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56" r:id="rId2"/>
    <p:sldId id="257" r:id="rId3"/>
    <p:sldId id="259" r:id="rId4"/>
    <p:sldId id="258" r:id="rId5"/>
    <p:sldId id="260" r:id="rId6"/>
    <p:sldId id="261" r:id="rId7"/>
    <p:sldId id="262" r:id="rId8"/>
    <p:sldId id="263" r:id="rId9"/>
    <p:sldId id="268" r:id="rId10"/>
    <p:sldId id="264" r:id="rId11"/>
    <p:sldId id="265" r:id="rId12"/>
    <p:sldId id="266" r:id="rId13"/>
    <p:sldId id="267" r:id="rId14"/>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p:scale>
          <a:sx n="66" d="100"/>
          <a:sy n="66" d="100"/>
        </p:scale>
        <p:origin x="774"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B0DB3-A8FF-4ABB-9E2E-D960422260EB}"/>
              </a:ext>
            </a:extLst>
          </p:cNvPr>
          <p:cNvSpPr>
            <a:spLocks noGrp="1"/>
          </p:cNvSpPr>
          <p:nvPr>
            <p:ph type="ctrTitle"/>
          </p:nvPr>
        </p:nvSpPr>
        <p:spPr>
          <a:xfrm>
            <a:off x="1524000" y="1122363"/>
            <a:ext cx="9144000" cy="3025308"/>
          </a:xfrm>
        </p:spPr>
        <p:txBody>
          <a:bodyPr anchor="b">
            <a:normAutofit/>
          </a:bodyPr>
          <a:lstStyle>
            <a:lvl1pPr algn="ctr">
              <a:defRPr sz="6600"/>
            </a:lvl1pPr>
          </a:lstStyle>
          <a:p>
            <a:r>
              <a:rPr lang="en-US" dirty="0"/>
              <a:t>Click to edit Master title style</a:t>
            </a:r>
          </a:p>
        </p:txBody>
      </p:sp>
      <p:sp>
        <p:nvSpPr>
          <p:cNvPr id="3" name="Subtitle 2">
            <a:extLst>
              <a:ext uri="{FF2B5EF4-FFF2-40B4-BE49-F238E27FC236}">
                <a16:creationId xmlns:a16="http://schemas.microsoft.com/office/drawing/2014/main" id="{8BEE0618-75D7-410F-859C-CDF53BC53E85}"/>
              </a:ext>
            </a:extLst>
          </p:cNvPr>
          <p:cNvSpPr>
            <a:spLocks noGrp="1"/>
          </p:cNvSpPr>
          <p:nvPr>
            <p:ph type="subTitle" idx="1"/>
          </p:nvPr>
        </p:nvSpPr>
        <p:spPr>
          <a:xfrm>
            <a:off x="1524000" y="4386729"/>
            <a:ext cx="9144000" cy="1135529"/>
          </a:xfrm>
        </p:spPr>
        <p:txBody>
          <a:bodyPr>
            <a:normAutofit/>
          </a:bodyPr>
          <a:lstStyle>
            <a:lvl1pPr marL="0" indent="0" algn="ctr">
              <a:lnSpc>
                <a:spcPct val="12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237F11-76DB-4DD9-9747-3F38D05BA0FE}"/>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5" name="Footer Placeholder 4">
            <a:extLst>
              <a:ext uri="{FF2B5EF4-FFF2-40B4-BE49-F238E27FC236}">
                <a16:creationId xmlns:a16="http://schemas.microsoft.com/office/drawing/2014/main" id="{3059F581-81B0-44B3-ABA5-A25CA4BAE4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10D591-ADCF-4300-8282-72AE357F3D2D}"/>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1845013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3E5C77-55F8-4677-A96C-E6D3F5545D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9A064EF-ADDA-4943-8F87-A7469D79975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B0D493-D1E7-4358-95E9-B5B80A49E603}"/>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5" name="Footer Placeholder 4">
            <a:extLst>
              <a:ext uri="{FF2B5EF4-FFF2-40B4-BE49-F238E27FC236}">
                <a16:creationId xmlns:a16="http://schemas.microsoft.com/office/drawing/2014/main" id="{A6E98326-3276-4B9E-960F-10C6677BFA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4C3AC2-288D-4FEE-BF80-0EAEDDFAB049}"/>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393215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33C6A-5417-40BD-BF7A-940583223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43BCB45-B343-46F6-9718-AA0D68CED1F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DA2A4-FD34-4E17-908F-4367B1E644C3}"/>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5" name="Footer Placeholder 4">
            <a:extLst>
              <a:ext uri="{FF2B5EF4-FFF2-40B4-BE49-F238E27FC236}">
                <a16:creationId xmlns:a16="http://schemas.microsoft.com/office/drawing/2014/main" id="{93B87AE3-776D-451D-AA52-C06B747248C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A0C4D5-BE1E-4D6A-9196-E0F9E42B2E1E}"/>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15392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5558-A264-444E-829B-51AAE6B4BFC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908D9373-37D1-4135-8D34-755E139F79DD}"/>
              </a:ext>
            </a:extLst>
          </p:cNvPr>
          <p:cNvSpPr>
            <a:spLocks noGrp="1"/>
          </p:cNvSpPr>
          <p:nvPr>
            <p:ph idx="1"/>
          </p:nvPr>
        </p:nvSpPr>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55E4A6B-1966-4E57-9FB8-8B111E97BC11}"/>
              </a:ext>
            </a:extLst>
          </p:cNvPr>
          <p:cNvSpPr>
            <a:spLocks noGrp="1"/>
          </p:cNvSpPr>
          <p:nvPr>
            <p:ph type="dt" sz="half" idx="10"/>
          </p:nvPr>
        </p:nvSpPr>
        <p:spPr/>
        <p:txBody>
          <a:bodyPr/>
          <a:lstStyle/>
          <a:p>
            <a:fld id="{11EAACC7-3B3F-47D1-959A-EF58926E955E}" type="datetimeFigureOut">
              <a:rPr lang="en-US" smtClean="0"/>
              <a:t>6/1/2022</a:t>
            </a:fld>
            <a:endParaRPr lang="en-US" dirty="0"/>
          </a:p>
        </p:txBody>
      </p:sp>
      <p:sp>
        <p:nvSpPr>
          <p:cNvPr id="5" name="Footer Placeholder 4">
            <a:extLst>
              <a:ext uri="{FF2B5EF4-FFF2-40B4-BE49-F238E27FC236}">
                <a16:creationId xmlns:a16="http://schemas.microsoft.com/office/drawing/2014/main" id="{133FC3DD-F2BE-41FF-895B-00129AAB15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1F830C-8424-4FAF-A011-605AE1D147FC}"/>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3872493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A1BE8-ECC1-4027-B16E-C7BECCA9DF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46C7E1-471A-46AA-8068-98E68C0C20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F7C9F8F-EC48-4D16-B4C6-023A7B607BE6}"/>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5" name="Footer Placeholder 4">
            <a:extLst>
              <a:ext uri="{FF2B5EF4-FFF2-40B4-BE49-F238E27FC236}">
                <a16:creationId xmlns:a16="http://schemas.microsoft.com/office/drawing/2014/main" id="{B79FA5B3-F726-417B-932A-B93E0C8F5A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7D21F1-1A24-43EA-AB09-3024C491E8FB}"/>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105367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16569-B648-4D50-BEB8-E8DAE24D68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831B3-A1FD-470C-BEEE-4CFB441502DD}"/>
              </a:ext>
            </a:extLst>
          </p:cNvPr>
          <p:cNvSpPr>
            <a:spLocks noGrp="1"/>
          </p:cNvSpPr>
          <p:nvPr>
            <p:ph sz="half" idx="1"/>
          </p:nvPr>
        </p:nvSpPr>
        <p:spPr>
          <a:xfrm>
            <a:off x="838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1F34A17-C244-438C-9AE3-FB9B3CE3BD8F}"/>
              </a:ext>
            </a:extLst>
          </p:cNvPr>
          <p:cNvSpPr>
            <a:spLocks noGrp="1"/>
          </p:cNvSpPr>
          <p:nvPr>
            <p:ph sz="half" idx="2"/>
          </p:nvPr>
        </p:nvSpPr>
        <p:spPr>
          <a:xfrm>
            <a:off x="6172200" y="1924493"/>
            <a:ext cx="5181600" cy="42524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4CFA3AA-3FC1-4B98-8F99-1726F1AC0A38}"/>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6" name="Footer Placeholder 5">
            <a:extLst>
              <a:ext uri="{FF2B5EF4-FFF2-40B4-BE49-F238E27FC236}">
                <a16:creationId xmlns:a16="http://schemas.microsoft.com/office/drawing/2014/main" id="{1CE10883-BACC-41A1-9067-ECFDB937D7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27660A2-13C9-4432-A6EB-A4FF3D78F15F}"/>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3984761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843-C993-4E9C-80DD-3620816E56A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91A8E3-B066-4511-9C6E-A3435B64DD88}"/>
              </a:ext>
            </a:extLst>
          </p:cNvPr>
          <p:cNvSpPr>
            <a:spLocks noGrp="1"/>
          </p:cNvSpPr>
          <p:nvPr>
            <p:ph type="body" idx="1"/>
          </p:nvPr>
        </p:nvSpPr>
        <p:spPr>
          <a:xfrm>
            <a:off x="839788" y="1734325"/>
            <a:ext cx="5157787"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86B63-4102-4802-94D7-F138F80F3E19}"/>
              </a:ext>
            </a:extLst>
          </p:cNvPr>
          <p:cNvSpPr>
            <a:spLocks noGrp="1"/>
          </p:cNvSpPr>
          <p:nvPr>
            <p:ph sz="half" idx="2"/>
          </p:nvPr>
        </p:nvSpPr>
        <p:spPr>
          <a:xfrm>
            <a:off x="839788" y="2558237"/>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C924765-08A7-4A60-86DC-DC420F60BBAE}"/>
              </a:ext>
            </a:extLst>
          </p:cNvPr>
          <p:cNvSpPr>
            <a:spLocks noGrp="1"/>
          </p:cNvSpPr>
          <p:nvPr>
            <p:ph type="body" sz="quarter" idx="3"/>
          </p:nvPr>
        </p:nvSpPr>
        <p:spPr>
          <a:xfrm>
            <a:off x="6172200" y="1734325"/>
            <a:ext cx="5183188" cy="823912"/>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AA2795-EFB6-4000-8F25-FBB62646C0CD}"/>
              </a:ext>
            </a:extLst>
          </p:cNvPr>
          <p:cNvSpPr>
            <a:spLocks noGrp="1"/>
          </p:cNvSpPr>
          <p:nvPr>
            <p:ph sz="quarter" idx="4"/>
          </p:nvPr>
        </p:nvSpPr>
        <p:spPr>
          <a:xfrm>
            <a:off x="6172200" y="2558237"/>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C942CFB-FE12-494A-9C41-3CB90F07BDAA}"/>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8" name="Footer Placeholder 7">
            <a:extLst>
              <a:ext uri="{FF2B5EF4-FFF2-40B4-BE49-F238E27FC236}">
                <a16:creationId xmlns:a16="http://schemas.microsoft.com/office/drawing/2014/main" id="{6C3A07E3-59E1-4EBD-9687-4B6ABE96AC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CF7BB23-7539-4674-8B66-ACEFF94686CE}"/>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2475492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841DB-C73C-4968-B434-A6AA14DAF62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08152BF-92C7-4BF5-A9DB-16A0BF0F5F5D}"/>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4" name="Footer Placeholder 3">
            <a:extLst>
              <a:ext uri="{FF2B5EF4-FFF2-40B4-BE49-F238E27FC236}">
                <a16:creationId xmlns:a16="http://schemas.microsoft.com/office/drawing/2014/main" id="{C1289DB7-F492-4037-A439-D70F7E5565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FFA96F1-8B8A-4E83-B3C2-E10DE522AD30}"/>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1278136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8031033-9688-463F-9614-47F2F5BC6BF7}"/>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3" name="Footer Placeholder 2">
            <a:extLst>
              <a:ext uri="{FF2B5EF4-FFF2-40B4-BE49-F238E27FC236}">
                <a16:creationId xmlns:a16="http://schemas.microsoft.com/office/drawing/2014/main" id="{085B8DB2-C14B-45AC-ACAF-8702DF59C6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01DA57-8D4E-4075-9460-4F03DF8AABA8}"/>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3275790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CBE2C-9DAA-489D-AC88-15CBBA8A9B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E124BE-E494-445A-A4FB-A2A8F28F0C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2446DE-9A32-4774-9F7C-86678CA90E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00115D-61B3-46D0-B4D3-30C374B526CF}"/>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6" name="Footer Placeholder 5">
            <a:extLst>
              <a:ext uri="{FF2B5EF4-FFF2-40B4-BE49-F238E27FC236}">
                <a16:creationId xmlns:a16="http://schemas.microsoft.com/office/drawing/2014/main" id="{EF3C2AFC-D0F8-469F-B1E0-123C2E066E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B9BCDA-9EF7-4531-8021-AF7B30751516}"/>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1059417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AE558-F89F-4688-94E5-77F37D49F1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CD35AF-8CA2-49BB-BAE9-F29A0186EC6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C05CAA98-55BD-4118-A8AF-D603060784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BFF4C5-82A8-4AD8-B7E2-2882F657683C}"/>
              </a:ext>
            </a:extLst>
          </p:cNvPr>
          <p:cNvSpPr>
            <a:spLocks noGrp="1"/>
          </p:cNvSpPr>
          <p:nvPr>
            <p:ph type="dt" sz="half" idx="10"/>
          </p:nvPr>
        </p:nvSpPr>
        <p:spPr/>
        <p:txBody>
          <a:bodyPr/>
          <a:lstStyle/>
          <a:p>
            <a:fld id="{11EAACC7-3B3F-47D1-959A-EF58926E955E}" type="datetimeFigureOut">
              <a:rPr lang="en-US" smtClean="0"/>
              <a:t>6/1/2022</a:t>
            </a:fld>
            <a:endParaRPr lang="en-US"/>
          </a:p>
        </p:txBody>
      </p:sp>
      <p:sp>
        <p:nvSpPr>
          <p:cNvPr id="6" name="Footer Placeholder 5">
            <a:extLst>
              <a:ext uri="{FF2B5EF4-FFF2-40B4-BE49-F238E27FC236}">
                <a16:creationId xmlns:a16="http://schemas.microsoft.com/office/drawing/2014/main" id="{3860B401-B64F-417B-8AD6-581A22E5E0E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24BD4C-7149-44BF-8150-F72CAA95A56D}"/>
              </a:ext>
            </a:extLst>
          </p:cNvPr>
          <p:cNvSpPr>
            <a:spLocks noGrp="1"/>
          </p:cNvSpPr>
          <p:nvPr>
            <p:ph type="sldNum" sz="quarter" idx="12"/>
          </p:nvPr>
        </p:nvSpPr>
        <p:spPr/>
        <p:txBody>
          <a:bodyPr/>
          <a:lstStyle/>
          <a:p>
            <a:fld id="{312CC964-A50B-4C29-B4E4-2C30BB34CCF3}" type="slidenum">
              <a:rPr lang="en-US" smtClean="0"/>
              <a:t>‹Nº›</a:t>
            </a:fld>
            <a:endParaRPr lang="en-US"/>
          </a:p>
        </p:txBody>
      </p:sp>
    </p:spTree>
    <p:extLst>
      <p:ext uri="{BB962C8B-B14F-4D97-AF65-F5344CB8AC3E}">
        <p14:creationId xmlns:p14="http://schemas.microsoft.com/office/powerpoint/2010/main" val="2118493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4436E0F2-A64B-471E-93C0-8DFE08CC57C8}"/>
              </a:ext>
            </a:extLst>
          </p:cNvPr>
          <p:cNvCxnSpPr>
            <a:cxnSpLocks/>
          </p:cNvCxnSpPr>
          <p:nvPr/>
        </p:nvCxnSpPr>
        <p:spPr>
          <a:xfrm flipH="1">
            <a:off x="0" y="0"/>
            <a:ext cx="3119718" cy="68580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DC1E3AB1-2A8C-4607-9FAE-D8BDB280FE1A}"/>
              </a:ext>
            </a:extLst>
          </p:cNvPr>
          <p:cNvCxnSpPr>
            <a:cxnSpLocks/>
          </p:cNvCxnSpPr>
          <p:nvPr/>
        </p:nvCxnSpPr>
        <p:spPr>
          <a:xfrm flipH="1">
            <a:off x="0" y="0"/>
            <a:ext cx="903768" cy="65436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6D66059-832F-40B6-A35F-F56C8F38A1E7}"/>
              </a:ext>
            </a:extLst>
          </p:cNvPr>
          <p:cNvCxnSpPr>
            <a:cxnSpLocks/>
          </p:cNvCxnSpPr>
          <p:nvPr/>
        </p:nvCxnSpPr>
        <p:spPr>
          <a:xfrm flipH="1" flipV="1">
            <a:off x="-42863" y="5791200"/>
            <a:ext cx="6286501" cy="1066801"/>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515E2ED-7EA9-448D-83FA-54C3DF9723BD}"/>
              </a:ext>
            </a:extLst>
          </p:cNvPr>
          <p:cNvCxnSpPr>
            <a:cxnSpLocks/>
          </p:cNvCxnSpPr>
          <p:nvPr/>
        </p:nvCxnSpPr>
        <p:spPr>
          <a:xfrm flipH="1">
            <a:off x="8462964" y="5848350"/>
            <a:ext cx="3729036" cy="100965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20595356-EABD-4767-AC9D-EA21FF115EC0}"/>
              </a:ext>
            </a:extLst>
          </p:cNvPr>
          <p:cNvCxnSpPr>
            <a:cxnSpLocks/>
          </p:cNvCxnSpPr>
          <p:nvPr/>
        </p:nvCxnSpPr>
        <p:spPr>
          <a:xfrm flipH="1">
            <a:off x="11543158" y="1647825"/>
            <a:ext cx="648842" cy="52101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CD9F06-9628-469C-B788-A894E3E08281}"/>
              </a:ext>
            </a:extLst>
          </p:cNvPr>
          <p:cNvCxnSpPr>
            <a:cxnSpLocks/>
          </p:cNvCxnSpPr>
          <p:nvPr/>
        </p:nvCxnSpPr>
        <p:spPr>
          <a:xfrm flipH="1" flipV="1">
            <a:off x="10781554" y="0"/>
            <a:ext cx="1410446" cy="4258340"/>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8550A431-0B61-421B-B4B7-24C0CFF0F938}"/>
              </a:ext>
            </a:extLst>
          </p:cNvPr>
          <p:cNvCxnSpPr>
            <a:cxnSpLocks/>
          </p:cNvCxnSpPr>
          <p:nvPr/>
        </p:nvCxnSpPr>
        <p:spPr>
          <a:xfrm flipH="1" flipV="1">
            <a:off x="6529388" y="-4763"/>
            <a:ext cx="5662612" cy="931975"/>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
        <p:nvSpPr>
          <p:cNvPr id="2" name="Title Placeholder 1">
            <a:extLst>
              <a:ext uri="{FF2B5EF4-FFF2-40B4-BE49-F238E27FC236}">
                <a16:creationId xmlns:a16="http://schemas.microsoft.com/office/drawing/2014/main" id="{675B94C5-D205-4339-B029-5D0FD2E5F3DB}"/>
              </a:ext>
            </a:extLst>
          </p:cNvPr>
          <p:cNvSpPr>
            <a:spLocks noGrp="1"/>
          </p:cNvSpPr>
          <p:nvPr>
            <p:ph type="title"/>
          </p:nvPr>
        </p:nvSpPr>
        <p:spPr>
          <a:xfrm>
            <a:off x="1143000" y="533401"/>
            <a:ext cx="9906000" cy="138215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096DC5C-BD34-4CE4-8AA7-A6A4B9516F8F}"/>
              </a:ext>
            </a:extLst>
          </p:cNvPr>
          <p:cNvSpPr>
            <a:spLocks noGrp="1"/>
          </p:cNvSpPr>
          <p:nvPr>
            <p:ph type="body" idx="1"/>
          </p:nvPr>
        </p:nvSpPr>
        <p:spPr>
          <a:xfrm>
            <a:off x="1143000" y="2009554"/>
            <a:ext cx="9906000" cy="40244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F192A7-D622-449D-9FC2-48FDE4D690F1}"/>
              </a:ext>
            </a:extLst>
          </p:cNvPr>
          <p:cNvSpPr>
            <a:spLocks noGrp="1"/>
          </p:cNvSpPr>
          <p:nvPr>
            <p:ph type="dt" sz="half" idx="2"/>
          </p:nvPr>
        </p:nvSpPr>
        <p:spPr>
          <a:xfrm>
            <a:off x="7337102" y="6398878"/>
            <a:ext cx="4193908"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11EAACC7-3B3F-47D1-959A-EF58926E955E}" type="datetimeFigureOut">
              <a:rPr lang="en-US" smtClean="0"/>
              <a:t>6/1/2022</a:t>
            </a:fld>
            <a:endParaRPr lang="en-US"/>
          </a:p>
        </p:txBody>
      </p:sp>
      <p:sp>
        <p:nvSpPr>
          <p:cNvPr id="5" name="Footer Placeholder 4">
            <a:extLst>
              <a:ext uri="{FF2B5EF4-FFF2-40B4-BE49-F238E27FC236}">
                <a16:creationId xmlns:a16="http://schemas.microsoft.com/office/drawing/2014/main" id="{8435B93C-2BE9-4847-BFE5-D3CBCC6E948C}"/>
              </a:ext>
            </a:extLst>
          </p:cNvPr>
          <p:cNvSpPr>
            <a:spLocks noGrp="1"/>
          </p:cNvSpPr>
          <p:nvPr>
            <p:ph type="ftr" sz="quarter" idx="3"/>
          </p:nvPr>
        </p:nvSpPr>
        <p:spPr>
          <a:xfrm>
            <a:off x="154429" y="6398878"/>
            <a:ext cx="4497315" cy="365125"/>
          </a:xfrm>
          <a:prstGeom prst="rect">
            <a:avLst/>
          </a:prstGeom>
        </p:spPr>
        <p:txBody>
          <a:bodyPr vert="horz" lIns="91440" tIns="45720" rIns="91440" bIns="45720" rtlCol="0" anchor="ctr">
            <a:normAutofit/>
          </a:bodyPr>
          <a:lstStyle>
            <a:lvl1pPr algn="l">
              <a:defRPr sz="1200" b="1" spc="30" baseline="0">
                <a:solidFill>
                  <a:schemeClr val="tx2"/>
                </a:solidFill>
                <a:latin typeface="+mj-lt"/>
              </a:defRPr>
            </a:lvl1pPr>
          </a:lstStyle>
          <a:p>
            <a:endParaRPr lang="en-US" dirty="0"/>
          </a:p>
        </p:txBody>
      </p:sp>
      <p:sp>
        <p:nvSpPr>
          <p:cNvPr id="6" name="Slide Number Placeholder 5">
            <a:extLst>
              <a:ext uri="{FF2B5EF4-FFF2-40B4-BE49-F238E27FC236}">
                <a16:creationId xmlns:a16="http://schemas.microsoft.com/office/drawing/2014/main" id="{ADF70A99-395E-4F22-8AAB-6C7EE743D7D5}"/>
              </a:ext>
            </a:extLst>
          </p:cNvPr>
          <p:cNvSpPr>
            <a:spLocks noGrp="1"/>
          </p:cNvSpPr>
          <p:nvPr>
            <p:ph type="sldNum" sz="quarter" idx="4"/>
          </p:nvPr>
        </p:nvSpPr>
        <p:spPr>
          <a:xfrm>
            <a:off x="11602477" y="6398878"/>
            <a:ext cx="470887" cy="365125"/>
          </a:xfrm>
          <a:prstGeom prst="rect">
            <a:avLst/>
          </a:prstGeom>
        </p:spPr>
        <p:txBody>
          <a:bodyPr vert="horz" lIns="91440" tIns="45720" rIns="91440" bIns="45720" rtlCol="0" anchor="ctr">
            <a:normAutofit/>
          </a:bodyPr>
          <a:lstStyle>
            <a:lvl1pPr algn="r">
              <a:defRPr sz="1100">
                <a:solidFill>
                  <a:schemeClr val="tx2"/>
                </a:solidFill>
                <a:latin typeface="+mn-lt"/>
              </a:defRPr>
            </a:lvl1pPr>
          </a:lstStyle>
          <a:p>
            <a:fld id="{312CC964-A50B-4C29-B4E4-2C30BB34CCF3}" type="slidenum">
              <a:rPr lang="en-US" smtClean="0"/>
              <a:t>‹Nº›</a:t>
            </a:fld>
            <a:endParaRPr lang="en-US"/>
          </a:p>
        </p:txBody>
      </p:sp>
    </p:spTree>
    <p:extLst>
      <p:ext uri="{BB962C8B-B14F-4D97-AF65-F5344CB8AC3E}">
        <p14:creationId xmlns:p14="http://schemas.microsoft.com/office/powerpoint/2010/main" val="3787579756"/>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75" r:id="rId4"/>
    <p:sldLayoutId id="2147483676" r:id="rId5"/>
    <p:sldLayoutId id="2147483681" r:id="rId6"/>
    <p:sldLayoutId id="2147483677" r:id="rId7"/>
    <p:sldLayoutId id="2147483678" r:id="rId8"/>
    <p:sldLayoutId id="2147483679" r:id="rId9"/>
    <p:sldLayoutId id="2147483680" r:id="rId10"/>
    <p:sldLayoutId id="2147483682" r:id="rId11"/>
  </p:sldLayoutIdLst>
  <p:txStyles>
    <p:titleStyle>
      <a:lvl1pPr algn="l" defTabSz="914400" rtl="0" eaLnBrk="1" latinLnBrk="0" hangingPunct="1">
        <a:lnSpc>
          <a:spcPct val="90000"/>
        </a:lnSpc>
        <a:spcBef>
          <a:spcPct val="0"/>
        </a:spcBef>
        <a:buNone/>
        <a:defRPr sz="4400" i="1" kern="1200" cap="all"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400" kern="1200">
          <a:solidFill>
            <a:schemeClr val="tx2"/>
          </a:solidFill>
          <a:latin typeface="+mn-lt"/>
          <a:ea typeface="+mn-ea"/>
          <a:cs typeface="+mn-cs"/>
        </a:defRPr>
      </a:lvl1pPr>
      <a:lvl2pPr marL="685800" indent="-228600" algn="l" defTabSz="914400" rtl="0" eaLnBrk="1" latinLnBrk="0" hangingPunct="1">
        <a:lnSpc>
          <a:spcPct val="100000"/>
        </a:lnSpc>
        <a:spcBef>
          <a:spcPts val="500"/>
        </a:spcBef>
        <a:buSzPct val="80000"/>
        <a:buFont typeface="Arial" panose="020B0604020202020204" pitchFamily="34" charset="0"/>
        <a:buChar char="•"/>
        <a:defRPr sz="2000" kern="1200">
          <a:solidFill>
            <a:schemeClr val="tx2"/>
          </a:solidFill>
          <a:latin typeface="+mn-lt"/>
          <a:ea typeface="+mn-ea"/>
          <a:cs typeface="+mn-cs"/>
        </a:defRPr>
      </a:lvl2pPr>
      <a:lvl3pPr marL="1143000" indent="-228600" algn="l" defTabSz="914400" rtl="0" eaLnBrk="1" latinLnBrk="0" hangingPunct="1">
        <a:lnSpc>
          <a:spcPct val="100000"/>
        </a:lnSpc>
        <a:spcBef>
          <a:spcPts val="500"/>
        </a:spcBef>
        <a:buSzPct val="80000"/>
        <a:buFont typeface="Arial" panose="020B0604020202020204" pitchFamily="34" charset="0"/>
        <a:buChar char="•"/>
        <a:defRPr sz="1800" kern="1200">
          <a:solidFill>
            <a:schemeClr val="tx2"/>
          </a:solidFill>
          <a:latin typeface="+mn-lt"/>
          <a:ea typeface="+mn-ea"/>
          <a:cs typeface="+mn-cs"/>
        </a:defRPr>
      </a:lvl3pPr>
      <a:lvl4pPr marL="16002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4pPr>
      <a:lvl5pPr marL="2057400" indent="-228600" algn="l" defTabSz="914400" rtl="0" eaLnBrk="1" latinLnBrk="0" hangingPunct="1">
        <a:lnSpc>
          <a:spcPct val="100000"/>
        </a:lnSpc>
        <a:spcBef>
          <a:spcPts val="500"/>
        </a:spcBef>
        <a:buSzPct val="80000"/>
        <a:buFont typeface="Arial" panose="020B0604020202020204" pitchFamily="34" charset="0"/>
        <a:buChar char="•"/>
        <a:defRPr sz="16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Luke.9.1-Luke.9.6&amp;version=RVR1960" TargetMode="External"/><Relationship Id="rId2" Type="http://schemas.openxmlformats.org/officeDocument/2006/relationships/hyperlink" Target="https://www.biblegateway.com/passage/?search=Matt.10.5-Matt.10.15&amp;version=RVR1960"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6E0D4398-84C2-41B8-BF30-3157F7B18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Bombillas blancas con una amarilla que sobresale">
            <a:extLst>
              <a:ext uri="{FF2B5EF4-FFF2-40B4-BE49-F238E27FC236}">
                <a16:creationId xmlns:a16="http://schemas.microsoft.com/office/drawing/2014/main" id="{11020B6F-0C30-6521-4742-AEE66DB94A45}"/>
              </a:ext>
            </a:extLst>
          </p:cNvPr>
          <p:cNvPicPr>
            <a:picLocks noChangeAspect="1"/>
          </p:cNvPicPr>
          <p:nvPr/>
        </p:nvPicPr>
        <p:blipFill rotWithShape="1">
          <a:blip r:embed="rId2"/>
          <a:srcRect r="11065" b="-1"/>
          <a:stretch/>
        </p:blipFill>
        <p:spPr>
          <a:xfrm>
            <a:off x="20" y="10"/>
            <a:ext cx="9137156" cy="6857989"/>
          </a:xfrm>
          <a:prstGeom prst="rect">
            <a:avLst/>
          </a:prstGeom>
        </p:spPr>
      </p:pic>
      <p:sp>
        <p:nvSpPr>
          <p:cNvPr id="11" name="Rectangle 23">
            <a:extLst>
              <a:ext uri="{FF2B5EF4-FFF2-40B4-BE49-F238E27FC236}">
                <a16:creationId xmlns:a16="http://schemas.microsoft.com/office/drawing/2014/main" id="{1E519840-CB5B-442F-AF8C-F848E7699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45558" y="-6724"/>
            <a:ext cx="4265457" cy="6868736"/>
          </a:xfrm>
          <a:custGeom>
            <a:avLst/>
            <a:gdLst>
              <a:gd name="connsiteX0" fmla="*/ 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0 w 5803153"/>
              <a:gd name="connsiteY4" fmla="*/ 0 h 6857998"/>
              <a:gd name="connsiteX0" fmla="*/ 1016000 w 5803153"/>
              <a:gd name="connsiteY0" fmla="*/ 0 h 6857998"/>
              <a:gd name="connsiteX1" fmla="*/ 5803153 w 5803153"/>
              <a:gd name="connsiteY1" fmla="*/ 0 h 6857998"/>
              <a:gd name="connsiteX2" fmla="*/ 5803153 w 5803153"/>
              <a:gd name="connsiteY2" fmla="*/ 6857998 h 6857998"/>
              <a:gd name="connsiteX3" fmla="*/ 0 w 5803153"/>
              <a:gd name="connsiteY3" fmla="*/ 6857998 h 6857998"/>
              <a:gd name="connsiteX4" fmla="*/ 1016000 w 5803153"/>
              <a:gd name="connsiteY4" fmla="*/ 0 h 6857998"/>
              <a:gd name="connsiteX0" fmla="*/ 1338729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338729 w 6125882"/>
              <a:gd name="connsiteY4" fmla="*/ 0 h 6857998"/>
              <a:gd name="connsiteX0" fmla="*/ 1697317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1697317 w 6125882"/>
              <a:gd name="connsiteY4" fmla="*/ 0 h 6857998"/>
              <a:gd name="connsiteX0" fmla="*/ 2702091 w 6125882"/>
              <a:gd name="connsiteY0" fmla="*/ 0 h 6857998"/>
              <a:gd name="connsiteX1" fmla="*/ 6125882 w 6125882"/>
              <a:gd name="connsiteY1" fmla="*/ 0 h 6857998"/>
              <a:gd name="connsiteX2" fmla="*/ 6125882 w 6125882"/>
              <a:gd name="connsiteY2" fmla="*/ 6857998 h 6857998"/>
              <a:gd name="connsiteX3" fmla="*/ 0 w 6125882"/>
              <a:gd name="connsiteY3" fmla="*/ 6846045 h 6857998"/>
              <a:gd name="connsiteX4" fmla="*/ 2702091 w 6125882"/>
              <a:gd name="connsiteY4" fmla="*/ 0 h 6857998"/>
              <a:gd name="connsiteX0" fmla="*/ 2240216 w 5664007"/>
              <a:gd name="connsiteY0" fmla="*/ 0 h 6857998"/>
              <a:gd name="connsiteX1" fmla="*/ 5664007 w 5664007"/>
              <a:gd name="connsiteY1" fmla="*/ 0 h 6857998"/>
              <a:gd name="connsiteX2" fmla="*/ 5664007 w 5664007"/>
              <a:gd name="connsiteY2" fmla="*/ 6857998 h 6857998"/>
              <a:gd name="connsiteX3" fmla="*/ 0 w 5664007"/>
              <a:gd name="connsiteY3" fmla="*/ 6846045 h 6857998"/>
              <a:gd name="connsiteX4" fmla="*/ 2240216 w 5664007"/>
              <a:gd name="connsiteY4" fmla="*/ 0 h 6857998"/>
              <a:gd name="connsiteX0" fmla="*/ 2170935 w 5594726"/>
              <a:gd name="connsiteY0" fmla="*/ 0 h 6865085"/>
              <a:gd name="connsiteX1" fmla="*/ 5594726 w 5594726"/>
              <a:gd name="connsiteY1" fmla="*/ 0 h 6865085"/>
              <a:gd name="connsiteX2" fmla="*/ 5594726 w 5594726"/>
              <a:gd name="connsiteY2" fmla="*/ 6857998 h 6865085"/>
              <a:gd name="connsiteX3" fmla="*/ 0 w 5594726"/>
              <a:gd name="connsiteY3" fmla="*/ 6865085 h 6865085"/>
              <a:gd name="connsiteX4" fmla="*/ 2170935 w 5594726"/>
              <a:gd name="connsiteY4" fmla="*/ 0 h 6865085"/>
              <a:gd name="connsiteX0" fmla="*/ 1747097 w 5170888"/>
              <a:gd name="connsiteY0" fmla="*/ 0 h 6865085"/>
              <a:gd name="connsiteX1" fmla="*/ 5170888 w 5170888"/>
              <a:gd name="connsiteY1" fmla="*/ 0 h 6865085"/>
              <a:gd name="connsiteX2" fmla="*/ 5170888 w 5170888"/>
              <a:gd name="connsiteY2" fmla="*/ 6857998 h 6865085"/>
              <a:gd name="connsiteX3" fmla="*/ 0 w 5170888"/>
              <a:gd name="connsiteY3" fmla="*/ 6865085 h 6865085"/>
              <a:gd name="connsiteX4" fmla="*/ 1747097 w 5170888"/>
              <a:gd name="connsiteY4" fmla="*/ 0 h 6865085"/>
              <a:gd name="connsiteX0" fmla="*/ 1404766 w 5170888"/>
              <a:gd name="connsiteY0" fmla="*/ 0 h 6865085"/>
              <a:gd name="connsiteX1" fmla="*/ 5170888 w 5170888"/>
              <a:gd name="connsiteY1" fmla="*/ 0 h 6865085"/>
              <a:gd name="connsiteX2" fmla="*/ 5170888 w 5170888"/>
              <a:gd name="connsiteY2" fmla="*/ 6857998 h 6865085"/>
              <a:gd name="connsiteX3" fmla="*/ 0 w 5170888"/>
              <a:gd name="connsiteY3" fmla="*/ 6865085 h 6865085"/>
              <a:gd name="connsiteX4" fmla="*/ 1404766 w 5170888"/>
              <a:gd name="connsiteY4" fmla="*/ 0 h 686508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70888" h="6865085">
                <a:moveTo>
                  <a:pt x="1404766" y="0"/>
                </a:moveTo>
                <a:lnTo>
                  <a:pt x="5170888" y="0"/>
                </a:lnTo>
                <a:lnTo>
                  <a:pt x="5170888" y="6857998"/>
                </a:lnTo>
                <a:lnTo>
                  <a:pt x="0" y="6865085"/>
                </a:lnTo>
                <a:lnTo>
                  <a:pt x="1404766"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ítulo 1">
            <a:extLst>
              <a:ext uri="{FF2B5EF4-FFF2-40B4-BE49-F238E27FC236}">
                <a16:creationId xmlns:a16="http://schemas.microsoft.com/office/drawing/2014/main" id="{72DBC092-7C70-B98D-8585-3444E8DB893F}"/>
              </a:ext>
            </a:extLst>
          </p:cNvPr>
          <p:cNvSpPr>
            <a:spLocks noGrp="1"/>
          </p:cNvSpPr>
          <p:nvPr>
            <p:ph type="ctrTitle"/>
          </p:nvPr>
        </p:nvSpPr>
        <p:spPr>
          <a:xfrm>
            <a:off x="8504880" y="3025587"/>
            <a:ext cx="3153720" cy="2985247"/>
          </a:xfrm>
        </p:spPr>
        <p:txBody>
          <a:bodyPr>
            <a:normAutofit/>
          </a:bodyPr>
          <a:lstStyle/>
          <a:p>
            <a:pPr algn="r"/>
            <a:r>
              <a:rPr lang="es-ES" sz="2800" b="1" i="0" u="none" strike="noStrike" dirty="0">
                <a:solidFill>
                  <a:srgbClr val="000000"/>
                </a:solidFill>
                <a:effectLst/>
                <a:latin typeface="Open Sans"/>
              </a:rPr>
              <a:t>ESTUDIO DE EVANGELISMO PERSONAL </a:t>
            </a:r>
            <a:endParaRPr lang="es-CO" sz="8800" dirty="0"/>
          </a:p>
        </p:txBody>
      </p:sp>
      <p:sp>
        <p:nvSpPr>
          <p:cNvPr id="3" name="Subtítulo 2">
            <a:extLst>
              <a:ext uri="{FF2B5EF4-FFF2-40B4-BE49-F238E27FC236}">
                <a16:creationId xmlns:a16="http://schemas.microsoft.com/office/drawing/2014/main" id="{DADD9703-AD8B-F349-8D47-B231DAF3B012}"/>
              </a:ext>
            </a:extLst>
          </p:cNvPr>
          <p:cNvSpPr>
            <a:spLocks noGrp="1"/>
          </p:cNvSpPr>
          <p:nvPr>
            <p:ph type="subTitle" idx="1"/>
          </p:nvPr>
        </p:nvSpPr>
        <p:spPr>
          <a:xfrm>
            <a:off x="9137176" y="1116873"/>
            <a:ext cx="2521424" cy="1520669"/>
          </a:xfrm>
        </p:spPr>
        <p:txBody>
          <a:bodyPr>
            <a:normAutofit/>
          </a:bodyPr>
          <a:lstStyle/>
          <a:p>
            <a:pPr algn="r"/>
            <a:r>
              <a:rPr lang="es-ES" sz="1600" b="1" i="0" u="none" strike="noStrike" dirty="0">
                <a:solidFill>
                  <a:srgbClr val="000000"/>
                </a:solidFill>
                <a:effectLst/>
                <a:latin typeface="Open Sans"/>
              </a:rPr>
              <a:t>ENSEÑANZA PARA EVANGELIZAR</a:t>
            </a:r>
            <a:endParaRPr lang="es-CO" sz="1600" dirty="0"/>
          </a:p>
        </p:txBody>
      </p:sp>
      <p:cxnSp>
        <p:nvCxnSpPr>
          <p:cNvPr id="13" name="Straight Connector 12">
            <a:extLst>
              <a:ext uri="{FF2B5EF4-FFF2-40B4-BE49-F238E27FC236}">
                <a16:creationId xmlns:a16="http://schemas.microsoft.com/office/drawing/2014/main" id="{AC7EF422-3076-48F2-A38B-7CA851778E0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31959" y="0"/>
            <a:ext cx="5279056" cy="777922"/>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6896548C-21A4-493D-B220-64E89F1EF6D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281082" y="-6724"/>
            <a:ext cx="2279175" cy="6864724"/>
          </a:xfrm>
          <a:prstGeom prst="line">
            <a:avLst/>
          </a:prstGeom>
          <a:ln w="12700">
            <a:solidFill>
              <a:schemeClr val="accent2">
                <a:alpha val="7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1439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0BCB1D-0A93-8598-430A-A74298947B50}"/>
              </a:ext>
            </a:extLst>
          </p:cNvPr>
          <p:cNvSpPr>
            <a:spLocks noGrp="1"/>
          </p:cNvSpPr>
          <p:nvPr>
            <p:ph type="title"/>
          </p:nvPr>
        </p:nvSpPr>
        <p:spPr/>
        <p:txBody>
          <a:bodyPr>
            <a:normAutofit/>
          </a:bodyPr>
          <a:lstStyle/>
          <a:p>
            <a:pPr fontAlgn="base"/>
            <a:r>
              <a:rPr lang="es-ES" b="1" i="0" u="none" strike="noStrike" dirty="0">
                <a:solidFill>
                  <a:srgbClr val="000000"/>
                </a:solidFill>
                <a:effectLst/>
                <a:latin typeface="Open Sans"/>
              </a:rPr>
              <a:t>PASOS PARA HACER EVANGELISMO PERSONAL </a:t>
            </a:r>
            <a:endParaRPr lang="es-CO" dirty="0"/>
          </a:p>
        </p:txBody>
      </p:sp>
      <p:sp>
        <p:nvSpPr>
          <p:cNvPr id="3" name="Marcador de contenido 2">
            <a:extLst>
              <a:ext uri="{FF2B5EF4-FFF2-40B4-BE49-F238E27FC236}">
                <a16:creationId xmlns:a16="http://schemas.microsoft.com/office/drawing/2014/main" id="{9F268FFF-EDB9-8F4C-EFD8-DFBDAA7E8C47}"/>
              </a:ext>
            </a:extLst>
          </p:cNvPr>
          <p:cNvSpPr>
            <a:spLocks noGrp="1"/>
          </p:cNvSpPr>
          <p:nvPr>
            <p:ph idx="1"/>
          </p:nvPr>
        </p:nvSpPr>
        <p:spPr/>
        <p:txBody>
          <a:bodyPr>
            <a:normAutofit fontScale="92500"/>
          </a:bodyPr>
          <a:lstStyle/>
          <a:p>
            <a:pPr marL="0" indent="0" fontAlgn="base">
              <a:lnSpc>
                <a:spcPct val="110000"/>
              </a:lnSpc>
              <a:buNone/>
            </a:pPr>
            <a:r>
              <a:rPr lang="es-ES" b="0" i="0" u="none" strike="noStrike" dirty="0">
                <a:solidFill>
                  <a:srgbClr val="000000"/>
                </a:solidFill>
                <a:effectLst/>
                <a:latin typeface="Open Sans"/>
              </a:rPr>
              <a:t>a) </a:t>
            </a:r>
            <a:r>
              <a:rPr lang="es-ES" b="1" i="0" u="none" strike="noStrike" dirty="0">
                <a:solidFill>
                  <a:srgbClr val="000000"/>
                </a:solidFill>
                <a:effectLst/>
                <a:latin typeface="Open Sans"/>
              </a:rPr>
              <a:t>Seleccionar y orar</a:t>
            </a:r>
            <a:r>
              <a:rPr lang="es-ES" b="0" i="0" u="none" strike="noStrike" dirty="0">
                <a:solidFill>
                  <a:srgbClr val="000000"/>
                </a:solidFill>
                <a:effectLst/>
                <a:latin typeface="Open Sans"/>
              </a:rPr>
              <a:t> por la persona que se desea alcanzar para el Señor Jesucristo</a:t>
            </a:r>
          </a:p>
          <a:p>
            <a:pPr marL="0" indent="0" fontAlgn="base">
              <a:lnSpc>
                <a:spcPct val="110000"/>
              </a:lnSpc>
              <a:buNone/>
            </a:pPr>
            <a:r>
              <a:rPr lang="es-ES" b="0" i="0" u="none" strike="noStrike" dirty="0">
                <a:solidFill>
                  <a:srgbClr val="000000"/>
                </a:solidFill>
                <a:effectLst/>
                <a:latin typeface="Open Sans"/>
              </a:rPr>
              <a:t>b) </a:t>
            </a:r>
            <a:r>
              <a:rPr lang="es-ES" b="1" i="0" u="none" strike="noStrike" dirty="0">
                <a:solidFill>
                  <a:srgbClr val="000000"/>
                </a:solidFill>
                <a:effectLst/>
                <a:latin typeface="Open Sans"/>
              </a:rPr>
              <a:t>El saludo y la presentación </a:t>
            </a:r>
            <a:r>
              <a:rPr lang="es-ES" b="0" i="0" u="none" strike="noStrike" dirty="0">
                <a:solidFill>
                  <a:srgbClr val="000000"/>
                </a:solidFill>
                <a:effectLst/>
                <a:latin typeface="Open Sans"/>
              </a:rPr>
              <a:t>es fundamental para lograr la atención</a:t>
            </a:r>
          </a:p>
          <a:p>
            <a:pPr marL="0" indent="0" fontAlgn="base">
              <a:lnSpc>
                <a:spcPct val="110000"/>
              </a:lnSpc>
              <a:buNone/>
            </a:pPr>
            <a:r>
              <a:rPr lang="es-ES" b="0" i="0" u="none" strike="noStrike" dirty="0">
                <a:solidFill>
                  <a:srgbClr val="000000"/>
                </a:solidFill>
                <a:effectLst/>
                <a:latin typeface="Open Sans"/>
              </a:rPr>
              <a:t>c) Se recomienda un tiempo de 20 a 30 minutos, para evangelizar a una persona y que </a:t>
            </a:r>
            <a:r>
              <a:rPr lang="es-ES" b="1" i="0" u="none" strike="noStrike" dirty="0">
                <a:solidFill>
                  <a:srgbClr val="000000"/>
                </a:solidFill>
                <a:effectLst/>
                <a:latin typeface="Open Sans"/>
              </a:rPr>
              <a:t>el evangelista se haga acompañar de un hermano</a:t>
            </a:r>
            <a:r>
              <a:rPr lang="es-ES" b="0" i="0" u="none" strike="noStrike" dirty="0">
                <a:solidFill>
                  <a:srgbClr val="000000"/>
                </a:solidFill>
                <a:effectLst/>
                <a:latin typeface="Open Sans"/>
              </a:rPr>
              <a:t> (a)</a:t>
            </a:r>
          </a:p>
          <a:p>
            <a:pPr marL="0" indent="0" fontAlgn="base">
              <a:lnSpc>
                <a:spcPct val="110000"/>
              </a:lnSpc>
              <a:buNone/>
            </a:pPr>
            <a:r>
              <a:rPr lang="es-ES" b="0" i="0" u="none" strike="noStrike" dirty="0">
                <a:solidFill>
                  <a:srgbClr val="000000"/>
                </a:solidFill>
                <a:effectLst/>
                <a:latin typeface="Open Sans"/>
              </a:rPr>
              <a:t>d) Capta la atención de la persona. Es importante obtener la atención de las personas para lograr una buena comunicación.</a:t>
            </a:r>
            <a:br>
              <a:rPr lang="es-ES" b="0" i="0" u="none" strike="noStrike" dirty="0">
                <a:solidFill>
                  <a:srgbClr val="000000"/>
                </a:solidFill>
                <a:effectLst/>
                <a:latin typeface="Open Sans"/>
              </a:rPr>
            </a:br>
            <a:r>
              <a:rPr lang="es-ES" b="0" i="0" u="none" strike="noStrike" dirty="0">
                <a:solidFill>
                  <a:srgbClr val="000000"/>
                </a:solidFill>
                <a:effectLst/>
                <a:latin typeface="Open Sans"/>
              </a:rPr>
              <a:t>e) Motivar la necesidad de seguir a Jesucristo. Tú puedes compartir testimonio de cómo Dios te sanó, cómo respondió tus oraciones o te ha ayudado.</a:t>
            </a:r>
          </a:p>
          <a:p>
            <a:pPr marL="0" indent="0">
              <a:buNone/>
            </a:pPr>
            <a:endParaRPr lang="es-CO" dirty="0"/>
          </a:p>
        </p:txBody>
      </p:sp>
    </p:spTree>
    <p:extLst>
      <p:ext uri="{BB962C8B-B14F-4D97-AF65-F5344CB8AC3E}">
        <p14:creationId xmlns:p14="http://schemas.microsoft.com/office/powerpoint/2010/main" val="2271752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C63B7F-63E9-0DC7-FE14-3480FF92E53F}"/>
              </a:ext>
            </a:extLst>
          </p:cNvPr>
          <p:cNvSpPr>
            <a:spLocks noGrp="1"/>
          </p:cNvSpPr>
          <p:nvPr>
            <p:ph type="title"/>
          </p:nvPr>
        </p:nvSpPr>
        <p:spPr/>
        <p:txBody>
          <a:bodyPr/>
          <a:lstStyle/>
          <a:p>
            <a:r>
              <a:rPr lang="es-CO" b="1" i="0" u="none" strike="noStrike" dirty="0">
                <a:solidFill>
                  <a:srgbClr val="000000"/>
                </a:solidFill>
                <a:effectLst/>
                <a:latin typeface="Open Sans"/>
              </a:rPr>
              <a:t>GUÍA PARA LA EVANGELIZACIÓN</a:t>
            </a:r>
            <a:endParaRPr lang="es-CO" dirty="0"/>
          </a:p>
        </p:txBody>
      </p:sp>
      <p:sp>
        <p:nvSpPr>
          <p:cNvPr id="3" name="Marcador de contenido 2">
            <a:extLst>
              <a:ext uri="{FF2B5EF4-FFF2-40B4-BE49-F238E27FC236}">
                <a16:creationId xmlns:a16="http://schemas.microsoft.com/office/drawing/2014/main" id="{804C620B-1FD5-CA89-0762-D81A95837C44}"/>
              </a:ext>
            </a:extLst>
          </p:cNvPr>
          <p:cNvSpPr>
            <a:spLocks noGrp="1"/>
          </p:cNvSpPr>
          <p:nvPr>
            <p:ph idx="1"/>
          </p:nvPr>
        </p:nvSpPr>
        <p:spPr/>
        <p:txBody>
          <a:bodyPr>
            <a:normAutofit fontScale="85000" lnSpcReduction="20000"/>
          </a:bodyPr>
          <a:lstStyle/>
          <a:p>
            <a:pPr marL="0" indent="0" algn="just" fontAlgn="base">
              <a:buNone/>
            </a:pPr>
            <a:r>
              <a:rPr lang="es-CO" b="1" i="0" u="none" strike="noStrike" dirty="0">
                <a:solidFill>
                  <a:srgbClr val="000000"/>
                </a:solidFill>
                <a:effectLst/>
                <a:latin typeface="Open Sans"/>
              </a:rPr>
              <a:t>El Plan de Dios</a:t>
            </a:r>
          </a:p>
          <a:p>
            <a:pPr marL="0" indent="0" fontAlgn="base">
              <a:buNone/>
            </a:pPr>
            <a:r>
              <a:rPr lang="es-ES" b="1" i="0" u="none" strike="noStrike" dirty="0">
                <a:solidFill>
                  <a:srgbClr val="000000"/>
                </a:solidFill>
                <a:effectLst/>
                <a:latin typeface="Open Sans"/>
              </a:rPr>
              <a:t>Dios creó a las personas con un plan maravilloso en su mente</a:t>
            </a:r>
            <a:r>
              <a:rPr lang="es-ES" b="0" i="0" dirty="0">
                <a:solidFill>
                  <a:srgbClr val="000000"/>
                </a:solidFill>
                <a:effectLst/>
                <a:latin typeface="Open Sans"/>
              </a:rPr>
              <a:t>. Vivir siempre en compañía con él. En el momento de la creación, cada aspecto del mundo estaba en orden. No había guerra, injusticia, enfermedad ni pecado. El hombre vivía en armonía con su creador en el paraíso "Y vio Dios todo lo que había hecho, y he aquí que era bueno en gran manera" (Génesis 1:31).</a:t>
            </a:r>
            <a:br>
              <a:rPr lang="es-CO" dirty="0"/>
            </a:br>
            <a:endParaRPr lang="es-CO" dirty="0"/>
          </a:p>
          <a:p>
            <a:pPr marL="0" indent="0" algn="just" fontAlgn="base">
              <a:buNone/>
            </a:pPr>
            <a:r>
              <a:rPr lang="es-ES" b="1" i="0" u="none" strike="noStrike" dirty="0">
                <a:solidFill>
                  <a:srgbClr val="000000"/>
                </a:solidFill>
                <a:effectLst/>
                <a:latin typeface="Open Sans"/>
              </a:rPr>
              <a:t>Consecuencias de Vivir en Pecado </a:t>
            </a:r>
            <a:endParaRPr lang="es-CO" b="0" i="0" u="none" strike="noStrike" dirty="0">
              <a:solidFill>
                <a:srgbClr val="000000"/>
              </a:solidFill>
              <a:effectLst/>
              <a:latin typeface="Open Sans"/>
            </a:endParaRPr>
          </a:p>
          <a:p>
            <a:pPr marL="0" indent="0">
              <a:buNone/>
            </a:pPr>
            <a:r>
              <a:rPr lang="es-ES" b="1" i="0" u="none" strike="noStrike" dirty="0">
                <a:solidFill>
                  <a:srgbClr val="000000"/>
                </a:solidFill>
                <a:effectLst/>
                <a:latin typeface="Open Sans"/>
              </a:rPr>
              <a:t>El hombre se separó de su creador y decidió tomar su propio camino.</a:t>
            </a:r>
            <a:r>
              <a:rPr lang="es-ES" b="0" i="0" dirty="0">
                <a:solidFill>
                  <a:srgbClr val="000000"/>
                </a:solidFill>
                <a:effectLst/>
                <a:latin typeface="Open Sans"/>
              </a:rPr>
              <a:t> Hoy nosotros vemos los resultados de esa decisión. En lugar de vivir en paz y en armonía los unos con los otros, viven con odio, celos, enfermedad y guerra. "No hay justo, ni aún uno... por cuanto todos pecaron, y están destituidos de la gloria de Dios" </a:t>
            </a:r>
            <a:br>
              <a:rPr lang="es-CO" dirty="0"/>
            </a:br>
            <a:endParaRPr lang="es-CO" dirty="0"/>
          </a:p>
          <a:p>
            <a:endParaRPr lang="es-CO" dirty="0"/>
          </a:p>
        </p:txBody>
      </p:sp>
    </p:spTree>
    <p:extLst>
      <p:ext uri="{BB962C8B-B14F-4D97-AF65-F5344CB8AC3E}">
        <p14:creationId xmlns:p14="http://schemas.microsoft.com/office/powerpoint/2010/main" val="7479590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C63B7F-63E9-0DC7-FE14-3480FF92E53F}"/>
              </a:ext>
            </a:extLst>
          </p:cNvPr>
          <p:cNvSpPr>
            <a:spLocks noGrp="1"/>
          </p:cNvSpPr>
          <p:nvPr>
            <p:ph type="title"/>
          </p:nvPr>
        </p:nvSpPr>
        <p:spPr/>
        <p:txBody>
          <a:bodyPr/>
          <a:lstStyle/>
          <a:p>
            <a:r>
              <a:rPr lang="es-CO" b="1" i="0" u="none" strike="noStrike" dirty="0">
                <a:solidFill>
                  <a:srgbClr val="000000"/>
                </a:solidFill>
                <a:effectLst/>
                <a:latin typeface="Open Sans"/>
              </a:rPr>
              <a:t>GUÍA PARA LA EVANGELIZACIÓN</a:t>
            </a:r>
            <a:endParaRPr lang="es-CO" dirty="0"/>
          </a:p>
        </p:txBody>
      </p:sp>
      <p:sp>
        <p:nvSpPr>
          <p:cNvPr id="3" name="Marcador de contenido 2">
            <a:extLst>
              <a:ext uri="{FF2B5EF4-FFF2-40B4-BE49-F238E27FC236}">
                <a16:creationId xmlns:a16="http://schemas.microsoft.com/office/drawing/2014/main" id="{804C620B-1FD5-CA89-0762-D81A95837C44}"/>
              </a:ext>
            </a:extLst>
          </p:cNvPr>
          <p:cNvSpPr>
            <a:spLocks noGrp="1"/>
          </p:cNvSpPr>
          <p:nvPr>
            <p:ph idx="1"/>
          </p:nvPr>
        </p:nvSpPr>
        <p:spPr>
          <a:xfrm>
            <a:off x="1143000" y="2009553"/>
            <a:ext cx="9906000" cy="4523593"/>
          </a:xfrm>
        </p:spPr>
        <p:txBody>
          <a:bodyPr>
            <a:normAutofit lnSpcReduction="10000"/>
          </a:bodyPr>
          <a:lstStyle/>
          <a:p>
            <a:pPr marL="0" indent="0" algn="just" fontAlgn="base">
              <a:buNone/>
            </a:pPr>
            <a:r>
              <a:rPr lang="es-CO" sz="1600" b="1" i="0" u="none" strike="noStrike" dirty="0">
                <a:solidFill>
                  <a:srgbClr val="000000"/>
                </a:solidFill>
                <a:effectLst/>
                <a:latin typeface="Open Sans"/>
              </a:rPr>
              <a:t>Jesús vino a Salvarnos</a:t>
            </a:r>
          </a:p>
          <a:p>
            <a:pPr marL="0" indent="0" algn="just" fontAlgn="base">
              <a:buNone/>
            </a:pPr>
            <a:r>
              <a:rPr lang="es-ES" sz="1600" b="0" i="0" u="none" strike="noStrike" dirty="0">
                <a:solidFill>
                  <a:srgbClr val="000000"/>
                </a:solidFill>
                <a:effectLst/>
                <a:latin typeface="Open Sans"/>
              </a:rPr>
              <a:t>Es importante reconocer que </a:t>
            </a:r>
            <a:r>
              <a:rPr lang="es-ES" sz="1600" b="1" i="0" u="none" strike="noStrike" dirty="0">
                <a:solidFill>
                  <a:srgbClr val="000000"/>
                </a:solidFill>
                <a:effectLst/>
                <a:latin typeface="Open Sans"/>
              </a:rPr>
              <a:t>Dios es justo y Santo, y nos ama eternamente</a:t>
            </a:r>
            <a:r>
              <a:rPr lang="es-ES" sz="1600" b="0" i="0" u="none" strike="noStrike" dirty="0">
                <a:solidFill>
                  <a:srgbClr val="000000"/>
                </a:solidFill>
                <a:effectLst/>
                <a:latin typeface="Open Sans"/>
              </a:rPr>
              <a:t>. Es por eso que él tomó el castigo del juicio que debería caer sobre cada individuo y lo dejó caer sobre su propio hijo. </a:t>
            </a:r>
            <a:r>
              <a:rPr lang="es-ES" sz="1600" b="1" i="0" u="none" strike="noStrike" dirty="0">
                <a:solidFill>
                  <a:srgbClr val="000000"/>
                </a:solidFill>
                <a:effectLst/>
                <a:latin typeface="Open Sans"/>
              </a:rPr>
              <a:t>Jesús pagó por nuestros pecados en la cruz.</a:t>
            </a:r>
            <a:r>
              <a:rPr lang="es-ES" sz="1600" b="0" i="0" u="none" strike="noStrike" dirty="0">
                <a:solidFill>
                  <a:srgbClr val="000000"/>
                </a:solidFill>
                <a:effectLst/>
                <a:latin typeface="Open Sans"/>
              </a:rPr>
              <a:t> "Porque de tal manera amó Dios al mundo, que ha dado a su hijo unigénito, para que todo aquel que en él cree, no se pierda, más tenga vida eterna" (Juan 3:16)</a:t>
            </a:r>
          </a:p>
          <a:p>
            <a:pPr marL="0" indent="0" algn="just" fontAlgn="base">
              <a:buNone/>
            </a:pPr>
            <a:endParaRPr lang="es-ES" sz="1600" b="1" i="0" u="none" strike="noStrike" dirty="0">
              <a:solidFill>
                <a:srgbClr val="000000"/>
              </a:solidFill>
              <a:effectLst/>
              <a:latin typeface="Open Sans"/>
            </a:endParaRPr>
          </a:p>
          <a:p>
            <a:pPr marL="0" indent="0" fontAlgn="base">
              <a:buNone/>
            </a:pPr>
            <a:r>
              <a:rPr lang="es-ES" sz="1600" b="1" i="0" u="none" strike="noStrike" dirty="0">
                <a:solidFill>
                  <a:srgbClr val="000000"/>
                </a:solidFill>
                <a:effectLst/>
                <a:latin typeface="Open Sans"/>
              </a:rPr>
              <a:t>La decisión más importante</a:t>
            </a:r>
            <a:br>
              <a:rPr lang="es-ES" sz="1600" b="0" i="0" u="none" strike="noStrike" dirty="0">
                <a:solidFill>
                  <a:srgbClr val="000000"/>
                </a:solidFill>
                <a:effectLst/>
                <a:latin typeface="Open Sans"/>
              </a:rPr>
            </a:br>
            <a:endParaRPr lang="es-ES" sz="1600" b="0" i="0" u="none" strike="noStrike" dirty="0">
              <a:solidFill>
                <a:srgbClr val="000000"/>
              </a:solidFill>
              <a:effectLst/>
              <a:latin typeface="Open Sans"/>
            </a:endParaRPr>
          </a:p>
          <a:p>
            <a:pPr marL="0" indent="0" fontAlgn="base">
              <a:buNone/>
            </a:pPr>
            <a:r>
              <a:rPr lang="es-ES" sz="1600" b="0" i="0" u="none" strike="noStrike" dirty="0">
                <a:solidFill>
                  <a:srgbClr val="000000"/>
                </a:solidFill>
                <a:effectLst/>
                <a:latin typeface="Open Sans"/>
              </a:rPr>
              <a:t>Recibe a Jesucristo y acepta lo que él ha hecho por </a:t>
            </a:r>
            <a:r>
              <a:rPr lang="es-ES" sz="1600" b="0" i="0" u="none" strike="noStrike" dirty="0" err="1">
                <a:solidFill>
                  <a:srgbClr val="000000"/>
                </a:solidFill>
                <a:effectLst/>
                <a:latin typeface="Open Sans"/>
              </a:rPr>
              <a:t>tí</a:t>
            </a:r>
            <a:r>
              <a:rPr lang="es-ES" sz="1600" b="0" i="0" u="none" strike="noStrike" dirty="0">
                <a:solidFill>
                  <a:srgbClr val="000000"/>
                </a:solidFill>
                <a:effectLst/>
                <a:latin typeface="Open Sans"/>
              </a:rPr>
              <a:t>, pídele perdón y síguele. "Si confesares con tu boca que Jesús es el Señor, y creyeres en tu corazón que Dios le levantó de los muertos, serás salvo" (Romanos 10:9)</a:t>
            </a:r>
            <a:br>
              <a:rPr lang="es-ES" sz="1600" dirty="0"/>
            </a:br>
            <a:endParaRPr lang="es-ES" sz="1600" dirty="0"/>
          </a:p>
          <a:p>
            <a:pPr marL="0" indent="0" algn="just" fontAlgn="base">
              <a:buNone/>
            </a:pPr>
            <a:r>
              <a:rPr lang="es-ES" sz="1600" b="1" i="0" u="none" strike="noStrike" dirty="0">
                <a:solidFill>
                  <a:srgbClr val="000000"/>
                </a:solidFill>
                <a:effectLst/>
                <a:latin typeface="Open Sans"/>
              </a:rPr>
              <a:t>Oración de confesión de fe</a:t>
            </a:r>
            <a:endParaRPr lang="es-ES" sz="1600" b="0" i="0" u="none" strike="noStrike" dirty="0">
              <a:solidFill>
                <a:srgbClr val="000000"/>
              </a:solidFill>
              <a:effectLst/>
              <a:latin typeface="Open Sans"/>
            </a:endParaRPr>
          </a:p>
          <a:p>
            <a:pPr marL="0" indent="0" algn="just" fontAlgn="base">
              <a:buNone/>
            </a:pPr>
            <a:r>
              <a:rPr lang="es-ES" sz="1600" b="1" i="0" u="none" strike="noStrike" dirty="0">
                <a:solidFill>
                  <a:srgbClr val="000000"/>
                </a:solidFill>
                <a:effectLst/>
                <a:latin typeface="Open Sans"/>
              </a:rPr>
              <a:t>Invite a la persona a hacer la siguiente confesión de fe:</a:t>
            </a:r>
            <a:r>
              <a:rPr lang="es-ES" sz="1600" b="0" i="0" u="none" strike="noStrike" dirty="0">
                <a:solidFill>
                  <a:srgbClr val="000000"/>
                </a:solidFill>
                <a:effectLst/>
                <a:latin typeface="Open Sans"/>
              </a:rPr>
              <a:t> Señor Jesucristo te acepto como mi Señor y Salvador personal (Romanos 10:10). En aquellos casos donde las personas ya aceptaron, se orará por ellos y se les animará a que se integren en la doctrina. </a:t>
            </a:r>
            <a:endParaRPr lang="es-CO" sz="1600" dirty="0"/>
          </a:p>
        </p:txBody>
      </p:sp>
    </p:spTree>
    <p:extLst>
      <p:ext uri="{BB962C8B-B14F-4D97-AF65-F5344CB8AC3E}">
        <p14:creationId xmlns:p14="http://schemas.microsoft.com/office/powerpoint/2010/main" val="2621462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C63B7F-63E9-0DC7-FE14-3480FF92E53F}"/>
              </a:ext>
            </a:extLst>
          </p:cNvPr>
          <p:cNvSpPr>
            <a:spLocks noGrp="1"/>
          </p:cNvSpPr>
          <p:nvPr>
            <p:ph type="title"/>
          </p:nvPr>
        </p:nvSpPr>
        <p:spPr/>
        <p:txBody>
          <a:bodyPr/>
          <a:lstStyle/>
          <a:p>
            <a:r>
              <a:rPr lang="es-ES" b="1" i="0" u="none" strike="noStrike" dirty="0">
                <a:solidFill>
                  <a:srgbClr val="000000"/>
                </a:solidFill>
                <a:effectLst/>
                <a:latin typeface="Open Sans"/>
              </a:rPr>
              <a:t>Pasos para iniciar un discipulado </a:t>
            </a:r>
            <a:endParaRPr lang="es-CO" dirty="0"/>
          </a:p>
        </p:txBody>
      </p:sp>
      <p:sp>
        <p:nvSpPr>
          <p:cNvPr id="3" name="Marcador de contenido 2">
            <a:extLst>
              <a:ext uri="{FF2B5EF4-FFF2-40B4-BE49-F238E27FC236}">
                <a16:creationId xmlns:a16="http://schemas.microsoft.com/office/drawing/2014/main" id="{804C620B-1FD5-CA89-0762-D81A95837C44}"/>
              </a:ext>
            </a:extLst>
          </p:cNvPr>
          <p:cNvSpPr>
            <a:spLocks noGrp="1"/>
          </p:cNvSpPr>
          <p:nvPr>
            <p:ph idx="1"/>
          </p:nvPr>
        </p:nvSpPr>
        <p:spPr/>
        <p:txBody>
          <a:bodyPr>
            <a:normAutofit/>
          </a:bodyPr>
          <a:lstStyle/>
          <a:p>
            <a:pPr algn="just" fontAlgn="base"/>
            <a:r>
              <a:rPr lang="es-ES" b="0" i="0" u="none" strike="noStrike" dirty="0">
                <a:solidFill>
                  <a:srgbClr val="000000"/>
                </a:solidFill>
                <a:effectLst/>
                <a:latin typeface="Open Sans"/>
              </a:rPr>
              <a:t>Una vez que se han ganado almas se puede </a:t>
            </a:r>
            <a:r>
              <a:rPr lang="es-ES" b="1" i="0" u="none" strike="noStrike" dirty="0">
                <a:solidFill>
                  <a:srgbClr val="000000"/>
                </a:solidFill>
                <a:effectLst/>
                <a:latin typeface="Open Sans"/>
              </a:rPr>
              <a:t>iniciar un discipulado</a:t>
            </a:r>
            <a:br>
              <a:rPr lang="es-ES" b="0" i="0" u="none" strike="noStrike" dirty="0">
                <a:solidFill>
                  <a:srgbClr val="000000"/>
                </a:solidFill>
                <a:effectLst/>
                <a:latin typeface="Open Sans"/>
              </a:rPr>
            </a:br>
            <a:endParaRPr lang="es-ES" b="0" i="0" u="none" strike="noStrike" dirty="0">
              <a:solidFill>
                <a:srgbClr val="000000"/>
              </a:solidFill>
              <a:effectLst/>
              <a:latin typeface="Open Sans"/>
            </a:endParaRPr>
          </a:p>
          <a:p>
            <a:pPr marL="0" indent="0" algn="just" fontAlgn="base">
              <a:buNone/>
            </a:pPr>
            <a:r>
              <a:rPr lang="es-ES" b="0" i="0" u="none" strike="noStrike" dirty="0">
                <a:solidFill>
                  <a:srgbClr val="000000"/>
                </a:solidFill>
                <a:effectLst/>
                <a:latin typeface="Open Sans"/>
              </a:rPr>
              <a:t>a) Presentar al pastor la lista de los nuevos creyentes para ser discipulados</a:t>
            </a:r>
          </a:p>
          <a:p>
            <a:pPr marL="0" indent="0" algn="just" fontAlgn="base">
              <a:buNone/>
            </a:pPr>
            <a:r>
              <a:rPr lang="es-ES" b="0" i="0" u="none" strike="noStrike" dirty="0">
                <a:solidFill>
                  <a:srgbClr val="000000"/>
                </a:solidFill>
                <a:effectLst/>
                <a:latin typeface="Open Sans"/>
              </a:rPr>
              <a:t>b) Visitarlos periódicamente</a:t>
            </a:r>
          </a:p>
          <a:p>
            <a:pPr marL="0" indent="0" algn="just" fontAlgn="base">
              <a:buNone/>
            </a:pPr>
            <a:r>
              <a:rPr lang="es-ES" b="0" i="0" u="none" strike="noStrike" dirty="0">
                <a:solidFill>
                  <a:srgbClr val="000000"/>
                </a:solidFill>
                <a:effectLst/>
                <a:latin typeface="Open Sans"/>
              </a:rPr>
              <a:t>c) El nuevo creyente puede iniciar la doctrina</a:t>
            </a:r>
          </a:p>
          <a:p>
            <a:pPr marL="0" indent="0" algn="just" fontAlgn="base">
              <a:buNone/>
            </a:pPr>
            <a:r>
              <a:rPr lang="es-ES" b="0" i="0" u="none" strike="noStrike" dirty="0">
                <a:solidFill>
                  <a:srgbClr val="000000"/>
                </a:solidFill>
                <a:effectLst/>
                <a:latin typeface="Open Sans"/>
              </a:rPr>
              <a:t>d) Después de bautizado continuará su formación, tanto con manual de evangelismo y discipulado como al ser integrado a la escuela bíblica dominical.</a:t>
            </a:r>
          </a:p>
          <a:p>
            <a:pPr marL="0" indent="0">
              <a:buNone/>
            </a:pPr>
            <a:endParaRPr lang="es-CO" dirty="0"/>
          </a:p>
        </p:txBody>
      </p:sp>
    </p:spTree>
    <p:extLst>
      <p:ext uri="{BB962C8B-B14F-4D97-AF65-F5344CB8AC3E}">
        <p14:creationId xmlns:p14="http://schemas.microsoft.com/office/powerpoint/2010/main" val="98256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6F51B9-4CA2-5491-3CDC-324A73AEC3EF}"/>
              </a:ext>
            </a:extLst>
          </p:cNvPr>
          <p:cNvSpPr>
            <a:spLocks noGrp="1"/>
          </p:cNvSpPr>
          <p:nvPr>
            <p:ph type="title"/>
          </p:nvPr>
        </p:nvSpPr>
        <p:spPr/>
        <p:txBody>
          <a:bodyPr/>
          <a:lstStyle/>
          <a:p>
            <a:r>
              <a:rPr lang="es-ES" b="1" i="0" u="none" strike="noStrike" dirty="0">
                <a:solidFill>
                  <a:srgbClr val="000000"/>
                </a:solidFill>
                <a:effectLst/>
                <a:latin typeface="Open Sans"/>
              </a:rPr>
              <a:t>¿Qué es evangelismo?</a:t>
            </a:r>
            <a:r>
              <a:rPr lang="es-ES" b="0" i="0" u="none" strike="noStrike" dirty="0">
                <a:solidFill>
                  <a:srgbClr val="000000"/>
                </a:solidFill>
                <a:effectLst/>
                <a:latin typeface="Open Sans"/>
              </a:rPr>
              <a:t> </a:t>
            </a:r>
            <a:endParaRPr lang="es-CO" dirty="0"/>
          </a:p>
        </p:txBody>
      </p:sp>
      <p:sp>
        <p:nvSpPr>
          <p:cNvPr id="3" name="Marcador de contenido 2">
            <a:extLst>
              <a:ext uri="{FF2B5EF4-FFF2-40B4-BE49-F238E27FC236}">
                <a16:creationId xmlns:a16="http://schemas.microsoft.com/office/drawing/2014/main" id="{A5F4F71C-BD3A-9D41-0E4F-ACEBDCB914D4}"/>
              </a:ext>
            </a:extLst>
          </p:cNvPr>
          <p:cNvSpPr>
            <a:spLocks noGrp="1"/>
          </p:cNvSpPr>
          <p:nvPr>
            <p:ph idx="1"/>
          </p:nvPr>
        </p:nvSpPr>
        <p:spPr/>
        <p:txBody>
          <a:bodyPr>
            <a:normAutofit fontScale="92500" lnSpcReduction="20000"/>
          </a:bodyPr>
          <a:lstStyle/>
          <a:p>
            <a:pPr algn="just" fontAlgn="base"/>
            <a:r>
              <a:rPr lang="es-ES" b="1" i="0" u="none" strike="noStrike" dirty="0">
                <a:solidFill>
                  <a:srgbClr val="000000"/>
                </a:solidFill>
                <a:effectLst/>
                <a:latin typeface="Open Sans"/>
              </a:rPr>
              <a:t>El evangelismo es compartir a Jesucristo con personas que aún no lo conocen</a:t>
            </a:r>
            <a:r>
              <a:rPr lang="es-ES" b="0" i="0" u="none" strike="noStrike" dirty="0">
                <a:solidFill>
                  <a:srgbClr val="000000"/>
                </a:solidFill>
                <a:effectLst/>
                <a:latin typeface="Open Sans"/>
              </a:rPr>
              <a:t>. La historia de Jesús, a la que los cristianos se refieren como el evangelio o las buenas noticias, se encuentra en la Biblia. Los primeros cuatro libros del Nuevo Testamento nos cuentan esencialmente la misma historia, pero con perspectivas y énfasis ligeramente diferentes.</a:t>
            </a:r>
          </a:p>
          <a:p>
            <a:pPr marL="0" indent="0" algn="just" fontAlgn="base">
              <a:buNone/>
            </a:pPr>
            <a:br>
              <a:rPr lang="es-ES" b="0" i="0" u="none" strike="noStrike" dirty="0">
                <a:solidFill>
                  <a:srgbClr val="000000"/>
                </a:solidFill>
                <a:effectLst/>
                <a:latin typeface="Open Sans"/>
              </a:rPr>
            </a:br>
            <a:endParaRPr lang="es-ES" b="0" i="0" u="none" strike="noStrike" dirty="0">
              <a:solidFill>
                <a:srgbClr val="000000"/>
              </a:solidFill>
              <a:effectLst/>
              <a:latin typeface="Open Sans"/>
            </a:endParaRPr>
          </a:p>
          <a:p>
            <a:pPr algn="just" fontAlgn="base"/>
            <a:r>
              <a:rPr lang="es-ES" b="0" i="0" u="none" strike="noStrike" dirty="0">
                <a:solidFill>
                  <a:srgbClr val="000000"/>
                </a:solidFill>
                <a:effectLst/>
                <a:latin typeface="Open Sans"/>
              </a:rPr>
              <a:t>El término “</a:t>
            </a:r>
            <a:r>
              <a:rPr lang="es-ES" b="0" i="0" u="none" strike="noStrike" dirty="0">
                <a:solidFill>
                  <a:schemeClr val="tx1"/>
                </a:solidFill>
                <a:effectLst/>
                <a:latin typeface="Open Sans"/>
              </a:rPr>
              <a:t>evangelista</a:t>
            </a:r>
            <a:r>
              <a:rPr lang="es-ES" b="0" i="0" u="none" strike="noStrike" dirty="0">
                <a:solidFill>
                  <a:srgbClr val="000000"/>
                </a:solidFill>
                <a:effectLst/>
                <a:latin typeface="Open Sans"/>
              </a:rPr>
              <a:t>” a veces se usa para describir a las personas que comparten el mensaje de Jesús como su ministerio personal de tiempo completo. Pero contarle a otras personas lo que has experimentado de Dios personalmente es un privilegio disponible para cualquiera que crea en Jesús como su Señor y Salvador (Juan 1:40-42, 45-46). En ese sentido, </a:t>
            </a:r>
            <a:r>
              <a:rPr lang="es-ES" b="1" i="0" u="none" strike="noStrike" dirty="0">
                <a:solidFill>
                  <a:srgbClr val="000000"/>
                </a:solidFill>
                <a:effectLst/>
                <a:latin typeface="Open Sans"/>
              </a:rPr>
              <a:t>el evangelismo personal</a:t>
            </a:r>
            <a:r>
              <a:rPr lang="es-ES" b="0" i="0" u="none" strike="noStrike" dirty="0">
                <a:solidFill>
                  <a:srgbClr val="000000"/>
                </a:solidFill>
                <a:effectLst/>
                <a:latin typeface="Open Sans"/>
              </a:rPr>
              <a:t> es algo que puedo hacer, y tú también.</a:t>
            </a:r>
          </a:p>
          <a:p>
            <a:endParaRPr lang="es-CO" dirty="0"/>
          </a:p>
        </p:txBody>
      </p:sp>
    </p:spTree>
    <p:extLst>
      <p:ext uri="{BB962C8B-B14F-4D97-AF65-F5344CB8AC3E}">
        <p14:creationId xmlns:p14="http://schemas.microsoft.com/office/powerpoint/2010/main" val="2222552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27FA96-1186-0627-3A23-F8B2311B7959}"/>
              </a:ext>
            </a:extLst>
          </p:cNvPr>
          <p:cNvSpPr>
            <a:spLocks noGrp="1"/>
          </p:cNvSpPr>
          <p:nvPr>
            <p:ph type="title"/>
          </p:nvPr>
        </p:nvSpPr>
        <p:spPr>
          <a:xfrm>
            <a:off x="938463" y="278556"/>
            <a:ext cx="10756232" cy="720065"/>
          </a:xfrm>
        </p:spPr>
        <p:txBody>
          <a:bodyPr>
            <a:normAutofit/>
          </a:bodyPr>
          <a:lstStyle/>
          <a:p>
            <a:pPr fontAlgn="base"/>
            <a:r>
              <a:rPr lang="es-ES" b="1" i="0" u="none" strike="noStrike" dirty="0">
                <a:solidFill>
                  <a:srgbClr val="000000"/>
                </a:solidFill>
                <a:effectLst/>
                <a:latin typeface="Open Sans"/>
              </a:rPr>
              <a:t>¿Qué es el evangelismo personal?</a:t>
            </a:r>
            <a:endParaRPr lang="es-CO" dirty="0"/>
          </a:p>
        </p:txBody>
      </p:sp>
      <p:sp>
        <p:nvSpPr>
          <p:cNvPr id="3" name="Marcador de contenido 2">
            <a:extLst>
              <a:ext uri="{FF2B5EF4-FFF2-40B4-BE49-F238E27FC236}">
                <a16:creationId xmlns:a16="http://schemas.microsoft.com/office/drawing/2014/main" id="{70E823AC-E262-2C3D-BD05-C77EE07A0EFF}"/>
              </a:ext>
            </a:extLst>
          </p:cNvPr>
          <p:cNvSpPr>
            <a:spLocks noGrp="1"/>
          </p:cNvSpPr>
          <p:nvPr>
            <p:ph idx="1"/>
          </p:nvPr>
        </p:nvSpPr>
        <p:spPr>
          <a:xfrm>
            <a:off x="1143000" y="2009554"/>
            <a:ext cx="4953000" cy="4024424"/>
          </a:xfrm>
        </p:spPr>
        <p:txBody>
          <a:bodyPr>
            <a:normAutofit fontScale="92500" lnSpcReduction="20000"/>
          </a:bodyPr>
          <a:lstStyle/>
          <a:p>
            <a:pPr algn="just" fontAlgn="base"/>
            <a:r>
              <a:rPr lang="es-ES" b="1" i="0" u="none" strike="noStrike" dirty="0">
                <a:solidFill>
                  <a:srgbClr val="000000"/>
                </a:solidFill>
                <a:effectLst/>
                <a:latin typeface="Open Sans"/>
              </a:rPr>
              <a:t>Evangelismo personal es un diálogo directo de persona a persona</a:t>
            </a:r>
            <a:r>
              <a:rPr lang="es-ES" b="0" i="0" u="none" strike="noStrike" dirty="0">
                <a:solidFill>
                  <a:srgbClr val="000000"/>
                </a:solidFill>
                <a:effectLst/>
                <a:latin typeface="Open Sans"/>
              </a:rPr>
              <a:t> con el objetivo de compartir el conocimiento de la palabra de Dios. </a:t>
            </a:r>
          </a:p>
          <a:p>
            <a:pPr marL="0" indent="0" algn="just" fontAlgn="base">
              <a:buNone/>
            </a:pPr>
            <a:endParaRPr lang="es-ES" b="0" i="0" u="none" strike="noStrike" dirty="0">
              <a:solidFill>
                <a:srgbClr val="000000"/>
              </a:solidFill>
              <a:effectLst/>
              <a:latin typeface="Open Sans"/>
            </a:endParaRPr>
          </a:p>
          <a:p>
            <a:pPr algn="just" fontAlgn="base"/>
            <a:r>
              <a:rPr lang="es-ES" b="0" i="0" u="none" strike="noStrike" dirty="0">
                <a:solidFill>
                  <a:srgbClr val="000000"/>
                </a:solidFill>
                <a:effectLst/>
                <a:latin typeface="Open Sans"/>
              </a:rPr>
              <a:t>Otra definición sencilla puede ser: </a:t>
            </a:r>
            <a:r>
              <a:rPr lang="es-ES" b="1" i="0" u="none" strike="noStrike" dirty="0">
                <a:solidFill>
                  <a:srgbClr val="000000"/>
                </a:solidFill>
                <a:effectLst/>
                <a:latin typeface="Open Sans"/>
              </a:rPr>
              <a:t>"Predicar la fe de Jesucristo a nuestro prójimo, compartiendo el testimonio de lo que Dios ha hecho en aquellas personas que han aceptado a Jesucristo como su salvador personal”</a:t>
            </a:r>
            <a:r>
              <a:rPr lang="es-ES" b="0" i="0" u="none" strike="noStrike" dirty="0">
                <a:solidFill>
                  <a:srgbClr val="000000"/>
                </a:solidFill>
                <a:effectLst/>
                <a:latin typeface="Open Sans"/>
              </a:rPr>
              <a:t>.</a:t>
            </a:r>
          </a:p>
          <a:p>
            <a:endParaRPr lang="es-CO" dirty="0"/>
          </a:p>
        </p:txBody>
      </p:sp>
      <p:sp>
        <p:nvSpPr>
          <p:cNvPr id="4" name="CuadroTexto 3">
            <a:extLst>
              <a:ext uri="{FF2B5EF4-FFF2-40B4-BE49-F238E27FC236}">
                <a16:creationId xmlns:a16="http://schemas.microsoft.com/office/drawing/2014/main" id="{7632324A-A7A0-B629-28D4-FDAEC24D3B0A}"/>
              </a:ext>
            </a:extLst>
          </p:cNvPr>
          <p:cNvSpPr txBox="1"/>
          <p:nvPr/>
        </p:nvSpPr>
        <p:spPr>
          <a:xfrm>
            <a:off x="6656193" y="824022"/>
            <a:ext cx="5535807" cy="5755422"/>
          </a:xfrm>
          <a:prstGeom prst="rect">
            <a:avLst/>
          </a:prstGeom>
          <a:noFill/>
        </p:spPr>
        <p:txBody>
          <a:bodyPr wrap="square" rtlCol="0">
            <a:spAutoFit/>
          </a:bodyPr>
          <a:lstStyle/>
          <a:p>
            <a:pPr algn="ctr"/>
            <a:endParaRPr lang="es-ES" sz="1600" dirty="0"/>
          </a:p>
          <a:p>
            <a:pPr algn="l"/>
            <a:r>
              <a:rPr lang="es-ES" sz="1600" b="1" i="0" dirty="0">
                <a:solidFill>
                  <a:srgbClr val="000000"/>
                </a:solidFill>
                <a:effectLst/>
                <a:latin typeface="system-ui"/>
              </a:rPr>
              <a:t>Isaías 43:7, 10-13 y 21</a:t>
            </a:r>
          </a:p>
          <a:p>
            <a:pPr algn="l"/>
            <a:r>
              <a:rPr lang="es-ES" sz="1600" b="0" i="0" dirty="0">
                <a:solidFill>
                  <a:srgbClr val="000000"/>
                </a:solidFill>
                <a:effectLst/>
                <a:latin typeface="system-ui"/>
              </a:rPr>
              <a:t>Nueva Versión Internacional</a:t>
            </a:r>
          </a:p>
          <a:p>
            <a:pPr algn="l"/>
            <a:r>
              <a:rPr lang="es-ES" sz="1600" b="1" i="0" baseline="30000" dirty="0">
                <a:solidFill>
                  <a:srgbClr val="000000"/>
                </a:solidFill>
                <a:effectLst/>
                <a:latin typeface="system-ui"/>
              </a:rPr>
              <a:t>7 </a:t>
            </a:r>
            <a:r>
              <a:rPr lang="es-ES" sz="1600" b="0" i="0" dirty="0">
                <a:solidFill>
                  <a:srgbClr val="000000"/>
                </a:solidFill>
                <a:effectLst/>
                <a:latin typeface="system-ui"/>
              </a:rPr>
              <a:t>Trae a todo el que sea llamado por mi nombre,</a:t>
            </a:r>
            <a:br>
              <a:rPr lang="es-ES" sz="1600" b="0" i="0" dirty="0">
                <a:solidFill>
                  <a:srgbClr val="000000"/>
                </a:solidFill>
                <a:effectLst/>
                <a:latin typeface="system-ui"/>
              </a:rPr>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al que </a:t>
            </a:r>
            <a:r>
              <a:rPr lang="es-ES" sz="1600" b="0" i="0" dirty="0">
                <a:solidFill>
                  <a:srgbClr val="000000"/>
                </a:solidFill>
                <a:effectLst/>
                <a:highlight>
                  <a:srgbClr val="00FF00"/>
                </a:highlight>
                <a:latin typeface="system-ui"/>
              </a:rPr>
              <a:t>yo he creado para mi gloria</a:t>
            </a:r>
            <a:r>
              <a:rPr lang="es-ES" sz="1600" b="0" i="0" dirty="0">
                <a:solidFill>
                  <a:srgbClr val="000000"/>
                </a:solidFill>
                <a:effectLst/>
                <a:latin typeface="system-ui"/>
              </a:rPr>
              <a:t>,</a:t>
            </a:r>
            <a:br>
              <a:rPr lang="es-ES" sz="1600" b="0" i="0" dirty="0">
                <a:solidFill>
                  <a:srgbClr val="000000"/>
                </a:solidFill>
                <a:effectLst/>
                <a:latin typeface="system-ui"/>
              </a:rPr>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al que </a:t>
            </a:r>
            <a:r>
              <a:rPr lang="es-ES" sz="1600" b="0" i="0" dirty="0">
                <a:solidFill>
                  <a:srgbClr val="000000"/>
                </a:solidFill>
                <a:effectLst/>
                <a:highlight>
                  <a:srgbClr val="00FF00"/>
                </a:highlight>
                <a:latin typeface="system-ui"/>
              </a:rPr>
              <a:t>yo hice y formé</a:t>
            </a:r>
            <a:r>
              <a:rPr lang="es-ES" sz="1600" b="0" i="0" dirty="0">
                <a:solidFill>
                  <a:srgbClr val="000000"/>
                </a:solidFill>
                <a:effectLst/>
                <a:latin typeface="system-ui"/>
              </a:rPr>
              <a:t>”».</a:t>
            </a:r>
            <a:endParaRPr lang="es-ES" sz="1600" dirty="0"/>
          </a:p>
          <a:p>
            <a:r>
              <a:rPr lang="es-ES" sz="1600" b="1" i="0" baseline="30000" dirty="0">
                <a:solidFill>
                  <a:srgbClr val="000000"/>
                </a:solidFill>
                <a:effectLst/>
                <a:latin typeface="system-ui"/>
              </a:rPr>
              <a:t>10 </a:t>
            </a:r>
            <a:r>
              <a:rPr lang="es-ES" sz="1600" b="0" i="0" dirty="0">
                <a:solidFill>
                  <a:srgbClr val="000000"/>
                </a:solidFill>
                <a:effectLst/>
                <a:latin typeface="system-ui"/>
              </a:rPr>
              <a:t>«Ustedes </a:t>
            </a:r>
            <a:r>
              <a:rPr lang="es-ES" sz="1600" b="0" i="0" dirty="0">
                <a:solidFill>
                  <a:srgbClr val="000000"/>
                </a:solidFill>
                <a:effectLst/>
                <a:highlight>
                  <a:srgbClr val="00FFFF"/>
                </a:highlight>
                <a:latin typeface="system-ui"/>
              </a:rPr>
              <a:t>son mis testigos </a:t>
            </a:r>
            <a:r>
              <a:rPr lang="es-ES" sz="1600" b="0" i="0" dirty="0">
                <a:solidFill>
                  <a:srgbClr val="000000"/>
                </a:solidFill>
                <a:effectLst/>
                <a:latin typeface="system-ui"/>
              </a:rPr>
              <a:t>—afirma el </a:t>
            </a:r>
            <a:r>
              <a:rPr lang="es-ES" sz="1600" b="0" i="0" cap="small" dirty="0">
                <a:solidFill>
                  <a:srgbClr val="000000"/>
                </a:solidFill>
                <a:effectLst/>
                <a:latin typeface="system-ui"/>
              </a:rPr>
              <a:t>Señor</a:t>
            </a:r>
            <a:r>
              <a:rPr lang="es-ES" sz="1600" b="0" i="0" dirty="0">
                <a:solidFill>
                  <a:srgbClr val="000000"/>
                </a:solidFill>
                <a:effectLst/>
                <a:latin typeface="system-ui"/>
              </a:rPr>
              <a:t>—,</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highlight>
                  <a:srgbClr val="00FF00"/>
                </a:highlight>
                <a:latin typeface="system-ui"/>
              </a:rPr>
              <a:t>son mis siervos escogidos</a:t>
            </a:r>
            <a:r>
              <a:rPr lang="es-ES" sz="1600" b="0" i="0" dirty="0">
                <a:solidFill>
                  <a:srgbClr val="000000"/>
                </a:solidFill>
                <a:effectLst/>
                <a:latin typeface="system-ui"/>
              </a:rPr>
              <a:t>,</a:t>
            </a:r>
            <a:br>
              <a:rPr lang="es-ES" sz="1600" dirty="0"/>
            </a:br>
            <a:r>
              <a:rPr lang="es-ES" sz="1600" b="0" i="0" dirty="0">
                <a:solidFill>
                  <a:srgbClr val="000000"/>
                </a:solidFill>
                <a:effectLst/>
                <a:latin typeface="system-ui"/>
              </a:rPr>
              <a:t>para que </a:t>
            </a:r>
            <a:r>
              <a:rPr lang="es-ES" sz="1600" b="0" i="0" dirty="0">
                <a:solidFill>
                  <a:srgbClr val="000000"/>
                </a:solidFill>
                <a:effectLst/>
                <a:highlight>
                  <a:srgbClr val="00FF00"/>
                </a:highlight>
                <a:latin typeface="system-ui"/>
              </a:rPr>
              <a:t>me conozcan </a:t>
            </a:r>
            <a:r>
              <a:rPr lang="es-ES" sz="1600" b="0" i="0" dirty="0">
                <a:solidFill>
                  <a:srgbClr val="000000"/>
                </a:solidFill>
                <a:effectLst/>
                <a:latin typeface="system-ui"/>
              </a:rPr>
              <a:t>y </a:t>
            </a:r>
            <a:r>
              <a:rPr lang="es-ES" sz="1600" b="0" i="0" dirty="0">
                <a:solidFill>
                  <a:srgbClr val="000000"/>
                </a:solidFill>
                <a:effectLst/>
                <a:highlight>
                  <a:srgbClr val="00FF00"/>
                </a:highlight>
                <a:latin typeface="system-ui"/>
              </a:rPr>
              <a:t>crean en mí,</a:t>
            </a:r>
            <a:br>
              <a:rPr lang="es-ES" sz="1600" dirty="0">
                <a:highlight>
                  <a:srgbClr val="00FF00"/>
                </a:highlight>
              </a:rPr>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y </a:t>
            </a:r>
            <a:r>
              <a:rPr lang="es-ES" sz="1600" b="0" i="0" dirty="0">
                <a:solidFill>
                  <a:srgbClr val="000000"/>
                </a:solidFill>
                <a:effectLst/>
                <a:highlight>
                  <a:srgbClr val="00FF00"/>
                </a:highlight>
                <a:latin typeface="system-ui"/>
              </a:rPr>
              <a:t>entiendan que yo soy</a:t>
            </a:r>
            <a:r>
              <a:rPr lang="es-ES" sz="1600" b="0" i="0" dirty="0">
                <a:solidFill>
                  <a:srgbClr val="000000"/>
                </a:solidFill>
                <a:effectLst/>
                <a:latin typeface="system-ui"/>
              </a:rPr>
              <a:t>.</a:t>
            </a:r>
            <a:br>
              <a:rPr lang="es-ES" sz="1600" dirty="0"/>
            </a:br>
            <a:r>
              <a:rPr lang="es-ES" sz="1600" b="0" i="0" dirty="0">
                <a:solidFill>
                  <a:srgbClr val="000000"/>
                </a:solidFill>
                <a:effectLst/>
                <a:highlight>
                  <a:srgbClr val="FFFF00"/>
                </a:highlight>
                <a:latin typeface="system-ui"/>
              </a:rPr>
              <a:t>Antes de mí no hubo ningún otro dios</a:t>
            </a:r>
            <a:r>
              <a:rPr lang="es-ES" sz="1600" b="0" i="0" dirty="0">
                <a:solidFill>
                  <a:srgbClr val="000000"/>
                </a:solidFill>
                <a:effectLst/>
                <a:latin typeface="system-ui"/>
              </a:rPr>
              <a:t>,</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ni habrá ninguno después de mí.</a:t>
            </a:r>
            <a:br>
              <a:rPr lang="es-ES" sz="1600" dirty="0"/>
            </a:br>
            <a:r>
              <a:rPr lang="es-ES" sz="1600" b="1" i="0" baseline="30000" dirty="0">
                <a:solidFill>
                  <a:srgbClr val="000000"/>
                </a:solidFill>
                <a:effectLst/>
                <a:latin typeface="system-ui"/>
              </a:rPr>
              <a:t>11 </a:t>
            </a:r>
            <a:r>
              <a:rPr lang="es-ES" sz="1600" b="0" i="0" dirty="0">
                <a:solidFill>
                  <a:srgbClr val="000000"/>
                </a:solidFill>
                <a:effectLst/>
                <a:latin typeface="system-ui"/>
              </a:rPr>
              <a:t>Yo, yo soy el </a:t>
            </a:r>
            <a:r>
              <a:rPr lang="es-ES" sz="1600" b="0" i="0" cap="small" dirty="0">
                <a:solidFill>
                  <a:srgbClr val="000000"/>
                </a:solidFill>
                <a:effectLst/>
                <a:latin typeface="system-ui"/>
              </a:rPr>
              <a:t>Señor</a:t>
            </a:r>
            <a:r>
              <a:rPr lang="es-ES" sz="1600" b="0" i="0" dirty="0">
                <a:solidFill>
                  <a:srgbClr val="000000"/>
                </a:solidFill>
                <a:effectLst/>
                <a:latin typeface="system-ui"/>
              </a:rPr>
              <a:t>,</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highlight>
                  <a:srgbClr val="00FF00"/>
                </a:highlight>
                <a:latin typeface="system-ui"/>
              </a:rPr>
              <a:t>fuera de mí no hay ningún otro salvador</a:t>
            </a:r>
            <a:r>
              <a:rPr lang="es-ES" sz="1600" b="0" i="0" dirty="0">
                <a:solidFill>
                  <a:srgbClr val="000000"/>
                </a:solidFill>
                <a:effectLst/>
                <a:latin typeface="system-ui"/>
              </a:rPr>
              <a:t>.</a:t>
            </a:r>
            <a:br>
              <a:rPr lang="es-ES" sz="1600" dirty="0"/>
            </a:br>
            <a:r>
              <a:rPr lang="es-ES" sz="1600" b="1" i="0" baseline="30000" dirty="0">
                <a:solidFill>
                  <a:srgbClr val="000000"/>
                </a:solidFill>
                <a:effectLst/>
                <a:latin typeface="system-ui"/>
              </a:rPr>
              <a:t>12 </a:t>
            </a:r>
            <a:r>
              <a:rPr lang="es-ES" sz="1600" b="0" i="0" dirty="0">
                <a:solidFill>
                  <a:srgbClr val="000000"/>
                </a:solidFill>
                <a:effectLst/>
                <a:latin typeface="system-ui"/>
              </a:rPr>
              <a:t>Yo he anunciado, salvado y proclamado;</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yo entre ustedes, y no un dios extraño.</a:t>
            </a:r>
            <a:br>
              <a:rPr lang="es-ES" sz="1600" dirty="0"/>
            </a:br>
            <a:r>
              <a:rPr lang="es-ES" sz="1600" b="0" i="0" dirty="0">
                <a:solidFill>
                  <a:srgbClr val="000000"/>
                </a:solidFill>
                <a:effectLst/>
                <a:highlight>
                  <a:srgbClr val="00FFFF"/>
                </a:highlight>
                <a:latin typeface="system-ui"/>
              </a:rPr>
              <a:t>Ustedes son mis testigos </a:t>
            </a:r>
            <a:r>
              <a:rPr lang="es-ES" sz="1600" b="0" i="0" dirty="0">
                <a:solidFill>
                  <a:srgbClr val="000000"/>
                </a:solidFill>
                <a:effectLst/>
                <a:latin typeface="system-ui"/>
              </a:rPr>
              <a:t>—afirma el </a:t>
            </a:r>
            <a:r>
              <a:rPr lang="es-ES" sz="1600" b="0" i="0" cap="small" dirty="0">
                <a:solidFill>
                  <a:srgbClr val="000000"/>
                </a:solidFill>
                <a:effectLst/>
                <a:latin typeface="system-ui"/>
              </a:rPr>
              <a:t>Señor</a:t>
            </a:r>
            <a:r>
              <a:rPr lang="es-ES" sz="1600" b="0" i="0" dirty="0">
                <a:solidFill>
                  <a:srgbClr val="000000"/>
                </a:solidFill>
                <a:effectLst/>
                <a:latin typeface="system-ui"/>
              </a:rPr>
              <a:t>—,</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y yo soy Dios.</a:t>
            </a:r>
            <a:br>
              <a:rPr lang="es-ES" sz="1600" dirty="0"/>
            </a:br>
            <a:r>
              <a:rPr lang="es-ES" sz="1600" b="1" i="0" baseline="30000" dirty="0">
                <a:solidFill>
                  <a:srgbClr val="000000"/>
                </a:solidFill>
                <a:effectLst/>
                <a:latin typeface="system-ui"/>
              </a:rPr>
              <a:t>13 </a:t>
            </a:r>
            <a:r>
              <a:rPr lang="es-ES" sz="1600" b="0" i="0" dirty="0">
                <a:solidFill>
                  <a:srgbClr val="000000"/>
                </a:solidFill>
                <a:effectLst/>
                <a:latin typeface="system-ui"/>
              </a:rPr>
              <a:t>Desde los tiempos antiguos, yo soy.</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No hay quien pueda librar de mi mano.</a:t>
            </a:r>
            <a:br>
              <a:rPr lang="es-ES" sz="1600" dirty="0"/>
            </a:br>
            <a:r>
              <a:rPr lang="es-ES" sz="1600" b="0" i="0" dirty="0">
                <a:solidFill>
                  <a:srgbClr val="000000"/>
                </a:solidFill>
                <a:effectLst/>
                <a:latin typeface="Courier New" panose="02070309020205020404" pitchFamily="49" charset="0"/>
              </a:rPr>
              <a:t>    </a:t>
            </a:r>
            <a:r>
              <a:rPr lang="es-ES" sz="1600" b="0" i="0" dirty="0">
                <a:solidFill>
                  <a:srgbClr val="000000"/>
                </a:solidFill>
                <a:effectLst/>
                <a:latin typeface="system-ui"/>
              </a:rPr>
              <a:t>Lo que yo hago, nadie puede desbaratarlo».</a:t>
            </a:r>
          </a:p>
          <a:p>
            <a:r>
              <a:rPr lang="es-ES" sz="1600" b="1" i="0" baseline="30000" dirty="0">
                <a:solidFill>
                  <a:srgbClr val="000000"/>
                </a:solidFill>
                <a:effectLst/>
                <a:latin typeface="system-ui"/>
              </a:rPr>
              <a:t>21 </a:t>
            </a:r>
            <a:r>
              <a:rPr lang="es-ES" sz="1600" b="0" i="0" dirty="0">
                <a:solidFill>
                  <a:srgbClr val="000000"/>
                </a:solidFill>
                <a:effectLst/>
                <a:highlight>
                  <a:srgbClr val="00FFFF"/>
                </a:highlight>
                <a:latin typeface="system-ui"/>
              </a:rPr>
              <a:t>El pueblo que yo he formado para mí</a:t>
            </a:r>
            <a:br>
              <a:rPr lang="es-ES" sz="1600" dirty="0"/>
            </a:br>
            <a:r>
              <a:rPr lang="es-ES" sz="1600" b="0" i="0" dirty="0">
                <a:solidFill>
                  <a:srgbClr val="000000"/>
                </a:solidFill>
                <a:effectLst/>
                <a:highlight>
                  <a:srgbClr val="00FFFF"/>
                </a:highlight>
                <a:latin typeface="system-ui"/>
              </a:rPr>
              <a:t>proclamará mi alabanza.</a:t>
            </a:r>
            <a:endParaRPr lang="es-ES" sz="1600" dirty="0">
              <a:highlight>
                <a:srgbClr val="00FFFF"/>
              </a:highlight>
            </a:endParaRPr>
          </a:p>
        </p:txBody>
      </p:sp>
    </p:spTree>
    <p:extLst>
      <p:ext uri="{BB962C8B-B14F-4D97-AF65-F5344CB8AC3E}">
        <p14:creationId xmlns:p14="http://schemas.microsoft.com/office/powerpoint/2010/main" val="1758167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A6E3D7-F2B3-00A3-7F6F-D0FB958601C2}"/>
              </a:ext>
            </a:extLst>
          </p:cNvPr>
          <p:cNvSpPr>
            <a:spLocks noGrp="1"/>
          </p:cNvSpPr>
          <p:nvPr>
            <p:ph type="title"/>
          </p:nvPr>
        </p:nvSpPr>
        <p:spPr/>
        <p:txBody>
          <a:bodyPr>
            <a:normAutofit/>
          </a:bodyPr>
          <a:lstStyle/>
          <a:p>
            <a:r>
              <a:rPr lang="es-CO" b="1" i="0" u="none" strike="noStrike" dirty="0">
                <a:solidFill>
                  <a:srgbClr val="000000"/>
                </a:solidFill>
                <a:effectLst/>
                <a:latin typeface="Open Sans"/>
              </a:rPr>
              <a:t>IMPORTANCIA DEL EVANGELISMO PERSONAL</a:t>
            </a:r>
            <a:endParaRPr lang="es-CO" dirty="0"/>
          </a:p>
        </p:txBody>
      </p:sp>
      <p:sp>
        <p:nvSpPr>
          <p:cNvPr id="3" name="Marcador de contenido 2">
            <a:extLst>
              <a:ext uri="{FF2B5EF4-FFF2-40B4-BE49-F238E27FC236}">
                <a16:creationId xmlns:a16="http://schemas.microsoft.com/office/drawing/2014/main" id="{F51718A6-934F-0FAA-4388-6CB7A4C83C70}"/>
              </a:ext>
            </a:extLst>
          </p:cNvPr>
          <p:cNvSpPr>
            <a:spLocks noGrp="1"/>
          </p:cNvSpPr>
          <p:nvPr>
            <p:ph idx="1"/>
          </p:nvPr>
        </p:nvSpPr>
        <p:spPr>
          <a:xfrm>
            <a:off x="1143000" y="1842657"/>
            <a:ext cx="10541000" cy="4848446"/>
          </a:xfrm>
        </p:spPr>
        <p:txBody>
          <a:bodyPr>
            <a:normAutofit fontScale="85000" lnSpcReduction="20000"/>
          </a:bodyPr>
          <a:lstStyle/>
          <a:p>
            <a:pPr algn="just" fontAlgn="base"/>
            <a:r>
              <a:rPr lang="es-ES" b="0" i="0" u="none" strike="noStrike" dirty="0">
                <a:solidFill>
                  <a:srgbClr val="000000"/>
                </a:solidFill>
                <a:effectLst/>
                <a:latin typeface="Open Sans"/>
              </a:rPr>
              <a:t>a) Todos pueden ejercerlo. Niños (A través de literatura), adolescentes, jóvenes, Damas y Varones.</a:t>
            </a:r>
          </a:p>
          <a:p>
            <a:pPr algn="just" fontAlgn="base"/>
            <a:r>
              <a:rPr lang="es-ES" b="0" i="0" u="none" strike="noStrike" dirty="0">
                <a:solidFill>
                  <a:srgbClr val="000000"/>
                </a:solidFill>
                <a:effectLst/>
                <a:latin typeface="Open Sans"/>
              </a:rPr>
              <a:t>b) Se puede realizar en todas partes</a:t>
            </a:r>
          </a:p>
          <a:p>
            <a:pPr algn="just" fontAlgn="base"/>
            <a:r>
              <a:rPr lang="es-ES" b="0" i="0" u="none" strike="noStrike" dirty="0">
                <a:solidFill>
                  <a:srgbClr val="000000"/>
                </a:solidFill>
                <a:effectLst/>
                <a:latin typeface="Open Sans"/>
              </a:rPr>
              <a:t>c) Se puede aplicar en todo tiempo </a:t>
            </a:r>
          </a:p>
          <a:p>
            <a:pPr algn="just" fontAlgn="base"/>
            <a:r>
              <a:rPr lang="es-ES" b="0" i="0" u="none" strike="noStrike" dirty="0">
                <a:solidFill>
                  <a:srgbClr val="000000"/>
                </a:solidFill>
                <a:effectLst/>
                <a:latin typeface="Open Sans"/>
              </a:rPr>
              <a:t>d) Permite alcanzar a toda la sociedad </a:t>
            </a:r>
          </a:p>
          <a:p>
            <a:pPr algn="just" fontAlgn="base"/>
            <a:r>
              <a:rPr lang="es-ES" b="0" i="0" u="none" strike="noStrike" dirty="0">
                <a:solidFill>
                  <a:srgbClr val="000000"/>
                </a:solidFill>
                <a:effectLst/>
                <a:latin typeface="Open Sans"/>
              </a:rPr>
              <a:t>e) Responde a las interrogantes de la </a:t>
            </a:r>
            <a:r>
              <a:rPr lang="es-ES" b="1" i="0" u="none" strike="noStrike" dirty="0">
                <a:solidFill>
                  <a:srgbClr val="000000"/>
                </a:solidFill>
                <a:effectLst/>
                <a:latin typeface="Open Sans"/>
              </a:rPr>
              <a:t>persona evangelizada</a:t>
            </a:r>
            <a:endParaRPr lang="es-ES" b="0" i="0" u="none" strike="noStrike" dirty="0">
              <a:solidFill>
                <a:srgbClr val="000000"/>
              </a:solidFill>
              <a:effectLst/>
              <a:latin typeface="Open Sans"/>
            </a:endParaRPr>
          </a:p>
          <a:p>
            <a:pPr algn="just" fontAlgn="base"/>
            <a:r>
              <a:rPr lang="es-ES" b="0" i="0" u="none" strike="noStrike" dirty="0">
                <a:solidFill>
                  <a:srgbClr val="000000"/>
                </a:solidFill>
                <a:effectLst/>
                <a:latin typeface="Open Sans"/>
              </a:rPr>
              <a:t>f) Permite la confianza entre</a:t>
            </a:r>
            <a:r>
              <a:rPr lang="es-ES" b="1" i="0" u="none" strike="noStrike" dirty="0">
                <a:solidFill>
                  <a:srgbClr val="000000"/>
                </a:solidFill>
                <a:effectLst/>
                <a:latin typeface="Open Sans"/>
              </a:rPr>
              <a:t> el evangelista y el evangelizado </a:t>
            </a:r>
            <a:endParaRPr lang="es-ES" b="0" i="0" u="none" strike="noStrike" dirty="0">
              <a:solidFill>
                <a:srgbClr val="000000"/>
              </a:solidFill>
              <a:effectLst/>
              <a:latin typeface="Open Sans"/>
            </a:endParaRPr>
          </a:p>
          <a:p>
            <a:pPr algn="just" fontAlgn="base"/>
            <a:r>
              <a:rPr lang="es-ES" b="0" i="0" u="none" strike="noStrike" dirty="0">
                <a:solidFill>
                  <a:srgbClr val="000000"/>
                </a:solidFill>
                <a:effectLst/>
                <a:latin typeface="Open Sans"/>
              </a:rPr>
              <a:t>g) La base para su ejecución es la amistad</a:t>
            </a:r>
          </a:p>
          <a:p>
            <a:pPr algn="just" fontAlgn="base"/>
            <a:r>
              <a:rPr lang="es-ES" b="0" i="0" u="none" strike="noStrike" dirty="0">
                <a:solidFill>
                  <a:srgbClr val="000000"/>
                </a:solidFill>
                <a:effectLst/>
                <a:latin typeface="Open Sans"/>
              </a:rPr>
              <a:t>h) Produce excelentes resultados</a:t>
            </a:r>
          </a:p>
          <a:p>
            <a:pPr algn="just" fontAlgn="base"/>
            <a:r>
              <a:rPr lang="es-ES" b="0" i="0" u="none" strike="noStrike" dirty="0">
                <a:solidFill>
                  <a:srgbClr val="000000"/>
                </a:solidFill>
                <a:effectLst/>
                <a:latin typeface="Open Sans"/>
              </a:rPr>
              <a:t>i) Es adaptable a las condiciones del individuo </a:t>
            </a:r>
          </a:p>
          <a:p>
            <a:pPr algn="just" fontAlgn="base"/>
            <a:r>
              <a:rPr lang="es-ES" b="0" i="0" u="none" strike="noStrike" dirty="0">
                <a:solidFill>
                  <a:srgbClr val="000000"/>
                </a:solidFill>
                <a:effectLst/>
                <a:latin typeface="Open Sans"/>
              </a:rPr>
              <a:t>j) Permite darle</a:t>
            </a:r>
            <a:r>
              <a:rPr lang="es-ES" b="1" i="0" u="none" strike="noStrike" dirty="0">
                <a:solidFill>
                  <a:srgbClr val="000000"/>
                </a:solidFill>
                <a:effectLst/>
                <a:latin typeface="Open Sans"/>
              </a:rPr>
              <a:t> seguimiento al evangelizado</a:t>
            </a:r>
            <a:r>
              <a:rPr lang="es-ES" b="0" i="0" u="none" strike="noStrike" dirty="0">
                <a:solidFill>
                  <a:srgbClr val="000000"/>
                </a:solidFill>
                <a:effectLst/>
                <a:latin typeface="Open Sans"/>
              </a:rPr>
              <a:t> </a:t>
            </a:r>
          </a:p>
          <a:p>
            <a:pPr algn="just" fontAlgn="base"/>
            <a:r>
              <a:rPr lang="es-ES" b="0" i="0" u="none" strike="noStrike" dirty="0">
                <a:solidFill>
                  <a:srgbClr val="000000"/>
                </a:solidFill>
                <a:effectLst/>
                <a:latin typeface="Open Sans"/>
              </a:rPr>
              <a:t>k) Se convierte en una escuela para el nuevo creyente</a:t>
            </a:r>
          </a:p>
          <a:p>
            <a:pPr algn="just" fontAlgn="base"/>
            <a:r>
              <a:rPr lang="es-ES" b="0" i="0" u="none" strike="noStrike" dirty="0">
                <a:solidFill>
                  <a:srgbClr val="000000"/>
                </a:solidFill>
                <a:effectLst/>
                <a:latin typeface="Open Sans"/>
              </a:rPr>
              <a:t>l) Es la base para dar apertura a </a:t>
            </a:r>
            <a:r>
              <a:rPr lang="es-ES" b="1" i="0" u="none" strike="noStrike" dirty="0">
                <a:solidFill>
                  <a:srgbClr val="000000"/>
                </a:solidFill>
                <a:effectLst/>
                <a:latin typeface="Open Sans"/>
              </a:rPr>
              <a:t>otros métodos evangelísticos</a:t>
            </a:r>
            <a:endParaRPr lang="es-ES" b="0" i="0" u="none" strike="noStrike" dirty="0">
              <a:solidFill>
                <a:srgbClr val="000000"/>
              </a:solidFill>
              <a:effectLst/>
              <a:latin typeface="Open Sans"/>
            </a:endParaRPr>
          </a:p>
          <a:p>
            <a:pPr marL="0" indent="0">
              <a:buNone/>
            </a:pPr>
            <a:endParaRPr lang="es-CO" dirty="0"/>
          </a:p>
        </p:txBody>
      </p:sp>
    </p:spTree>
    <p:extLst>
      <p:ext uri="{BB962C8B-B14F-4D97-AF65-F5344CB8AC3E}">
        <p14:creationId xmlns:p14="http://schemas.microsoft.com/office/powerpoint/2010/main" val="802160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BA15CF3-97AE-5DDF-0049-EA56E0DC420D}"/>
              </a:ext>
            </a:extLst>
          </p:cNvPr>
          <p:cNvSpPr>
            <a:spLocks noGrp="1"/>
          </p:cNvSpPr>
          <p:nvPr>
            <p:ph type="title"/>
          </p:nvPr>
        </p:nvSpPr>
        <p:spPr/>
        <p:txBody>
          <a:bodyPr>
            <a:normAutofit/>
          </a:bodyPr>
          <a:lstStyle/>
          <a:p>
            <a:r>
              <a:rPr lang="es-CO" b="1" i="0" u="none" strike="noStrike" dirty="0">
                <a:solidFill>
                  <a:srgbClr val="000000"/>
                </a:solidFill>
                <a:effectLst/>
                <a:latin typeface="Open Sans"/>
              </a:rPr>
              <a:t>BASES BÍBLICAS DEL EVANGELISMO PERSONAL </a:t>
            </a:r>
            <a:endParaRPr lang="es-CO" dirty="0"/>
          </a:p>
        </p:txBody>
      </p:sp>
      <p:sp>
        <p:nvSpPr>
          <p:cNvPr id="3" name="Marcador de contenido 2">
            <a:extLst>
              <a:ext uri="{FF2B5EF4-FFF2-40B4-BE49-F238E27FC236}">
                <a16:creationId xmlns:a16="http://schemas.microsoft.com/office/drawing/2014/main" id="{C78986AC-7CAC-FFD5-7E91-BA8F0E644EA0}"/>
              </a:ext>
            </a:extLst>
          </p:cNvPr>
          <p:cNvSpPr>
            <a:spLocks noGrp="1"/>
          </p:cNvSpPr>
          <p:nvPr>
            <p:ph idx="1"/>
          </p:nvPr>
        </p:nvSpPr>
        <p:spPr>
          <a:xfrm>
            <a:off x="1143000" y="2009553"/>
            <a:ext cx="10424886" cy="4725075"/>
          </a:xfrm>
        </p:spPr>
        <p:txBody>
          <a:bodyPr>
            <a:normAutofit fontScale="77500" lnSpcReduction="20000"/>
          </a:bodyPr>
          <a:lstStyle/>
          <a:p>
            <a:pPr algn="just" fontAlgn="base"/>
            <a:r>
              <a:rPr lang="es-ES" b="0" i="0" u="none" strike="noStrike" dirty="0">
                <a:solidFill>
                  <a:srgbClr val="000000"/>
                </a:solidFill>
                <a:effectLst/>
                <a:latin typeface="Open Sans"/>
              </a:rPr>
              <a:t>En las sagradas escrituras encontramos ejemplos donde se aplica </a:t>
            </a:r>
            <a:r>
              <a:rPr lang="es-ES" b="1" i="0" u="none" strike="noStrike" dirty="0">
                <a:solidFill>
                  <a:srgbClr val="000000"/>
                </a:solidFill>
                <a:effectLst/>
                <a:latin typeface="Open Sans"/>
              </a:rPr>
              <a:t>el evangelismo personal</a:t>
            </a:r>
            <a:r>
              <a:rPr lang="es-ES" b="0" i="0" u="none" strike="noStrike" dirty="0">
                <a:solidFill>
                  <a:srgbClr val="000000"/>
                </a:solidFill>
                <a:effectLst/>
                <a:latin typeface="Open Sans"/>
              </a:rPr>
              <a:t>. Ejemplos: </a:t>
            </a:r>
          </a:p>
          <a:p>
            <a:pPr marL="0" indent="0" fontAlgn="base">
              <a:buNone/>
            </a:pPr>
            <a:r>
              <a:rPr lang="es-ES" b="0" i="0" u="none" strike="noStrike" dirty="0">
                <a:solidFill>
                  <a:srgbClr val="000000"/>
                </a:solidFill>
                <a:effectLst/>
                <a:latin typeface="Open Sans"/>
              </a:rPr>
              <a:t>a) 2 Reyes 5:3 "</a:t>
            </a:r>
            <a:r>
              <a:rPr lang="es-ES" b="1" i="0" u="none" strike="noStrike" dirty="0">
                <a:solidFill>
                  <a:srgbClr val="000000"/>
                </a:solidFill>
                <a:effectLst/>
                <a:latin typeface="Open Sans"/>
              </a:rPr>
              <a:t>Esta dijo a su señora</a:t>
            </a:r>
            <a:r>
              <a:rPr lang="es-ES" b="0" i="0" u="none" strike="noStrike" dirty="0">
                <a:solidFill>
                  <a:srgbClr val="000000"/>
                </a:solidFill>
                <a:effectLst/>
                <a:latin typeface="Open Sans"/>
              </a:rPr>
              <a:t>: Si rogase mi señor al profeta que está en Samaria, él lo sanaría de su lepra“.</a:t>
            </a:r>
          </a:p>
          <a:p>
            <a:pPr marL="0" indent="0" fontAlgn="base">
              <a:buNone/>
            </a:pPr>
            <a:r>
              <a:rPr lang="es-ES" b="0" i="0" u="none" strike="noStrike" dirty="0">
                <a:solidFill>
                  <a:srgbClr val="000000"/>
                </a:solidFill>
                <a:effectLst/>
                <a:latin typeface="Open Sans"/>
              </a:rPr>
              <a:t>b) El profeta Isaías en el capítulo 27:12 dice a Israel: "Y acontecerá en aquel día que... seréis reunidos </a:t>
            </a:r>
            <a:r>
              <a:rPr lang="es-ES" b="1" i="0" u="none" strike="noStrike" dirty="0">
                <a:solidFill>
                  <a:srgbClr val="000000"/>
                </a:solidFill>
                <a:effectLst/>
                <a:latin typeface="Open Sans"/>
              </a:rPr>
              <a:t>uno a uno</a:t>
            </a:r>
            <a:r>
              <a:rPr lang="es-ES" b="0" i="0" u="none" strike="noStrike" dirty="0">
                <a:solidFill>
                  <a:srgbClr val="000000"/>
                </a:solidFill>
                <a:effectLst/>
                <a:latin typeface="Open Sans"/>
              </a:rPr>
              <a:t>". Este es el método divino, y el que busca al individuo, hallará a muchos.</a:t>
            </a:r>
          </a:p>
          <a:p>
            <a:pPr marL="0" indent="0" algn="just" fontAlgn="base">
              <a:buNone/>
            </a:pPr>
            <a:r>
              <a:rPr lang="es-ES" b="0" i="0" u="none" strike="noStrike" dirty="0">
                <a:solidFill>
                  <a:srgbClr val="000000"/>
                </a:solidFill>
                <a:effectLst/>
                <a:latin typeface="Open Sans"/>
              </a:rPr>
              <a:t>c) Nuestro Señor Jesucristo nos dejó un ejemplo glorioso en materia de</a:t>
            </a:r>
            <a:r>
              <a:rPr lang="es-ES" b="1" i="0" u="none" strike="noStrike" dirty="0">
                <a:solidFill>
                  <a:srgbClr val="000000"/>
                </a:solidFill>
                <a:effectLst/>
                <a:latin typeface="Open Sans"/>
              </a:rPr>
              <a:t> evangelismo personal</a:t>
            </a:r>
            <a:r>
              <a:rPr lang="es-ES" b="0" i="0" u="none" strike="noStrike" dirty="0">
                <a:solidFill>
                  <a:srgbClr val="000000"/>
                </a:solidFill>
                <a:effectLst/>
                <a:latin typeface="Open Sans"/>
              </a:rPr>
              <a:t>. Sus enseñanzas más profundas fueron dadas personalmente.</a:t>
            </a:r>
          </a:p>
          <a:p>
            <a:pPr algn="just" fontAlgn="base"/>
            <a:br>
              <a:rPr lang="es-ES" b="0" i="0" u="none" strike="noStrike" dirty="0">
                <a:solidFill>
                  <a:srgbClr val="000000"/>
                </a:solidFill>
                <a:effectLst/>
                <a:latin typeface="Open Sans"/>
              </a:rPr>
            </a:br>
            <a:endParaRPr lang="es-ES" b="0" i="0" u="none" strike="noStrike" dirty="0">
              <a:solidFill>
                <a:srgbClr val="000000"/>
              </a:solidFill>
              <a:effectLst/>
              <a:latin typeface="Open Sans"/>
            </a:endParaRPr>
          </a:p>
          <a:p>
            <a:pPr marL="0" indent="0" algn="just" fontAlgn="base">
              <a:buNone/>
            </a:pPr>
            <a:r>
              <a:rPr lang="es-ES" b="0" i="0" u="none" strike="noStrike" dirty="0">
                <a:solidFill>
                  <a:srgbClr val="000000"/>
                </a:solidFill>
                <a:effectLst/>
                <a:latin typeface="Open Sans"/>
              </a:rPr>
              <a:t>1) Cierto escriba </a:t>
            </a:r>
            <a:r>
              <a:rPr lang="es-ES" b="1" i="0" u="none" strike="noStrike" dirty="0">
                <a:solidFill>
                  <a:srgbClr val="000000"/>
                </a:solidFill>
                <a:effectLst/>
                <a:latin typeface="Open Sans"/>
              </a:rPr>
              <a:t>le anunció</a:t>
            </a:r>
            <a:r>
              <a:rPr lang="es-ES" b="0" i="0" u="none" strike="noStrike" dirty="0">
                <a:solidFill>
                  <a:srgbClr val="000000"/>
                </a:solidFill>
                <a:effectLst/>
                <a:latin typeface="Open Sans"/>
              </a:rPr>
              <a:t> cuál era el más grande y principal mandamiento (Marcos 12:28-30)</a:t>
            </a:r>
          </a:p>
          <a:p>
            <a:pPr marL="0" indent="0" algn="just" fontAlgn="base">
              <a:buNone/>
            </a:pPr>
            <a:r>
              <a:rPr lang="es-ES" b="0" i="0" u="none" strike="noStrike" dirty="0">
                <a:solidFill>
                  <a:srgbClr val="000000"/>
                </a:solidFill>
                <a:effectLst/>
                <a:latin typeface="Open Sans"/>
              </a:rPr>
              <a:t>2) A la mujer Samaritana,</a:t>
            </a:r>
            <a:r>
              <a:rPr lang="es-ES" b="1" i="0" u="none" strike="noStrike" dirty="0">
                <a:solidFill>
                  <a:srgbClr val="000000"/>
                </a:solidFill>
                <a:effectLst/>
                <a:latin typeface="Open Sans"/>
              </a:rPr>
              <a:t> le proclamó </a:t>
            </a:r>
            <a:r>
              <a:rPr lang="es-ES" b="0" i="0" u="none" strike="noStrike" dirty="0">
                <a:solidFill>
                  <a:srgbClr val="000000"/>
                </a:solidFill>
                <a:effectLst/>
                <a:latin typeface="Open Sans"/>
              </a:rPr>
              <a:t>el gran principio de la adoración espiritual (Juan 4)</a:t>
            </a:r>
          </a:p>
          <a:p>
            <a:pPr marL="0" indent="0" algn="just" fontAlgn="base">
              <a:buNone/>
            </a:pPr>
            <a:r>
              <a:rPr lang="es-ES" b="0" i="0" u="none" strike="noStrike" dirty="0">
                <a:solidFill>
                  <a:srgbClr val="000000"/>
                </a:solidFill>
                <a:effectLst/>
                <a:latin typeface="Open Sans"/>
              </a:rPr>
              <a:t>3) A Nicodemo, en lo privado</a:t>
            </a:r>
            <a:r>
              <a:rPr lang="es-ES" b="1" i="0" u="none" strike="noStrike" dirty="0">
                <a:solidFill>
                  <a:srgbClr val="000000"/>
                </a:solidFill>
                <a:effectLst/>
                <a:latin typeface="Open Sans"/>
              </a:rPr>
              <a:t>, le habló</a:t>
            </a:r>
            <a:r>
              <a:rPr lang="es-ES" b="0" i="0" u="none" strike="noStrike" dirty="0">
                <a:solidFill>
                  <a:srgbClr val="000000"/>
                </a:solidFill>
                <a:effectLst/>
                <a:latin typeface="Open Sans"/>
              </a:rPr>
              <a:t> maravillosamente sobre el nuevo nacimiento (Juan 3)</a:t>
            </a:r>
          </a:p>
          <a:p>
            <a:pPr marL="0" indent="0" algn="just" fontAlgn="base">
              <a:buNone/>
            </a:pPr>
            <a:r>
              <a:rPr lang="es-ES" b="0" i="0" u="none" strike="noStrike" dirty="0">
                <a:solidFill>
                  <a:srgbClr val="000000"/>
                </a:solidFill>
                <a:effectLst/>
                <a:latin typeface="Open Sans"/>
              </a:rPr>
              <a:t>4) En la Cruz le </a:t>
            </a:r>
            <a:r>
              <a:rPr lang="es-ES" b="1" i="0" u="none" strike="noStrike" dirty="0">
                <a:solidFill>
                  <a:srgbClr val="000000"/>
                </a:solidFill>
                <a:effectLst/>
                <a:latin typeface="Open Sans"/>
              </a:rPr>
              <a:t>habló personalmente </a:t>
            </a:r>
            <a:r>
              <a:rPr lang="es-ES" b="0" i="0" u="none" strike="noStrike" dirty="0">
                <a:solidFill>
                  <a:srgbClr val="000000"/>
                </a:solidFill>
                <a:effectLst/>
                <a:latin typeface="Open Sans"/>
              </a:rPr>
              <a:t>a un mal hechor (Lucas 23: 42-43)</a:t>
            </a:r>
          </a:p>
          <a:p>
            <a:endParaRPr lang="es-CO" dirty="0"/>
          </a:p>
        </p:txBody>
      </p:sp>
    </p:spTree>
    <p:extLst>
      <p:ext uri="{BB962C8B-B14F-4D97-AF65-F5344CB8AC3E}">
        <p14:creationId xmlns:p14="http://schemas.microsoft.com/office/powerpoint/2010/main" val="277787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E9ADC1A-51E4-38DE-AFC0-C70DD4F9C3AE}"/>
              </a:ext>
            </a:extLst>
          </p:cNvPr>
          <p:cNvSpPr>
            <a:spLocks noGrp="1"/>
          </p:cNvSpPr>
          <p:nvPr>
            <p:ph idx="1"/>
          </p:nvPr>
        </p:nvSpPr>
        <p:spPr>
          <a:xfrm>
            <a:off x="711199" y="391886"/>
            <a:ext cx="11001829" cy="6466114"/>
          </a:xfrm>
        </p:spPr>
        <p:txBody>
          <a:bodyPr>
            <a:normAutofit fontScale="92500" lnSpcReduction="10000"/>
          </a:bodyPr>
          <a:lstStyle/>
          <a:p>
            <a:pPr marL="0" indent="0" algn="just" fontAlgn="base">
              <a:buNone/>
            </a:pPr>
            <a:r>
              <a:rPr lang="es-ES" b="0" i="0" u="none" strike="noStrike" dirty="0">
                <a:solidFill>
                  <a:srgbClr val="000000"/>
                </a:solidFill>
                <a:effectLst/>
                <a:latin typeface="Open Sans"/>
              </a:rPr>
              <a:t>d) Los primeros discípulos también aplicaron este </a:t>
            </a:r>
            <a:r>
              <a:rPr lang="es-ES" b="1" i="0" u="none" strike="noStrike" dirty="0">
                <a:solidFill>
                  <a:srgbClr val="000000"/>
                </a:solidFill>
                <a:effectLst/>
                <a:latin typeface="Open Sans"/>
              </a:rPr>
              <a:t>método de evangelismo personal</a:t>
            </a:r>
            <a:endParaRPr lang="es-ES" b="0" i="0" u="none" strike="noStrike" dirty="0">
              <a:solidFill>
                <a:srgbClr val="000000"/>
              </a:solidFill>
              <a:effectLst/>
              <a:latin typeface="Open Sans"/>
            </a:endParaRPr>
          </a:p>
          <a:p>
            <a:pPr marL="457200" lvl="1" indent="0" fontAlgn="base">
              <a:buNone/>
            </a:pPr>
            <a:endParaRPr lang="es-ES" b="0" i="0" u="none" strike="noStrike" dirty="0">
              <a:solidFill>
                <a:srgbClr val="000000"/>
              </a:solidFill>
              <a:effectLst/>
              <a:latin typeface="Open Sans"/>
            </a:endParaRPr>
          </a:p>
          <a:p>
            <a:pPr marL="457200" lvl="1" indent="0" fontAlgn="base">
              <a:buNone/>
            </a:pPr>
            <a:r>
              <a:rPr lang="es-ES" b="0" i="0" u="none" strike="noStrike" dirty="0">
                <a:solidFill>
                  <a:srgbClr val="000000"/>
                </a:solidFill>
                <a:effectLst/>
                <a:latin typeface="Open Sans"/>
              </a:rPr>
              <a:t>1) Andrés </a:t>
            </a:r>
            <a:r>
              <a:rPr lang="es-ES" b="1" i="0" u="none" strike="noStrike" dirty="0">
                <a:solidFill>
                  <a:srgbClr val="000000"/>
                </a:solidFill>
                <a:effectLst/>
                <a:latin typeface="Open Sans"/>
              </a:rPr>
              <a:t>trajo a su hermano</a:t>
            </a:r>
            <a:r>
              <a:rPr lang="es-ES" b="0" i="0" u="none" strike="noStrike" dirty="0">
                <a:solidFill>
                  <a:srgbClr val="000000"/>
                </a:solidFill>
                <a:effectLst/>
                <a:latin typeface="Open Sans"/>
              </a:rPr>
              <a:t> Pedro (Juan 1:40-43). Probablemente Santiago llevó también a su hermano Juan.</a:t>
            </a:r>
          </a:p>
          <a:p>
            <a:pPr marL="457200" lvl="1" indent="0" fontAlgn="base">
              <a:buNone/>
            </a:pPr>
            <a:r>
              <a:rPr lang="es-ES" b="0" i="0" u="none" strike="noStrike" dirty="0">
                <a:solidFill>
                  <a:srgbClr val="000000"/>
                </a:solidFill>
                <a:effectLst/>
                <a:latin typeface="Open Sans"/>
              </a:rPr>
              <a:t>2) Felipe el apóstol </a:t>
            </a:r>
            <a:r>
              <a:rPr lang="es-ES" b="1" i="0" u="none" strike="noStrike" dirty="0">
                <a:solidFill>
                  <a:srgbClr val="000000"/>
                </a:solidFill>
                <a:effectLst/>
                <a:latin typeface="Open Sans"/>
              </a:rPr>
              <a:t>halló a </a:t>
            </a:r>
            <a:r>
              <a:rPr lang="es-ES" b="1" i="0" u="none" strike="noStrike" dirty="0" err="1">
                <a:solidFill>
                  <a:srgbClr val="000000"/>
                </a:solidFill>
                <a:effectLst/>
                <a:latin typeface="Open Sans"/>
              </a:rPr>
              <a:t>Natanael</a:t>
            </a:r>
            <a:r>
              <a:rPr lang="es-ES" b="1" i="0" u="none" strike="noStrike" dirty="0">
                <a:solidFill>
                  <a:srgbClr val="000000"/>
                </a:solidFill>
                <a:effectLst/>
                <a:latin typeface="Open Sans"/>
              </a:rPr>
              <a:t> y le anunció las buenas nuevas</a:t>
            </a:r>
            <a:r>
              <a:rPr lang="es-ES" b="0" i="0" u="none" strike="noStrike" dirty="0">
                <a:solidFill>
                  <a:srgbClr val="000000"/>
                </a:solidFill>
                <a:effectLst/>
                <a:latin typeface="Open Sans"/>
              </a:rPr>
              <a:t> (Juan 1:45) </a:t>
            </a:r>
          </a:p>
          <a:p>
            <a:pPr marL="457200" lvl="1" indent="0" fontAlgn="base">
              <a:buNone/>
            </a:pPr>
            <a:r>
              <a:rPr lang="es-ES" b="0" i="0" u="none" strike="noStrike" dirty="0">
                <a:solidFill>
                  <a:srgbClr val="000000"/>
                </a:solidFill>
                <a:effectLst/>
                <a:latin typeface="Open Sans"/>
              </a:rPr>
              <a:t>3) Felipe el evangelista, </a:t>
            </a:r>
            <a:r>
              <a:rPr lang="es-ES" b="1" i="0" u="none" strike="noStrike" dirty="0">
                <a:solidFill>
                  <a:srgbClr val="000000"/>
                </a:solidFill>
                <a:effectLst/>
                <a:latin typeface="Open Sans"/>
              </a:rPr>
              <a:t>evangeliza al africano funcionario de Candace</a:t>
            </a:r>
            <a:r>
              <a:rPr lang="es-ES" b="0" i="0" u="none" strike="noStrike" dirty="0">
                <a:solidFill>
                  <a:srgbClr val="000000"/>
                </a:solidFill>
                <a:effectLst/>
                <a:latin typeface="Open Sans"/>
              </a:rPr>
              <a:t> reina de los etíopes (Hechos 8:36-39)</a:t>
            </a:r>
          </a:p>
          <a:p>
            <a:pPr marL="457200" lvl="1" indent="0" fontAlgn="base">
              <a:buNone/>
            </a:pPr>
            <a:r>
              <a:rPr lang="es-ES" b="0" i="0" u="none" strike="noStrike" dirty="0">
                <a:solidFill>
                  <a:srgbClr val="000000"/>
                </a:solidFill>
                <a:effectLst/>
                <a:latin typeface="Open Sans"/>
              </a:rPr>
              <a:t>4) </a:t>
            </a:r>
            <a:r>
              <a:rPr lang="es-ES" b="1" i="0" u="none" strike="noStrike" dirty="0">
                <a:solidFill>
                  <a:srgbClr val="000000"/>
                </a:solidFill>
                <a:effectLst/>
                <a:latin typeface="Open Sans"/>
              </a:rPr>
              <a:t>Pedro evangeliza a Cornelio</a:t>
            </a:r>
            <a:r>
              <a:rPr lang="es-ES" b="0" i="0" u="none" strike="noStrike" dirty="0">
                <a:solidFill>
                  <a:srgbClr val="000000"/>
                </a:solidFill>
                <a:effectLst/>
                <a:latin typeface="Open Sans"/>
              </a:rPr>
              <a:t> (Hechos 10)</a:t>
            </a:r>
          </a:p>
          <a:p>
            <a:pPr marL="457200" lvl="1" indent="0" fontAlgn="base">
              <a:buNone/>
            </a:pPr>
            <a:r>
              <a:rPr lang="es-ES" b="0" i="0" u="none" strike="noStrike" dirty="0">
                <a:solidFill>
                  <a:srgbClr val="000000"/>
                </a:solidFill>
                <a:effectLst/>
                <a:latin typeface="Open Sans"/>
              </a:rPr>
              <a:t>5) Pablo </a:t>
            </a:r>
            <a:r>
              <a:rPr lang="es-ES" b="1" i="0" u="none" strike="noStrike" dirty="0">
                <a:solidFill>
                  <a:srgbClr val="000000"/>
                </a:solidFill>
                <a:effectLst/>
                <a:latin typeface="Open Sans"/>
              </a:rPr>
              <a:t>persuade a Publio</a:t>
            </a:r>
            <a:r>
              <a:rPr lang="es-ES" b="0" i="0" u="none" strike="noStrike" dirty="0">
                <a:solidFill>
                  <a:srgbClr val="000000"/>
                </a:solidFill>
                <a:effectLst/>
                <a:latin typeface="Open Sans"/>
              </a:rPr>
              <a:t>, gobernador de Ciro, a creer</a:t>
            </a:r>
          </a:p>
          <a:p>
            <a:pPr marL="457200" lvl="1" indent="0" fontAlgn="base">
              <a:buNone/>
            </a:pPr>
            <a:r>
              <a:rPr lang="es-ES" b="0" i="0" u="none" strike="noStrike" dirty="0">
                <a:solidFill>
                  <a:srgbClr val="000000"/>
                </a:solidFill>
                <a:effectLst/>
                <a:latin typeface="Open Sans"/>
              </a:rPr>
              <a:t>6) Pablo en Filipos, </a:t>
            </a:r>
            <a:r>
              <a:rPr lang="es-ES" b="1" i="0" u="none" strike="noStrike" dirty="0">
                <a:solidFill>
                  <a:srgbClr val="000000"/>
                </a:solidFill>
                <a:effectLst/>
                <a:latin typeface="Open Sans"/>
              </a:rPr>
              <a:t>predica a una mujer</a:t>
            </a:r>
            <a:r>
              <a:rPr lang="es-ES" b="0" i="0" u="none" strike="noStrike" dirty="0">
                <a:solidFill>
                  <a:srgbClr val="000000"/>
                </a:solidFill>
                <a:effectLst/>
                <a:latin typeface="Open Sans"/>
              </a:rPr>
              <a:t> llamada Lidia (Hechos 16:14)</a:t>
            </a:r>
          </a:p>
          <a:p>
            <a:pPr marL="457200" lvl="1" indent="0" fontAlgn="base">
              <a:buNone/>
            </a:pPr>
            <a:r>
              <a:rPr lang="es-ES" b="0" i="0" u="none" strike="noStrike" dirty="0">
                <a:solidFill>
                  <a:srgbClr val="000000"/>
                </a:solidFill>
                <a:effectLst/>
                <a:latin typeface="Open Sans"/>
              </a:rPr>
              <a:t>7) Pablo en la cárcel </a:t>
            </a:r>
            <a:r>
              <a:rPr lang="es-ES" b="1" i="0" u="none" strike="noStrike" dirty="0">
                <a:solidFill>
                  <a:srgbClr val="000000"/>
                </a:solidFill>
                <a:effectLst/>
                <a:latin typeface="Open Sans"/>
              </a:rPr>
              <a:t>conduce al carcelero</a:t>
            </a:r>
            <a:r>
              <a:rPr lang="es-ES" b="0" i="0" u="none" strike="noStrike" dirty="0">
                <a:solidFill>
                  <a:srgbClr val="000000"/>
                </a:solidFill>
                <a:effectLst/>
                <a:latin typeface="Open Sans"/>
              </a:rPr>
              <a:t> a los pies del salvador Jesucristo, y después a los de su casa (Hechos 16:27-36)</a:t>
            </a:r>
            <a:br>
              <a:rPr lang="es-ES" b="0" i="0" u="none" strike="noStrike" dirty="0">
                <a:solidFill>
                  <a:srgbClr val="000000"/>
                </a:solidFill>
                <a:effectLst/>
                <a:latin typeface="Open Sans"/>
              </a:rPr>
            </a:br>
            <a:r>
              <a:rPr lang="es-ES" b="0" i="0" u="none" strike="noStrike" dirty="0">
                <a:solidFill>
                  <a:srgbClr val="000000"/>
                </a:solidFill>
                <a:effectLst/>
                <a:latin typeface="Open Sans"/>
              </a:rPr>
              <a:t>8) Pablo en </a:t>
            </a:r>
            <a:r>
              <a:rPr lang="es-ES" b="0" i="0" u="none" strike="noStrike" dirty="0" err="1">
                <a:solidFill>
                  <a:srgbClr val="000000"/>
                </a:solidFill>
                <a:effectLst/>
                <a:latin typeface="Open Sans"/>
              </a:rPr>
              <a:t>Efeso</a:t>
            </a:r>
            <a:r>
              <a:rPr lang="es-ES" b="0" i="0" u="none" strike="noStrike" dirty="0">
                <a:solidFill>
                  <a:srgbClr val="000000"/>
                </a:solidFill>
                <a:effectLst/>
                <a:latin typeface="Open Sans"/>
              </a:rPr>
              <a:t>, por tres años</a:t>
            </a:r>
            <a:r>
              <a:rPr lang="es-ES" b="1" i="0" u="none" strike="noStrike" dirty="0">
                <a:solidFill>
                  <a:srgbClr val="000000"/>
                </a:solidFill>
                <a:effectLst/>
                <a:latin typeface="Open Sans"/>
              </a:rPr>
              <a:t> había anunciado y enseñado públicamente</a:t>
            </a:r>
            <a:r>
              <a:rPr lang="es-ES" b="0" i="0" u="none" strike="noStrike" dirty="0">
                <a:solidFill>
                  <a:srgbClr val="000000"/>
                </a:solidFill>
                <a:effectLst/>
                <a:latin typeface="Open Sans"/>
              </a:rPr>
              <a:t> y por las casas, amonestando a cada uno (Hechos 20:20 y 31)</a:t>
            </a:r>
          </a:p>
          <a:p>
            <a:pPr marL="457200" lvl="1" indent="0" fontAlgn="base">
              <a:buNone/>
            </a:pPr>
            <a:r>
              <a:rPr lang="es-ES" b="0" i="0" u="none" strike="noStrike" dirty="0">
                <a:solidFill>
                  <a:srgbClr val="000000"/>
                </a:solidFill>
                <a:effectLst/>
                <a:latin typeface="Open Sans"/>
              </a:rPr>
              <a:t>9) Pablo estuvo ante Félix </a:t>
            </a:r>
            <a:r>
              <a:rPr lang="es-ES" b="1" i="0" u="none" strike="noStrike" dirty="0">
                <a:solidFill>
                  <a:srgbClr val="000000"/>
                </a:solidFill>
                <a:effectLst/>
                <a:latin typeface="Open Sans"/>
              </a:rPr>
              <a:t>razonando </a:t>
            </a:r>
            <a:r>
              <a:rPr lang="es-ES" b="0" i="0" u="none" strike="noStrike" dirty="0">
                <a:solidFill>
                  <a:srgbClr val="000000"/>
                </a:solidFill>
                <a:effectLst/>
                <a:latin typeface="Open Sans"/>
              </a:rPr>
              <a:t>de la justicia, dominio propio y del juicio venidero (Hechos 24:25)</a:t>
            </a:r>
          </a:p>
          <a:p>
            <a:pPr marL="457200" lvl="1" indent="0" fontAlgn="base">
              <a:buNone/>
            </a:pPr>
            <a:r>
              <a:rPr lang="es-ES" b="0" i="0" u="none" strike="noStrike" dirty="0">
                <a:solidFill>
                  <a:srgbClr val="000000"/>
                </a:solidFill>
                <a:effectLst/>
                <a:latin typeface="Open Sans"/>
              </a:rPr>
              <a:t>10) Pablo ante el rey Agripa, </a:t>
            </a:r>
            <a:r>
              <a:rPr lang="es-ES" b="1" i="0" u="none" strike="noStrike" dirty="0">
                <a:solidFill>
                  <a:srgbClr val="000000"/>
                </a:solidFill>
                <a:effectLst/>
                <a:latin typeface="Open Sans"/>
              </a:rPr>
              <a:t>hablando palabras de verdad y de templanza</a:t>
            </a:r>
            <a:r>
              <a:rPr lang="es-ES" b="0" i="0" u="none" strike="noStrike" dirty="0">
                <a:solidFill>
                  <a:srgbClr val="000000"/>
                </a:solidFill>
                <a:effectLst/>
                <a:latin typeface="Open Sans"/>
              </a:rPr>
              <a:t> (Hechos 26:25)</a:t>
            </a:r>
          </a:p>
          <a:p>
            <a:pPr marL="457200" lvl="1" indent="0" fontAlgn="base">
              <a:buNone/>
            </a:pPr>
            <a:r>
              <a:rPr lang="es-ES" b="0" i="0" u="none" strike="noStrike" dirty="0">
                <a:solidFill>
                  <a:srgbClr val="000000"/>
                </a:solidFill>
                <a:effectLst/>
                <a:latin typeface="Open Sans"/>
              </a:rPr>
              <a:t>11) Pablo estuvo </a:t>
            </a:r>
            <a:r>
              <a:rPr lang="es-ES" b="1" i="0" u="none" strike="noStrike" dirty="0">
                <a:solidFill>
                  <a:srgbClr val="000000"/>
                </a:solidFill>
                <a:effectLst/>
                <a:latin typeface="Open Sans"/>
              </a:rPr>
              <a:t>enseñando al esclavo Onésimo </a:t>
            </a:r>
            <a:r>
              <a:rPr lang="es-ES" b="0" i="0" u="none" strike="noStrike" dirty="0">
                <a:solidFill>
                  <a:srgbClr val="000000"/>
                </a:solidFill>
                <a:effectLst/>
                <a:latin typeface="Open Sans"/>
              </a:rPr>
              <a:t>que, según dice el mismo apóstol, he engendrado en mis prisiones.</a:t>
            </a:r>
            <a:br>
              <a:rPr lang="es-ES" b="0" i="0" u="none" strike="noStrike" dirty="0">
                <a:solidFill>
                  <a:srgbClr val="000000"/>
                </a:solidFill>
                <a:effectLst/>
                <a:latin typeface="Open Sans"/>
              </a:rPr>
            </a:br>
            <a:r>
              <a:rPr lang="es-ES" b="0" i="0" u="none" strike="noStrike" dirty="0">
                <a:solidFill>
                  <a:srgbClr val="000000"/>
                </a:solidFill>
                <a:effectLst/>
                <a:latin typeface="Open Sans"/>
              </a:rPr>
              <a:t>12) Los primitivos cristianos, esparcidos por la persecución en </a:t>
            </a:r>
            <a:r>
              <a:rPr lang="es-ES" b="0" i="0" u="none" strike="noStrike" dirty="0" err="1">
                <a:solidFill>
                  <a:srgbClr val="000000"/>
                </a:solidFill>
                <a:effectLst/>
                <a:latin typeface="Open Sans"/>
              </a:rPr>
              <a:t>Jerusalen</a:t>
            </a:r>
            <a:r>
              <a:rPr lang="es-ES" b="0" i="0" u="none" strike="noStrike" dirty="0">
                <a:solidFill>
                  <a:srgbClr val="000000"/>
                </a:solidFill>
                <a:effectLst/>
                <a:latin typeface="Open Sans"/>
              </a:rPr>
              <a:t>, "</a:t>
            </a:r>
            <a:r>
              <a:rPr lang="es-ES" b="1" i="0" u="none" strike="noStrike" dirty="0">
                <a:solidFill>
                  <a:srgbClr val="000000"/>
                </a:solidFill>
                <a:effectLst/>
                <a:latin typeface="Open Sans"/>
              </a:rPr>
              <a:t>iban por todas partes anunciando la palabra</a:t>
            </a:r>
            <a:r>
              <a:rPr lang="es-ES" b="0" i="0" u="none" strike="noStrike" dirty="0">
                <a:solidFill>
                  <a:srgbClr val="000000"/>
                </a:solidFill>
                <a:effectLst/>
                <a:latin typeface="Open Sans"/>
              </a:rPr>
              <a:t>" (Hechos 8:41)</a:t>
            </a:r>
          </a:p>
        </p:txBody>
      </p:sp>
    </p:spTree>
    <p:extLst>
      <p:ext uri="{BB962C8B-B14F-4D97-AF65-F5344CB8AC3E}">
        <p14:creationId xmlns:p14="http://schemas.microsoft.com/office/powerpoint/2010/main" val="1671373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15F734-9EF6-8342-1B92-9EA4C0AFC12A}"/>
              </a:ext>
            </a:extLst>
          </p:cNvPr>
          <p:cNvSpPr>
            <a:spLocks noGrp="1"/>
          </p:cNvSpPr>
          <p:nvPr>
            <p:ph type="title"/>
          </p:nvPr>
        </p:nvSpPr>
        <p:spPr>
          <a:xfrm>
            <a:off x="954314" y="132944"/>
            <a:ext cx="10584543" cy="1382156"/>
          </a:xfrm>
        </p:spPr>
        <p:txBody>
          <a:bodyPr>
            <a:noAutofit/>
          </a:bodyPr>
          <a:lstStyle/>
          <a:p>
            <a:r>
              <a:rPr lang="es-ES" sz="2800" b="1" i="0" u="none" strike="noStrike" dirty="0">
                <a:solidFill>
                  <a:srgbClr val="000000"/>
                </a:solidFill>
                <a:effectLst/>
                <a:latin typeface="Open Sans"/>
              </a:rPr>
              <a:t>REQUISITOS Y ACTITUD DEL EVANGELISTA QUE HACE USO DE EVANGELISMO PERSONAL</a:t>
            </a:r>
            <a:endParaRPr lang="es-CO" sz="2800" dirty="0"/>
          </a:p>
        </p:txBody>
      </p:sp>
      <p:sp>
        <p:nvSpPr>
          <p:cNvPr id="3" name="Marcador de contenido 2">
            <a:extLst>
              <a:ext uri="{FF2B5EF4-FFF2-40B4-BE49-F238E27FC236}">
                <a16:creationId xmlns:a16="http://schemas.microsoft.com/office/drawing/2014/main" id="{16FCD26E-E09C-EC01-1F7A-29978E262239}"/>
              </a:ext>
            </a:extLst>
          </p:cNvPr>
          <p:cNvSpPr>
            <a:spLocks noGrp="1"/>
          </p:cNvSpPr>
          <p:nvPr>
            <p:ph idx="1"/>
          </p:nvPr>
        </p:nvSpPr>
        <p:spPr>
          <a:xfrm>
            <a:off x="954314" y="1904957"/>
            <a:ext cx="5007429" cy="3396343"/>
          </a:xfrm>
        </p:spPr>
        <p:txBody>
          <a:bodyPr>
            <a:normAutofit fontScale="77500" lnSpcReduction="20000"/>
          </a:bodyPr>
          <a:lstStyle/>
          <a:p>
            <a:pPr marL="0" indent="0" algn="just" fontAlgn="base">
              <a:buNone/>
            </a:pPr>
            <a:r>
              <a:rPr lang="es-ES" b="0" i="0" u="none" strike="noStrike" dirty="0">
                <a:solidFill>
                  <a:srgbClr val="000000"/>
                </a:solidFill>
                <a:effectLst/>
                <a:latin typeface="Open Sans"/>
              </a:rPr>
              <a:t> </a:t>
            </a:r>
            <a:r>
              <a:rPr lang="es-ES" b="1" i="0" u="none" strike="noStrike" dirty="0">
                <a:solidFill>
                  <a:srgbClr val="000000"/>
                </a:solidFill>
                <a:effectLst/>
                <a:latin typeface="Open Sans"/>
              </a:rPr>
              <a:t>Requisitos del evangelista</a:t>
            </a:r>
            <a:endParaRPr lang="es-ES" b="0" i="0" u="none" strike="noStrike" dirty="0">
              <a:solidFill>
                <a:srgbClr val="000000"/>
              </a:solidFill>
              <a:effectLst/>
              <a:latin typeface="Open Sans"/>
            </a:endParaRPr>
          </a:p>
          <a:p>
            <a:pPr marL="0" indent="0" algn="just" fontAlgn="base">
              <a:buNone/>
            </a:pPr>
            <a:r>
              <a:rPr lang="es-ES" b="0" i="0" u="none" strike="noStrike" dirty="0">
                <a:solidFill>
                  <a:srgbClr val="000000"/>
                </a:solidFill>
                <a:effectLst/>
                <a:latin typeface="Open Sans"/>
              </a:rPr>
              <a:t>1) Obedecer el mandato de "</a:t>
            </a:r>
            <a:r>
              <a:rPr lang="es-ES" b="1" i="0" u="none" strike="noStrike" dirty="0">
                <a:solidFill>
                  <a:srgbClr val="000000"/>
                </a:solidFill>
                <a:effectLst/>
                <a:latin typeface="Open Sans"/>
              </a:rPr>
              <a:t>Id y predicar el evangelio </a:t>
            </a:r>
            <a:r>
              <a:rPr lang="es-ES" b="0" i="0" u="none" strike="noStrike" dirty="0">
                <a:solidFill>
                  <a:srgbClr val="000000"/>
                </a:solidFill>
                <a:effectLst/>
                <a:latin typeface="Open Sans"/>
              </a:rPr>
              <a:t>a toda criatura" (Marcos 16:16) y ponerlo en práctica.</a:t>
            </a:r>
          </a:p>
          <a:p>
            <a:pPr marL="0" indent="0" algn="just" fontAlgn="base">
              <a:buNone/>
            </a:pPr>
            <a:r>
              <a:rPr lang="es-ES" b="0" i="0" u="none" strike="noStrike" dirty="0">
                <a:solidFill>
                  <a:srgbClr val="000000"/>
                </a:solidFill>
                <a:effectLst/>
                <a:latin typeface="Open Sans"/>
              </a:rPr>
              <a:t>2) Estar plenamente consciente de la necesidad del hombre que está alejado de Dios.</a:t>
            </a:r>
          </a:p>
          <a:p>
            <a:pPr marL="0" indent="0" algn="just" fontAlgn="base">
              <a:buNone/>
            </a:pPr>
            <a:r>
              <a:rPr lang="es-ES" b="0" i="0" u="none" strike="noStrike" dirty="0">
                <a:solidFill>
                  <a:srgbClr val="000000"/>
                </a:solidFill>
                <a:effectLst/>
                <a:latin typeface="Open Sans"/>
              </a:rPr>
              <a:t>3) Tener amor, pasión y compasión por las personas perdidas (Marcos 6:34, 1 Corintios 9:16, Proverbios 11:30)</a:t>
            </a:r>
          </a:p>
          <a:p>
            <a:pPr marL="0" indent="0" algn="just" fontAlgn="base">
              <a:buNone/>
            </a:pPr>
            <a:r>
              <a:rPr lang="es-ES" b="0" i="0" u="none" strike="noStrike" dirty="0">
                <a:solidFill>
                  <a:srgbClr val="000000"/>
                </a:solidFill>
                <a:effectLst/>
                <a:latin typeface="Open Sans"/>
              </a:rPr>
              <a:t>4) Debe ser un fiel estudiante de la Biblia, dedicado a la oración y al ayuno.</a:t>
            </a:r>
          </a:p>
          <a:p>
            <a:endParaRPr lang="es-CO" dirty="0"/>
          </a:p>
        </p:txBody>
      </p:sp>
      <p:sp>
        <p:nvSpPr>
          <p:cNvPr id="4" name="CuadroTexto 3">
            <a:extLst>
              <a:ext uri="{FF2B5EF4-FFF2-40B4-BE49-F238E27FC236}">
                <a16:creationId xmlns:a16="http://schemas.microsoft.com/office/drawing/2014/main" id="{61D21DA0-4D84-1D2F-BA83-7842B7C239D0}"/>
              </a:ext>
            </a:extLst>
          </p:cNvPr>
          <p:cNvSpPr txBox="1"/>
          <p:nvPr/>
        </p:nvSpPr>
        <p:spPr>
          <a:xfrm>
            <a:off x="6380421" y="1166842"/>
            <a:ext cx="5289065" cy="4524315"/>
          </a:xfrm>
          <a:prstGeom prst="rect">
            <a:avLst/>
          </a:prstGeom>
          <a:noFill/>
        </p:spPr>
        <p:txBody>
          <a:bodyPr wrap="square" rtlCol="0">
            <a:spAutoFit/>
          </a:bodyPr>
          <a:lstStyle/>
          <a:p>
            <a:pPr algn="l"/>
            <a:r>
              <a:rPr lang="es-ES" sz="1600" b="1" i="0" dirty="0">
                <a:solidFill>
                  <a:srgbClr val="000000"/>
                </a:solidFill>
                <a:effectLst/>
                <a:latin typeface="system-ui"/>
              </a:rPr>
              <a:t>Marcos 6:7-13</a:t>
            </a:r>
          </a:p>
          <a:p>
            <a:pPr algn="l"/>
            <a:r>
              <a:rPr lang="es-ES" sz="1600" b="0" i="0" dirty="0">
                <a:solidFill>
                  <a:srgbClr val="000000"/>
                </a:solidFill>
                <a:effectLst/>
                <a:latin typeface="system-ui"/>
              </a:rPr>
              <a:t>Reina-Valera 1960</a:t>
            </a:r>
          </a:p>
          <a:p>
            <a:pPr algn="l"/>
            <a:r>
              <a:rPr lang="es-ES" sz="1600" b="1" i="0" dirty="0">
                <a:solidFill>
                  <a:srgbClr val="000000"/>
                </a:solidFill>
                <a:effectLst/>
                <a:latin typeface="system-ui"/>
              </a:rPr>
              <a:t>Misión de los doce discípulos</a:t>
            </a:r>
          </a:p>
          <a:p>
            <a:pPr algn="l"/>
            <a:r>
              <a:rPr lang="es-ES" sz="1600" b="1" i="0" dirty="0">
                <a:solidFill>
                  <a:srgbClr val="000000"/>
                </a:solidFill>
                <a:effectLst/>
                <a:latin typeface="system-ui"/>
              </a:rPr>
              <a:t>(</a:t>
            </a:r>
            <a:r>
              <a:rPr lang="es-ES" sz="1600" b="1" i="0" u="none" strike="noStrike" dirty="0">
                <a:solidFill>
                  <a:srgbClr val="952004"/>
                </a:solidFill>
                <a:effectLst/>
                <a:latin typeface="system-ui"/>
                <a:hlinkClick r:id="rId2"/>
              </a:rPr>
              <a:t>Mt. 10.5-15</a:t>
            </a:r>
            <a:r>
              <a:rPr lang="es-ES" sz="1600" b="1" i="0" dirty="0">
                <a:solidFill>
                  <a:srgbClr val="000000"/>
                </a:solidFill>
                <a:effectLst/>
                <a:latin typeface="system-ui"/>
              </a:rPr>
              <a:t>; </a:t>
            </a:r>
            <a:r>
              <a:rPr lang="es-ES" sz="1600" b="1" i="0" u="none" strike="noStrike" dirty="0" err="1">
                <a:solidFill>
                  <a:srgbClr val="952004"/>
                </a:solidFill>
                <a:effectLst/>
                <a:latin typeface="system-ui"/>
                <a:hlinkClick r:id="rId3"/>
              </a:rPr>
              <a:t>Lc</a:t>
            </a:r>
            <a:r>
              <a:rPr lang="es-ES" sz="1600" b="1" i="0" u="none" strike="noStrike" dirty="0">
                <a:solidFill>
                  <a:srgbClr val="952004"/>
                </a:solidFill>
                <a:effectLst/>
                <a:latin typeface="system-ui"/>
                <a:hlinkClick r:id="rId3"/>
              </a:rPr>
              <a:t>. 9.1-6</a:t>
            </a:r>
            <a:r>
              <a:rPr lang="es-ES" sz="1600" b="1" i="0" dirty="0">
                <a:solidFill>
                  <a:srgbClr val="000000"/>
                </a:solidFill>
                <a:effectLst/>
                <a:latin typeface="system-ui"/>
              </a:rPr>
              <a:t>)</a:t>
            </a:r>
          </a:p>
          <a:p>
            <a:pPr algn="l"/>
            <a:r>
              <a:rPr lang="es-ES" sz="1600" b="1" i="0" baseline="30000" dirty="0">
                <a:solidFill>
                  <a:srgbClr val="000000"/>
                </a:solidFill>
                <a:effectLst/>
                <a:latin typeface="system-ui"/>
              </a:rPr>
              <a:t>7 </a:t>
            </a:r>
            <a:r>
              <a:rPr lang="es-ES" sz="1600" b="0" i="0" dirty="0">
                <a:solidFill>
                  <a:srgbClr val="000000"/>
                </a:solidFill>
                <a:effectLst/>
                <a:highlight>
                  <a:srgbClr val="FFFF00"/>
                </a:highlight>
                <a:latin typeface="system-ui"/>
              </a:rPr>
              <a:t>Después llamó a los doce, y comenzó a enviarlos de dos en dos; </a:t>
            </a:r>
            <a:r>
              <a:rPr lang="es-ES" sz="1600" b="1" i="0" dirty="0">
                <a:solidFill>
                  <a:srgbClr val="000000"/>
                </a:solidFill>
                <a:effectLst/>
                <a:highlight>
                  <a:srgbClr val="FFFF00"/>
                </a:highlight>
                <a:latin typeface="system-ui"/>
              </a:rPr>
              <a:t>y les dio autoridad sobre los espíritus inmundos</a:t>
            </a:r>
            <a:r>
              <a:rPr lang="es-ES" sz="1600" b="0" i="0" dirty="0">
                <a:solidFill>
                  <a:srgbClr val="000000"/>
                </a:solidFill>
                <a:effectLst/>
                <a:latin typeface="system-ui"/>
              </a:rPr>
              <a:t>. </a:t>
            </a:r>
            <a:r>
              <a:rPr lang="es-ES" sz="1600" b="1" i="0" baseline="30000" dirty="0">
                <a:solidFill>
                  <a:srgbClr val="000000"/>
                </a:solidFill>
                <a:effectLst/>
                <a:latin typeface="system-ui"/>
              </a:rPr>
              <a:t>8 </a:t>
            </a:r>
            <a:r>
              <a:rPr lang="es-ES" sz="1600" b="0" i="0" dirty="0">
                <a:solidFill>
                  <a:srgbClr val="000000"/>
                </a:solidFill>
                <a:effectLst/>
                <a:latin typeface="system-ui"/>
              </a:rPr>
              <a:t>Y les mandó que no llevasen nada para el camino, sino solamente bordón; ni alforja, ni pan, ni dinero en el cinto, </a:t>
            </a:r>
            <a:r>
              <a:rPr lang="es-ES" sz="1600" b="1" i="0" baseline="30000" dirty="0">
                <a:solidFill>
                  <a:srgbClr val="000000"/>
                </a:solidFill>
                <a:effectLst/>
                <a:latin typeface="system-ui"/>
              </a:rPr>
              <a:t>9 </a:t>
            </a:r>
            <a:r>
              <a:rPr lang="es-ES" sz="1600" b="0" i="0" dirty="0">
                <a:solidFill>
                  <a:srgbClr val="000000"/>
                </a:solidFill>
                <a:effectLst/>
                <a:latin typeface="system-ui"/>
              </a:rPr>
              <a:t>sino que calzasen sandalias, y no vistiesen dos túnicas. </a:t>
            </a:r>
            <a:r>
              <a:rPr lang="es-ES" sz="1600" b="1" i="0" baseline="30000" dirty="0">
                <a:solidFill>
                  <a:srgbClr val="000000"/>
                </a:solidFill>
                <a:effectLst/>
                <a:latin typeface="system-ui"/>
              </a:rPr>
              <a:t>10 </a:t>
            </a:r>
            <a:r>
              <a:rPr lang="es-ES" sz="1600" b="0" i="0" dirty="0">
                <a:solidFill>
                  <a:srgbClr val="000000"/>
                </a:solidFill>
                <a:effectLst/>
                <a:latin typeface="system-ui"/>
              </a:rPr>
              <a:t>Y les dijo: Dondequiera que entréis en una casa, posad en ella hasta que salgáis de aquel lugar. </a:t>
            </a:r>
            <a:r>
              <a:rPr lang="es-ES" sz="1600" b="1" i="0" baseline="30000" dirty="0">
                <a:solidFill>
                  <a:srgbClr val="000000"/>
                </a:solidFill>
                <a:effectLst/>
                <a:latin typeface="system-ui"/>
              </a:rPr>
              <a:t>11 </a:t>
            </a:r>
            <a:r>
              <a:rPr lang="es-ES" sz="1600" b="0" i="0" dirty="0">
                <a:solidFill>
                  <a:srgbClr val="000000"/>
                </a:solidFill>
                <a:effectLst/>
                <a:latin typeface="system-ui"/>
              </a:rPr>
              <a:t>Y si en algún lugar no os recibieren ni os oyeren, salid de allí, y sacudid el polvo que está debajo de vuestros pies, para testimonio a ellos. De cierto os digo que en el día del juicio, será más tolerable el castigo para los de Sodoma y Gomorra, que para aquella ciudad. </a:t>
            </a:r>
            <a:r>
              <a:rPr lang="es-ES" sz="1600" b="1" i="0" baseline="30000" dirty="0">
                <a:solidFill>
                  <a:srgbClr val="000000"/>
                </a:solidFill>
                <a:effectLst/>
                <a:latin typeface="system-ui"/>
              </a:rPr>
              <a:t>12 </a:t>
            </a:r>
            <a:r>
              <a:rPr lang="es-ES" sz="1600" b="1" i="0" dirty="0">
                <a:solidFill>
                  <a:srgbClr val="000000"/>
                </a:solidFill>
                <a:effectLst/>
                <a:highlight>
                  <a:srgbClr val="FFFF00"/>
                </a:highlight>
                <a:latin typeface="system-ui"/>
              </a:rPr>
              <a:t>Y saliendo, predicaban que los hombres se arrepintiesen. </a:t>
            </a:r>
            <a:r>
              <a:rPr lang="es-ES" sz="1600" b="1" i="0" baseline="30000" dirty="0">
                <a:solidFill>
                  <a:srgbClr val="000000"/>
                </a:solidFill>
                <a:effectLst/>
                <a:highlight>
                  <a:srgbClr val="FFFF00"/>
                </a:highlight>
                <a:latin typeface="system-ui"/>
              </a:rPr>
              <a:t>13 </a:t>
            </a:r>
            <a:r>
              <a:rPr lang="es-ES" sz="1600" b="0" i="0" dirty="0">
                <a:solidFill>
                  <a:srgbClr val="000000"/>
                </a:solidFill>
                <a:effectLst/>
                <a:highlight>
                  <a:srgbClr val="FFFF00"/>
                </a:highlight>
                <a:latin typeface="system-ui"/>
              </a:rPr>
              <a:t>Y echaban fuera muchos demonios, y ungían con aceite a muchos enfermos, y los sanaban.</a:t>
            </a:r>
          </a:p>
        </p:txBody>
      </p:sp>
    </p:spTree>
    <p:extLst>
      <p:ext uri="{BB962C8B-B14F-4D97-AF65-F5344CB8AC3E}">
        <p14:creationId xmlns:p14="http://schemas.microsoft.com/office/powerpoint/2010/main" val="1428108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A64170F9-D01A-59AD-1795-4F2D83B5F8B0}"/>
              </a:ext>
            </a:extLst>
          </p:cNvPr>
          <p:cNvSpPr txBox="1"/>
          <p:nvPr/>
        </p:nvSpPr>
        <p:spPr>
          <a:xfrm>
            <a:off x="6322364" y="1536174"/>
            <a:ext cx="5274551" cy="3785652"/>
          </a:xfrm>
          <a:prstGeom prst="rect">
            <a:avLst/>
          </a:prstGeom>
          <a:noFill/>
        </p:spPr>
        <p:txBody>
          <a:bodyPr wrap="square" rtlCol="0">
            <a:spAutoFit/>
          </a:bodyPr>
          <a:lstStyle/>
          <a:p>
            <a:pPr algn="l"/>
            <a:r>
              <a:rPr lang="es-ES" sz="2000" b="1" i="0" dirty="0">
                <a:solidFill>
                  <a:srgbClr val="000000"/>
                </a:solidFill>
                <a:effectLst/>
                <a:latin typeface="system-ui"/>
              </a:rPr>
              <a:t>Hechos 1:6-8</a:t>
            </a:r>
          </a:p>
          <a:p>
            <a:pPr algn="l"/>
            <a:r>
              <a:rPr lang="es-ES" sz="2000" b="0" i="0" dirty="0">
                <a:solidFill>
                  <a:srgbClr val="000000"/>
                </a:solidFill>
                <a:effectLst/>
                <a:latin typeface="system-ui"/>
              </a:rPr>
              <a:t>Reina-Valera 1960</a:t>
            </a:r>
          </a:p>
          <a:p>
            <a:pPr algn="l"/>
            <a:r>
              <a:rPr lang="es-ES" sz="2000" b="1" i="0" dirty="0">
                <a:solidFill>
                  <a:srgbClr val="000000"/>
                </a:solidFill>
                <a:effectLst/>
                <a:latin typeface="system-ui"/>
              </a:rPr>
              <a:t>La ascensión</a:t>
            </a:r>
          </a:p>
          <a:p>
            <a:pPr algn="l"/>
            <a:r>
              <a:rPr lang="es-ES" sz="2000" b="1" i="0" baseline="30000" dirty="0">
                <a:solidFill>
                  <a:srgbClr val="000000"/>
                </a:solidFill>
                <a:effectLst/>
                <a:latin typeface="system-ui"/>
              </a:rPr>
              <a:t>6 </a:t>
            </a:r>
            <a:r>
              <a:rPr lang="es-ES" sz="2000" b="0" i="0" dirty="0">
                <a:solidFill>
                  <a:srgbClr val="000000"/>
                </a:solidFill>
                <a:effectLst/>
                <a:latin typeface="system-ui"/>
              </a:rPr>
              <a:t>Entonces los que se habían reunido le preguntaron, diciendo: Señor, ¿restaurarás el reino a Israel en este tiempo? </a:t>
            </a:r>
            <a:r>
              <a:rPr lang="es-ES" sz="2000" b="1" i="0" baseline="30000" dirty="0">
                <a:solidFill>
                  <a:srgbClr val="000000"/>
                </a:solidFill>
                <a:effectLst/>
                <a:latin typeface="system-ui"/>
              </a:rPr>
              <a:t>7 </a:t>
            </a:r>
            <a:r>
              <a:rPr lang="es-ES" sz="2000" b="0" i="0" dirty="0">
                <a:solidFill>
                  <a:srgbClr val="000000"/>
                </a:solidFill>
                <a:effectLst/>
                <a:latin typeface="system-ui"/>
              </a:rPr>
              <a:t>Y les dijo: No os toca a vosotros saber los tiempos o las sazones, que el Padre puso en su sola potestad; </a:t>
            </a:r>
            <a:r>
              <a:rPr lang="es-ES" sz="2000" b="1" i="0" baseline="30000" dirty="0">
                <a:solidFill>
                  <a:srgbClr val="000000"/>
                </a:solidFill>
                <a:effectLst/>
                <a:latin typeface="system-ui"/>
              </a:rPr>
              <a:t>8 </a:t>
            </a:r>
            <a:r>
              <a:rPr lang="es-ES" sz="2000" b="0" i="0" dirty="0">
                <a:solidFill>
                  <a:srgbClr val="000000"/>
                </a:solidFill>
                <a:effectLst/>
                <a:highlight>
                  <a:srgbClr val="FFFF00"/>
                </a:highlight>
                <a:latin typeface="system-ui"/>
              </a:rPr>
              <a:t>pero recibiréis poder, cuando haya venido sobre vosotros el Espíritu Santo, </a:t>
            </a:r>
            <a:r>
              <a:rPr lang="es-ES" sz="2000" b="1" i="0" dirty="0">
                <a:solidFill>
                  <a:srgbClr val="000000"/>
                </a:solidFill>
                <a:effectLst/>
                <a:highlight>
                  <a:srgbClr val="FFFF00"/>
                </a:highlight>
                <a:latin typeface="system-ui"/>
              </a:rPr>
              <a:t>y me seréis testigos en Jerusalén, en toda Judea, en Samaria, y hasta lo último de la tierra.</a:t>
            </a:r>
          </a:p>
        </p:txBody>
      </p:sp>
      <p:sp>
        <p:nvSpPr>
          <p:cNvPr id="7" name="CuadroTexto 6">
            <a:extLst>
              <a:ext uri="{FF2B5EF4-FFF2-40B4-BE49-F238E27FC236}">
                <a16:creationId xmlns:a16="http://schemas.microsoft.com/office/drawing/2014/main" id="{ADB8BA66-8D13-79AF-31DB-4E8FF2E3A695}"/>
              </a:ext>
            </a:extLst>
          </p:cNvPr>
          <p:cNvSpPr txBox="1"/>
          <p:nvPr/>
        </p:nvSpPr>
        <p:spPr>
          <a:xfrm>
            <a:off x="712593" y="1688574"/>
            <a:ext cx="5274551" cy="4708981"/>
          </a:xfrm>
          <a:prstGeom prst="rect">
            <a:avLst/>
          </a:prstGeom>
          <a:noFill/>
        </p:spPr>
        <p:txBody>
          <a:bodyPr wrap="square" rtlCol="0">
            <a:spAutoFit/>
          </a:bodyPr>
          <a:lstStyle/>
          <a:p>
            <a:pPr algn="l"/>
            <a:r>
              <a:rPr lang="es-ES" sz="2000" b="1" i="0" dirty="0">
                <a:solidFill>
                  <a:srgbClr val="000000"/>
                </a:solidFill>
                <a:effectLst/>
                <a:latin typeface="system-ui"/>
              </a:rPr>
              <a:t>Marcos 16:15-19</a:t>
            </a:r>
          </a:p>
          <a:p>
            <a:pPr algn="l"/>
            <a:r>
              <a:rPr lang="es-ES" sz="2000" b="0" i="0" dirty="0">
                <a:solidFill>
                  <a:srgbClr val="000000"/>
                </a:solidFill>
                <a:effectLst/>
                <a:latin typeface="system-ui"/>
              </a:rPr>
              <a:t>Dios Habla Hoy</a:t>
            </a:r>
          </a:p>
          <a:p>
            <a:pPr algn="l"/>
            <a:r>
              <a:rPr lang="es-ES" sz="2000" b="1" i="0" baseline="30000" dirty="0">
                <a:solidFill>
                  <a:srgbClr val="000000"/>
                </a:solidFill>
                <a:effectLst/>
                <a:latin typeface="system-ui"/>
              </a:rPr>
              <a:t>15 </a:t>
            </a:r>
            <a:r>
              <a:rPr lang="es-ES" sz="2000" b="0" i="0" dirty="0">
                <a:solidFill>
                  <a:srgbClr val="000000"/>
                </a:solidFill>
                <a:effectLst/>
                <a:latin typeface="system-ui"/>
              </a:rPr>
              <a:t>Y les dijo: </a:t>
            </a:r>
            <a:r>
              <a:rPr lang="es-ES" sz="2000" b="0" i="0" dirty="0">
                <a:solidFill>
                  <a:srgbClr val="000000"/>
                </a:solidFill>
                <a:effectLst/>
                <a:highlight>
                  <a:srgbClr val="FFFF00"/>
                </a:highlight>
                <a:latin typeface="system-ui"/>
              </a:rPr>
              <a:t>«Vayan por todo el mundo y anuncien a todos la buena noticia. </a:t>
            </a:r>
            <a:r>
              <a:rPr lang="es-ES" sz="2000" b="1" i="0" baseline="30000" dirty="0">
                <a:solidFill>
                  <a:srgbClr val="000000"/>
                </a:solidFill>
                <a:effectLst/>
                <a:highlight>
                  <a:srgbClr val="FFFF00"/>
                </a:highlight>
                <a:latin typeface="system-ui"/>
              </a:rPr>
              <a:t>16 </a:t>
            </a:r>
            <a:r>
              <a:rPr lang="es-ES" sz="2000" b="0" i="0" dirty="0">
                <a:solidFill>
                  <a:srgbClr val="000000"/>
                </a:solidFill>
                <a:effectLst/>
                <a:highlight>
                  <a:srgbClr val="FFFF00"/>
                </a:highlight>
                <a:latin typeface="system-ui"/>
              </a:rPr>
              <a:t>El que crea y sea bautizado, obtendrá la salvación; pero el que no crea, será condenado</a:t>
            </a:r>
            <a:r>
              <a:rPr lang="es-ES" sz="2000" b="0" i="0" dirty="0">
                <a:solidFill>
                  <a:srgbClr val="000000"/>
                </a:solidFill>
                <a:effectLst/>
                <a:latin typeface="system-ui"/>
              </a:rPr>
              <a:t>. </a:t>
            </a:r>
            <a:r>
              <a:rPr lang="es-ES" sz="2000" b="1" i="0" baseline="30000" dirty="0">
                <a:solidFill>
                  <a:srgbClr val="000000"/>
                </a:solidFill>
                <a:effectLst/>
                <a:latin typeface="system-ui"/>
              </a:rPr>
              <a:t>17 </a:t>
            </a:r>
            <a:r>
              <a:rPr lang="es-ES" sz="2000" b="1" i="0" u="sng" dirty="0">
                <a:solidFill>
                  <a:srgbClr val="000000"/>
                </a:solidFill>
                <a:effectLst/>
                <a:latin typeface="system-ui"/>
              </a:rPr>
              <a:t>Y estas señales acompañarán a los que creen: en mi nombre expulsarán demonios; hablarán nuevas lenguas; </a:t>
            </a:r>
            <a:r>
              <a:rPr lang="es-ES" sz="2000" b="1" i="0" u="sng" baseline="30000" dirty="0">
                <a:solidFill>
                  <a:srgbClr val="000000"/>
                </a:solidFill>
                <a:effectLst/>
                <a:latin typeface="system-ui"/>
              </a:rPr>
              <a:t>18 </a:t>
            </a:r>
            <a:r>
              <a:rPr lang="es-ES" sz="2000" b="1" i="0" u="sng" dirty="0">
                <a:solidFill>
                  <a:srgbClr val="000000"/>
                </a:solidFill>
                <a:effectLst/>
                <a:latin typeface="system-ui"/>
              </a:rPr>
              <a:t>tomarán en las manos serpientes; y si beben algo venenoso, no les hará daño; además pondrán las manos sobre los enfermos, y éstos sanarán.</a:t>
            </a:r>
            <a:r>
              <a:rPr lang="es-ES" sz="2000" b="0" i="0" dirty="0">
                <a:solidFill>
                  <a:srgbClr val="000000"/>
                </a:solidFill>
                <a:effectLst/>
                <a:latin typeface="system-ui"/>
              </a:rPr>
              <a:t>»</a:t>
            </a:r>
          </a:p>
          <a:p>
            <a:pPr algn="l"/>
            <a:r>
              <a:rPr lang="es-ES" sz="2000" b="1" i="0" dirty="0">
                <a:solidFill>
                  <a:srgbClr val="000000"/>
                </a:solidFill>
                <a:effectLst/>
                <a:latin typeface="system-ui"/>
              </a:rPr>
              <a:t>Jesús sube al cielo</a:t>
            </a:r>
          </a:p>
          <a:p>
            <a:pPr algn="l"/>
            <a:r>
              <a:rPr lang="es-ES" sz="2000" b="1" i="0" baseline="30000" dirty="0">
                <a:solidFill>
                  <a:srgbClr val="000000"/>
                </a:solidFill>
                <a:effectLst/>
                <a:latin typeface="system-ui"/>
              </a:rPr>
              <a:t>19 </a:t>
            </a:r>
            <a:r>
              <a:rPr lang="es-ES" sz="2000" b="0" i="0" dirty="0">
                <a:solidFill>
                  <a:srgbClr val="000000"/>
                </a:solidFill>
                <a:effectLst/>
                <a:latin typeface="system-ui"/>
              </a:rPr>
              <a:t>Después de hablarles, el Señor Jesús fue levantado al cielo y se sentó a la derecha de Dios.</a:t>
            </a:r>
          </a:p>
        </p:txBody>
      </p:sp>
    </p:spTree>
    <p:extLst>
      <p:ext uri="{BB962C8B-B14F-4D97-AF65-F5344CB8AC3E}">
        <p14:creationId xmlns:p14="http://schemas.microsoft.com/office/powerpoint/2010/main" val="2627807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5F08D935-07CF-F6E3-15AF-0AD99A75B384}"/>
              </a:ext>
            </a:extLst>
          </p:cNvPr>
          <p:cNvSpPr>
            <a:spLocks noGrp="1"/>
          </p:cNvSpPr>
          <p:nvPr>
            <p:ph idx="1"/>
          </p:nvPr>
        </p:nvSpPr>
        <p:spPr>
          <a:xfrm>
            <a:off x="6096000" y="1051612"/>
            <a:ext cx="5170714" cy="5058902"/>
          </a:xfrm>
        </p:spPr>
        <p:txBody>
          <a:bodyPr>
            <a:normAutofit fontScale="77500" lnSpcReduction="20000"/>
          </a:bodyPr>
          <a:lstStyle/>
          <a:p>
            <a:pPr marL="0" indent="0" algn="just" fontAlgn="base">
              <a:buNone/>
            </a:pPr>
            <a:r>
              <a:rPr lang="es-ES" b="0" i="0" u="none" strike="noStrike" dirty="0">
                <a:solidFill>
                  <a:srgbClr val="000000"/>
                </a:solidFill>
                <a:effectLst/>
                <a:latin typeface="Open Sans"/>
              </a:rPr>
              <a:t> </a:t>
            </a:r>
            <a:r>
              <a:rPr lang="es-ES" b="1" i="0" u="none" strike="noStrike" dirty="0">
                <a:solidFill>
                  <a:srgbClr val="000000"/>
                </a:solidFill>
                <a:effectLst/>
                <a:latin typeface="Open Sans"/>
              </a:rPr>
              <a:t>Deber del evangelista</a:t>
            </a:r>
          </a:p>
          <a:p>
            <a:pPr marL="0" indent="0" algn="just" fontAlgn="base">
              <a:buNone/>
            </a:pPr>
            <a:endParaRPr lang="es-ES" dirty="0">
              <a:solidFill>
                <a:srgbClr val="000000"/>
              </a:solidFill>
              <a:latin typeface="Open Sans"/>
            </a:endParaRPr>
          </a:p>
          <a:p>
            <a:pPr marL="0" indent="0" algn="just" fontAlgn="base">
              <a:buNone/>
            </a:pPr>
            <a:r>
              <a:rPr lang="es-ES" b="0" i="0" u="none" strike="noStrike" dirty="0">
                <a:solidFill>
                  <a:srgbClr val="000000"/>
                </a:solidFill>
                <a:effectLst/>
                <a:latin typeface="Open Sans"/>
              </a:rPr>
              <a:t>1) Dedicar tiempo y esfuerzo en </a:t>
            </a:r>
            <a:r>
              <a:rPr lang="es-ES" b="1" i="0" u="none" strike="noStrike" dirty="0">
                <a:solidFill>
                  <a:srgbClr val="000000"/>
                </a:solidFill>
                <a:effectLst/>
                <a:latin typeface="Open Sans"/>
              </a:rPr>
              <a:t>la predicación del evangelio</a:t>
            </a:r>
            <a:r>
              <a:rPr lang="es-ES" b="0" i="0" u="none" strike="noStrike" dirty="0">
                <a:solidFill>
                  <a:srgbClr val="000000"/>
                </a:solidFill>
                <a:effectLst/>
                <a:latin typeface="Open Sans"/>
              </a:rPr>
              <a:t> de salvación</a:t>
            </a:r>
          </a:p>
          <a:p>
            <a:pPr marL="0" indent="0" algn="just" fontAlgn="base">
              <a:buNone/>
            </a:pPr>
            <a:r>
              <a:rPr lang="es-ES" b="0" i="0" u="none" strike="noStrike" dirty="0">
                <a:solidFill>
                  <a:srgbClr val="000000"/>
                </a:solidFill>
                <a:effectLst/>
                <a:latin typeface="Open Sans"/>
              </a:rPr>
              <a:t>2) Orar constantemente por la persona que se está </a:t>
            </a:r>
            <a:r>
              <a:rPr lang="es-ES" b="1" i="0" u="none" strike="noStrike" dirty="0">
                <a:solidFill>
                  <a:srgbClr val="000000"/>
                </a:solidFill>
                <a:effectLst/>
                <a:latin typeface="Open Sans"/>
              </a:rPr>
              <a:t>evangelizando</a:t>
            </a:r>
            <a:r>
              <a:rPr lang="es-ES" b="0" i="0" u="none" strike="noStrike" dirty="0">
                <a:solidFill>
                  <a:srgbClr val="000000"/>
                </a:solidFill>
                <a:effectLst/>
                <a:latin typeface="Open Sans"/>
              </a:rPr>
              <a:t> </a:t>
            </a:r>
          </a:p>
          <a:p>
            <a:pPr marL="0" indent="0" algn="just" fontAlgn="base">
              <a:buNone/>
            </a:pPr>
            <a:r>
              <a:rPr lang="es-ES" b="0" i="0" u="none" strike="noStrike" dirty="0">
                <a:solidFill>
                  <a:srgbClr val="000000"/>
                </a:solidFill>
                <a:effectLst/>
                <a:latin typeface="Open Sans"/>
              </a:rPr>
              <a:t>3) Establecer una comunicación fluida y respetuosa con</a:t>
            </a:r>
            <a:r>
              <a:rPr lang="es-ES" b="1" i="0" u="none" strike="noStrike" dirty="0">
                <a:solidFill>
                  <a:srgbClr val="000000"/>
                </a:solidFill>
                <a:effectLst/>
                <a:latin typeface="Open Sans"/>
              </a:rPr>
              <a:t> el evangelizado</a:t>
            </a:r>
            <a:r>
              <a:rPr lang="es-ES" b="0" i="0" u="none" strike="noStrike" dirty="0">
                <a:solidFill>
                  <a:srgbClr val="000000"/>
                </a:solidFill>
                <a:effectLst/>
                <a:latin typeface="Open Sans"/>
              </a:rPr>
              <a:t>.</a:t>
            </a:r>
          </a:p>
          <a:p>
            <a:pPr marL="0" indent="0" algn="just" fontAlgn="base">
              <a:buNone/>
            </a:pPr>
            <a:r>
              <a:rPr lang="es-ES" b="0" i="0" u="none" strike="noStrike" dirty="0">
                <a:solidFill>
                  <a:srgbClr val="000000"/>
                </a:solidFill>
                <a:effectLst/>
                <a:latin typeface="Open Sans"/>
              </a:rPr>
              <a:t>4)</a:t>
            </a:r>
            <a:r>
              <a:rPr lang="es-ES" b="1" i="0" u="none" strike="noStrike" dirty="0">
                <a:solidFill>
                  <a:srgbClr val="000000"/>
                </a:solidFill>
                <a:effectLst/>
                <a:latin typeface="Open Sans"/>
              </a:rPr>
              <a:t> Darle seguimiento a la persona evangelizada</a:t>
            </a:r>
            <a:r>
              <a:rPr lang="es-ES" b="0" i="0" u="none" strike="noStrike" dirty="0">
                <a:solidFill>
                  <a:srgbClr val="000000"/>
                </a:solidFill>
                <a:effectLst/>
                <a:latin typeface="Open Sans"/>
              </a:rPr>
              <a:t> hasta dejarla bien instruida en la fe</a:t>
            </a:r>
          </a:p>
          <a:p>
            <a:pPr marL="0" indent="0" algn="just" fontAlgn="base">
              <a:buNone/>
            </a:pPr>
            <a:r>
              <a:rPr lang="es-ES" b="0" i="0" u="none" strike="noStrike" dirty="0">
                <a:solidFill>
                  <a:srgbClr val="000000"/>
                </a:solidFill>
                <a:effectLst/>
                <a:latin typeface="Open Sans"/>
              </a:rPr>
              <a:t>5) Seleccionar temas bíblicos adecuados- Discipulado</a:t>
            </a:r>
          </a:p>
          <a:p>
            <a:pPr marL="0" indent="0" algn="just" fontAlgn="base">
              <a:buNone/>
            </a:pPr>
            <a:r>
              <a:rPr lang="es-ES" b="0" i="0" u="none" strike="noStrike" dirty="0">
                <a:solidFill>
                  <a:srgbClr val="000000"/>
                </a:solidFill>
                <a:effectLst/>
                <a:latin typeface="Open Sans"/>
              </a:rPr>
              <a:t>6)</a:t>
            </a:r>
            <a:r>
              <a:rPr lang="es-ES" b="1" i="0" u="none" strike="noStrike" dirty="0">
                <a:solidFill>
                  <a:srgbClr val="000000"/>
                </a:solidFill>
                <a:effectLst/>
                <a:latin typeface="Open Sans"/>
              </a:rPr>
              <a:t> Invitar al evangelizado a las actividades que desarrolla la iglesia</a:t>
            </a:r>
            <a:endParaRPr lang="es-ES" b="0" i="0" u="none" strike="noStrike" dirty="0">
              <a:solidFill>
                <a:srgbClr val="000000"/>
              </a:solidFill>
              <a:effectLst/>
              <a:latin typeface="Open Sans"/>
            </a:endParaRPr>
          </a:p>
          <a:p>
            <a:pPr marL="0" indent="0" algn="just" fontAlgn="base">
              <a:buNone/>
            </a:pPr>
            <a:r>
              <a:rPr lang="es-ES" b="0" i="0" u="none" strike="noStrike" dirty="0">
                <a:solidFill>
                  <a:srgbClr val="000000"/>
                </a:solidFill>
                <a:effectLst/>
                <a:latin typeface="Open Sans"/>
              </a:rPr>
              <a:t>7) Presentar al nuevo creyente ante los miembros de la iglesia.</a:t>
            </a:r>
          </a:p>
          <a:p>
            <a:endParaRPr lang="es-CO" dirty="0"/>
          </a:p>
        </p:txBody>
      </p:sp>
      <p:sp>
        <p:nvSpPr>
          <p:cNvPr id="4" name="CuadroTexto 3">
            <a:extLst>
              <a:ext uri="{FF2B5EF4-FFF2-40B4-BE49-F238E27FC236}">
                <a16:creationId xmlns:a16="http://schemas.microsoft.com/office/drawing/2014/main" id="{A64170F9-D01A-59AD-1795-4F2D83B5F8B0}"/>
              </a:ext>
            </a:extLst>
          </p:cNvPr>
          <p:cNvSpPr txBox="1"/>
          <p:nvPr/>
        </p:nvSpPr>
        <p:spPr>
          <a:xfrm>
            <a:off x="458592" y="1520211"/>
            <a:ext cx="5274551" cy="3785652"/>
          </a:xfrm>
          <a:prstGeom prst="rect">
            <a:avLst/>
          </a:prstGeom>
          <a:noFill/>
        </p:spPr>
        <p:txBody>
          <a:bodyPr wrap="square" rtlCol="0">
            <a:spAutoFit/>
          </a:bodyPr>
          <a:lstStyle/>
          <a:p>
            <a:pPr algn="l"/>
            <a:r>
              <a:rPr lang="es-ES" sz="2000" b="1" i="0" dirty="0">
                <a:solidFill>
                  <a:srgbClr val="000000"/>
                </a:solidFill>
                <a:effectLst/>
                <a:latin typeface="system-ui"/>
              </a:rPr>
              <a:t>Hechos 1:6-8</a:t>
            </a:r>
          </a:p>
          <a:p>
            <a:pPr algn="l"/>
            <a:r>
              <a:rPr lang="es-ES" sz="2000" b="0" i="0" dirty="0">
                <a:solidFill>
                  <a:srgbClr val="000000"/>
                </a:solidFill>
                <a:effectLst/>
                <a:latin typeface="system-ui"/>
              </a:rPr>
              <a:t>Reina-Valera 1960</a:t>
            </a:r>
          </a:p>
          <a:p>
            <a:pPr algn="l"/>
            <a:r>
              <a:rPr lang="es-ES" sz="2000" b="1" i="0" dirty="0">
                <a:solidFill>
                  <a:srgbClr val="000000"/>
                </a:solidFill>
                <a:effectLst/>
                <a:latin typeface="system-ui"/>
              </a:rPr>
              <a:t>La ascensión</a:t>
            </a:r>
          </a:p>
          <a:p>
            <a:pPr algn="l"/>
            <a:r>
              <a:rPr lang="es-ES" sz="2000" b="1" i="0" baseline="30000" dirty="0">
                <a:solidFill>
                  <a:srgbClr val="000000"/>
                </a:solidFill>
                <a:effectLst/>
                <a:latin typeface="system-ui"/>
              </a:rPr>
              <a:t>6 </a:t>
            </a:r>
            <a:r>
              <a:rPr lang="es-ES" sz="2000" b="0" i="0" dirty="0">
                <a:solidFill>
                  <a:srgbClr val="000000"/>
                </a:solidFill>
                <a:effectLst/>
                <a:latin typeface="system-ui"/>
              </a:rPr>
              <a:t>Entonces los que se habían reunido le preguntaron, diciendo: Señor, ¿restaurarás el reino a Israel en este tiempo? </a:t>
            </a:r>
            <a:r>
              <a:rPr lang="es-ES" sz="2000" b="1" i="0" baseline="30000" dirty="0">
                <a:solidFill>
                  <a:srgbClr val="000000"/>
                </a:solidFill>
                <a:effectLst/>
                <a:latin typeface="system-ui"/>
              </a:rPr>
              <a:t>7 </a:t>
            </a:r>
            <a:r>
              <a:rPr lang="es-ES" sz="2000" b="0" i="0" dirty="0">
                <a:solidFill>
                  <a:srgbClr val="000000"/>
                </a:solidFill>
                <a:effectLst/>
                <a:latin typeface="system-ui"/>
              </a:rPr>
              <a:t>Y les dijo: No os toca a vosotros saber los tiempos o las sazones, que el Padre puso en su sola potestad; </a:t>
            </a:r>
            <a:r>
              <a:rPr lang="es-ES" sz="2000" b="1" i="0" baseline="30000" dirty="0">
                <a:solidFill>
                  <a:srgbClr val="000000"/>
                </a:solidFill>
                <a:effectLst/>
                <a:latin typeface="system-ui"/>
              </a:rPr>
              <a:t>8 </a:t>
            </a:r>
            <a:r>
              <a:rPr lang="es-ES" sz="2000" b="0" i="0" dirty="0">
                <a:solidFill>
                  <a:srgbClr val="000000"/>
                </a:solidFill>
                <a:effectLst/>
                <a:highlight>
                  <a:srgbClr val="FFFF00"/>
                </a:highlight>
                <a:latin typeface="system-ui"/>
              </a:rPr>
              <a:t>pero recibiréis poder, cuando haya venido sobre vosotros el Espíritu Santo, </a:t>
            </a:r>
            <a:r>
              <a:rPr lang="es-ES" sz="2000" b="1" i="0" dirty="0">
                <a:solidFill>
                  <a:srgbClr val="000000"/>
                </a:solidFill>
                <a:effectLst/>
                <a:highlight>
                  <a:srgbClr val="FFFF00"/>
                </a:highlight>
                <a:latin typeface="system-ui"/>
              </a:rPr>
              <a:t>y me seréis testigos en Jerusalén, en toda Judea, en Samaria, y hasta lo último de la tierra.</a:t>
            </a:r>
          </a:p>
        </p:txBody>
      </p:sp>
    </p:spTree>
    <p:extLst>
      <p:ext uri="{BB962C8B-B14F-4D97-AF65-F5344CB8AC3E}">
        <p14:creationId xmlns:p14="http://schemas.microsoft.com/office/powerpoint/2010/main" val="1839828800"/>
      </p:ext>
    </p:extLst>
  </p:cSld>
  <p:clrMapOvr>
    <a:masterClrMapping/>
  </p:clrMapOvr>
</p:sld>
</file>

<file path=ppt/theme/theme1.xml><?xml version="1.0" encoding="utf-8"?>
<a:theme xmlns:a="http://schemas.openxmlformats.org/drawingml/2006/main" name="AngleLinesVTI">
  <a:themeElements>
    <a:clrScheme name="AnalogousFromRegularSeedLeftStep">
      <a:dk1>
        <a:srgbClr val="000000"/>
      </a:dk1>
      <a:lt1>
        <a:srgbClr val="FFFFFF"/>
      </a:lt1>
      <a:dk2>
        <a:srgbClr val="321C1C"/>
      </a:dk2>
      <a:lt2>
        <a:srgbClr val="F1F0F3"/>
      </a:lt2>
      <a:accent1>
        <a:srgbClr val="87AB36"/>
      </a:accent1>
      <a:accent2>
        <a:srgbClr val="AFA02C"/>
      </a:accent2>
      <a:accent3>
        <a:srgbClr val="CE8441"/>
      </a:accent3>
      <a:accent4>
        <a:srgbClr val="BD3830"/>
      </a:accent4>
      <a:accent5>
        <a:srgbClr val="CE4174"/>
      </a:accent5>
      <a:accent6>
        <a:srgbClr val="BD309D"/>
      </a:accent6>
      <a:hlink>
        <a:srgbClr val="7956C6"/>
      </a:hlink>
      <a:folHlink>
        <a:srgbClr val="7F7F7F"/>
      </a:folHlink>
    </a:clrScheme>
    <a:fontScheme name="Walbaum Light Univers Light">
      <a:majorFont>
        <a:latin typeface="Walbaum Display Light"/>
        <a:ea typeface=""/>
        <a:cs typeface=""/>
      </a:majorFont>
      <a:minorFont>
        <a:latin typeface="Univers Condensed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ngleLinesVTI" id="{BC1FC193-C72F-4761-9899-1105EDF6BAE8}" vid="{64612625-F022-44B7-B9FA-9D26DEDBDC21}"/>
    </a:ext>
  </a:extLst>
</a:theme>
</file>

<file path=docProps/app.xml><?xml version="1.0" encoding="utf-8"?>
<Properties xmlns="http://schemas.openxmlformats.org/officeDocument/2006/extended-properties" xmlns:vt="http://schemas.openxmlformats.org/officeDocument/2006/docPropsVTypes">
  <TotalTime>50</TotalTime>
  <Words>2245</Words>
  <Application>Microsoft Office PowerPoint</Application>
  <PresentationFormat>Panorámica</PresentationFormat>
  <Paragraphs>108</Paragraphs>
  <Slides>13</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13</vt:i4>
      </vt:variant>
    </vt:vector>
  </HeadingPairs>
  <TitlesOfParts>
    <vt:vector size="20" baseType="lpstr">
      <vt:lpstr>Arial</vt:lpstr>
      <vt:lpstr>Courier New</vt:lpstr>
      <vt:lpstr>Open Sans</vt:lpstr>
      <vt:lpstr>system-ui</vt:lpstr>
      <vt:lpstr>Univers Condensed Light</vt:lpstr>
      <vt:lpstr>Walbaum Display Light</vt:lpstr>
      <vt:lpstr>AngleLinesVTI</vt:lpstr>
      <vt:lpstr>ESTUDIO DE EVANGELISMO PERSONAL </vt:lpstr>
      <vt:lpstr>¿Qué es evangelismo? </vt:lpstr>
      <vt:lpstr>¿Qué es el evangelismo personal?</vt:lpstr>
      <vt:lpstr>IMPORTANCIA DEL EVANGELISMO PERSONAL</vt:lpstr>
      <vt:lpstr>BASES BÍBLICAS DEL EVANGELISMO PERSONAL </vt:lpstr>
      <vt:lpstr>Presentación de PowerPoint</vt:lpstr>
      <vt:lpstr>REQUISITOS Y ACTITUD DEL EVANGELISTA QUE HACE USO DE EVANGELISMO PERSONAL</vt:lpstr>
      <vt:lpstr>Presentación de PowerPoint</vt:lpstr>
      <vt:lpstr>Presentación de PowerPoint</vt:lpstr>
      <vt:lpstr>PASOS PARA HACER EVANGELISMO PERSONAL </vt:lpstr>
      <vt:lpstr>GUÍA PARA LA EVANGELIZACIÓN</vt:lpstr>
      <vt:lpstr>GUÍA PARA LA EVANGELIZACIÓN</vt:lpstr>
      <vt:lpstr>Pasos para iniciar un discipulado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ESTUDIO DE EVANGELISMO PERSONAL </dc:title>
  <dc:creator>Mary Fuentes</dc:creator>
  <cp:lastModifiedBy>Mary Fuentes</cp:lastModifiedBy>
  <cp:revision>2</cp:revision>
  <dcterms:created xsi:type="dcterms:W3CDTF">2022-06-01T21:36:56Z</dcterms:created>
  <dcterms:modified xsi:type="dcterms:W3CDTF">2022-06-01T22:27:51Z</dcterms:modified>
</cp:coreProperties>
</file>