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0" r:id="rId2"/>
    <p:sldId id="395" r:id="rId3"/>
    <p:sldId id="403" r:id="rId4"/>
    <p:sldId id="404" r:id="rId5"/>
    <p:sldId id="405" r:id="rId6"/>
    <p:sldId id="406" r:id="rId7"/>
  </p:sldIdLst>
  <p:sldSz cx="9720263" cy="7559675"/>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1C1"/>
    <a:srgbClr val="7572B5"/>
    <a:srgbClr val="EE4255"/>
    <a:srgbClr val="00538D"/>
    <a:srgbClr val="E6E6E6"/>
    <a:srgbClr val="6B6BB5"/>
    <a:srgbClr val="3FB387"/>
    <a:srgbClr val="55B846"/>
    <a:srgbClr val="FFD757"/>
    <a:srgbClr val="56B9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90" d="100"/>
          <a:sy n="90" d="100"/>
        </p:scale>
        <p:origin x="-474" y="1104"/>
      </p:cViewPr>
      <p:guideLst>
        <p:guide orient="horz" pos="2381"/>
        <p:guide pos="3061"/>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 /><Relationship Id="rId3" Type="http://schemas.openxmlformats.org/officeDocument/2006/relationships/slide" Target="slides/slide2.xml" /><Relationship Id="rId7" Type="http://schemas.openxmlformats.org/officeDocument/2006/relationships/slide" Target="slides/slide6.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tableStyles" Target="tableStyles.xml" /><Relationship Id="rId5" Type="http://schemas.openxmlformats.org/officeDocument/2006/relationships/slide" Target="slides/slide4.xml" /><Relationship Id="rId10"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29020" y="1237197"/>
            <a:ext cx="8262224" cy="2631887"/>
          </a:xfrm>
        </p:spPr>
        <p:txBody>
          <a:bodyPr anchor="b"/>
          <a:lstStyle>
            <a:lvl1pPr algn="ctr">
              <a:defRPr sz="6378"/>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15033" y="3970580"/>
            <a:ext cx="7290197" cy="1825171"/>
          </a:xfrm>
        </p:spPr>
        <p:txBody>
          <a:bodyPr/>
          <a:lstStyle>
            <a:lvl1pPr marL="0" indent="0" algn="ctr">
              <a:buNone/>
              <a:defRPr sz="2551"/>
            </a:lvl1pPr>
            <a:lvl2pPr marL="486004" indent="0" algn="ctr">
              <a:buNone/>
              <a:defRPr sz="2126"/>
            </a:lvl2pPr>
            <a:lvl3pPr marL="972007" indent="0" algn="ctr">
              <a:buNone/>
              <a:defRPr sz="1913"/>
            </a:lvl3pPr>
            <a:lvl4pPr marL="1458011" indent="0" algn="ctr">
              <a:buNone/>
              <a:defRPr sz="1701"/>
            </a:lvl4pPr>
            <a:lvl5pPr marL="1944014" indent="0" algn="ctr">
              <a:buNone/>
              <a:defRPr sz="1701"/>
            </a:lvl5pPr>
            <a:lvl6pPr marL="2430018" indent="0" algn="ctr">
              <a:buNone/>
              <a:defRPr sz="1701"/>
            </a:lvl6pPr>
            <a:lvl7pPr marL="2916022" indent="0" algn="ctr">
              <a:buNone/>
              <a:defRPr sz="1701"/>
            </a:lvl7pPr>
            <a:lvl8pPr marL="3402025" indent="0" algn="ctr">
              <a:buNone/>
              <a:defRPr sz="1701"/>
            </a:lvl8pPr>
            <a:lvl9pPr marL="3888029" indent="0" algn="ctr">
              <a:buNone/>
              <a:defRPr sz="1701"/>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DF126B7-BBA7-4876-9F9E-93C3D95B9EF2}" type="datetimeFigureOut">
              <a:rPr lang="es-MX" smtClean="0"/>
              <a:t>20/10/2021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A7BFF62-A879-4024-AC19-F90A5BE2AD30}" type="slidenum">
              <a:rPr lang="es-MX" smtClean="0"/>
              <a:t>‹Nº›</a:t>
            </a:fld>
            <a:endParaRPr lang="es-MX"/>
          </a:p>
        </p:txBody>
      </p:sp>
    </p:spTree>
    <p:extLst>
      <p:ext uri="{BB962C8B-B14F-4D97-AF65-F5344CB8AC3E}">
        <p14:creationId xmlns:p14="http://schemas.microsoft.com/office/powerpoint/2010/main" val="2515186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DF126B7-BBA7-4876-9F9E-93C3D95B9EF2}" type="datetimeFigureOut">
              <a:rPr lang="es-MX" smtClean="0"/>
              <a:t>20/10/2021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A7BFF62-A879-4024-AC19-F90A5BE2AD30}" type="slidenum">
              <a:rPr lang="es-MX" smtClean="0"/>
              <a:t>‹Nº›</a:t>
            </a:fld>
            <a:endParaRPr lang="es-MX"/>
          </a:p>
        </p:txBody>
      </p:sp>
    </p:spTree>
    <p:extLst>
      <p:ext uri="{BB962C8B-B14F-4D97-AF65-F5344CB8AC3E}">
        <p14:creationId xmlns:p14="http://schemas.microsoft.com/office/powerpoint/2010/main" val="907844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6064" y="402483"/>
            <a:ext cx="2095932" cy="640647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68269" y="402483"/>
            <a:ext cx="6166292" cy="64064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DF126B7-BBA7-4876-9F9E-93C3D95B9EF2}" type="datetimeFigureOut">
              <a:rPr lang="es-MX" smtClean="0"/>
              <a:t>20/10/2021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A7BFF62-A879-4024-AC19-F90A5BE2AD30}" type="slidenum">
              <a:rPr lang="es-MX" smtClean="0"/>
              <a:t>‹Nº›</a:t>
            </a:fld>
            <a:endParaRPr lang="es-MX"/>
          </a:p>
        </p:txBody>
      </p:sp>
    </p:spTree>
    <p:extLst>
      <p:ext uri="{BB962C8B-B14F-4D97-AF65-F5344CB8AC3E}">
        <p14:creationId xmlns:p14="http://schemas.microsoft.com/office/powerpoint/2010/main" val="2719414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DF126B7-BBA7-4876-9F9E-93C3D95B9EF2}" type="datetimeFigureOut">
              <a:rPr lang="es-MX" smtClean="0"/>
              <a:t>20/10/2021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A7BFF62-A879-4024-AC19-F90A5BE2AD30}" type="slidenum">
              <a:rPr lang="es-MX" smtClean="0"/>
              <a:t>‹Nº›</a:t>
            </a:fld>
            <a:endParaRPr lang="es-MX"/>
          </a:p>
        </p:txBody>
      </p:sp>
    </p:spTree>
    <p:extLst>
      <p:ext uri="{BB962C8B-B14F-4D97-AF65-F5344CB8AC3E}">
        <p14:creationId xmlns:p14="http://schemas.microsoft.com/office/powerpoint/2010/main" val="104305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63206" y="1884671"/>
            <a:ext cx="8383727" cy="3144614"/>
          </a:xfrm>
        </p:spPr>
        <p:txBody>
          <a:bodyPr anchor="b"/>
          <a:lstStyle>
            <a:lvl1pPr>
              <a:defRPr sz="6378"/>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63206" y="5059035"/>
            <a:ext cx="8383727" cy="1653678"/>
          </a:xfrm>
        </p:spPr>
        <p:txBody>
          <a:bodyPr/>
          <a:lstStyle>
            <a:lvl1pPr marL="0" indent="0">
              <a:buNone/>
              <a:defRPr sz="2551">
                <a:solidFill>
                  <a:schemeClr val="tx1"/>
                </a:solidFill>
              </a:defRPr>
            </a:lvl1pPr>
            <a:lvl2pPr marL="486004" indent="0">
              <a:buNone/>
              <a:defRPr sz="2126">
                <a:solidFill>
                  <a:schemeClr val="tx1">
                    <a:tint val="75000"/>
                  </a:schemeClr>
                </a:solidFill>
              </a:defRPr>
            </a:lvl2pPr>
            <a:lvl3pPr marL="972007" indent="0">
              <a:buNone/>
              <a:defRPr sz="1913">
                <a:solidFill>
                  <a:schemeClr val="tx1">
                    <a:tint val="75000"/>
                  </a:schemeClr>
                </a:solidFill>
              </a:defRPr>
            </a:lvl3pPr>
            <a:lvl4pPr marL="1458011" indent="0">
              <a:buNone/>
              <a:defRPr sz="1701">
                <a:solidFill>
                  <a:schemeClr val="tx1">
                    <a:tint val="75000"/>
                  </a:schemeClr>
                </a:solidFill>
              </a:defRPr>
            </a:lvl4pPr>
            <a:lvl5pPr marL="1944014" indent="0">
              <a:buNone/>
              <a:defRPr sz="1701">
                <a:solidFill>
                  <a:schemeClr val="tx1">
                    <a:tint val="75000"/>
                  </a:schemeClr>
                </a:solidFill>
              </a:defRPr>
            </a:lvl5pPr>
            <a:lvl6pPr marL="2430018" indent="0">
              <a:buNone/>
              <a:defRPr sz="1701">
                <a:solidFill>
                  <a:schemeClr val="tx1">
                    <a:tint val="75000"/>
                  </a:schemeClr>
                </a:solidFill>
              </a:defRPr>
            </a:lvl6pPr>
            <a:lvl7pPr marL="2916022" indent="0">
              <a:buNone/>
              <a:defRPr sz="1701">
                <a:solidFill>
                  <a:schemeClr val="tx1">
                    <a:tint val="75000"/>
                  </a:schemeClr>
                </a:solidFill>
              </a:defRPr>
            </a:lvl7pPr>
            <a:lvl8pPr marL="3402025" indent="0">
              <a:buNone/>
              <a:defRPr sz="1701">
                <a:solidFill>
                  <a:schemeClr val="tx1">
                    <a:tint val="75000"/>
                  </a:schemeClr>
                </a:solidFill>
              </a:defRPr>
            </a:lvl8pPr>
            <a:lvl9pPr marL="3888029" indent="0">
              <a:buNone/>
              <a:defRPr sz="1701">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DF126B7-BBA7-4876-9F9E-93C3D95B9EF2}" type="datetimeFigureOut">
              <a:rPr lang="es-MX" smtClean="0"/>
              <a:t>20/10/2021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4A7BFF62-A879-4024-AC19-F90A5BE2AD30}" type="slidenum">
              <a:rPr lang="es-MX" smtClean="0"/>
              <a:t>‹Nº›</a:t>
            </a:fld>
            <a:endParaRPr lang="es-MX"/>
          </a:p>
        </p:txBody>
      </p:sp>
    </p:spTree>
    <p:extLst>
      <p:ext uri="{BB962C8B-B14F-4D97-AF65-F5344CB8AC3E}">
        <p14:creationId xmlns:p14="http://schemas.microsoft.com/office/powerpoint/2010/main" val="2339758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68268" y="2012414"/>
            <a:ext cx="4131112" cy="479654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920883" y="2012414"/>
            <a:ext cx="4131112" cy="479654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DF126B7-BBA7-4876-9F9E-93C3D95B9EF2}" type="datetimeFigureOut">
              <a:rPr lang="es-MX" smtClean="0"/>
              <a:t>20/10/2021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A7BFF62-A879-4024-AC19-F90A5BE2AD30}" type="slidenum">
              <a:rPr lang="es-MX" smtClean="0"/>
              <a:t>‹Nº›</a:t>
            </a:fld>
            <a:endParaRPr lang="es-MX"/>
          </a:p>
        </p:txBody>
      </p:sp>
    </p:spTree>
    <p:extLst>
      <p:ext uri="{BB962C8B-B14F-4D97-AF65-F5344CB8AC3E}">
        <p14:creationId xmlns:p14="http://schemas.microsoft.com/office/powerpoint/2010/main" val="4040841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69534" y="402484"/>
            <a:ext cx="8383727" cy="146118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69535" y="1853171"/>
            <a:ext cx="4112126" cy="908210"/>
          </a:xfrm>
        </p:spPr>
        <p:txBody>
          <a:bodyPr anchor="b"/>
          <a:lstStyle>
            <a:lvl1pPr marL="0" indent="0">
              <a:buNone/>
              <a:defRPr sz="2551" b="1"/>
            </a:lvl1pPr>
            <a:lvl2pPr marL="486004" indent="0">
              <a:buNone/>
              <a:defRPr sz="2126" b="1"/>
            </a:lvl2pPr>
            <a:lvl3pPr marL="972007" indent="0">
              <a:buNone/>
              <a:defRPr sz="1913" b="1"/>
            </a:lvl3pPr>
            <a:lvl4pPr marL="1458011" indent="0">
              <a:buNone/>
              <a:defRPr sz="1701" b="1"/>
            </a:lvl4pPr>
            <a:lvl5pPr marL="1944014" indent="0">
              <a:buNone/>
              <a:defRPr sz="1701" b="1"/>
            </a:lvl5pPr>
            <a:lvl6pPr marL="2430018" indent="0">
              <a:buNone/>
              <a:defRPr sz="1701" b="1"/>
            </a:lvl6pPr>
            <a:lvl7pPr marL="2916022" indent="0">
              <a:buNone/>
              <a:defRPr sz="1701" b="1"/>
            </a:lvl7pPr>
            <a:lvl8pPr marL="3402025" indent="0">
              <a:buNone/>
              <a:defRPr sz="1701" b="1"/>
            </a:lvl8pPr>
            <a:lvl9pPr marL="3888029" indent="0">
              <a:buNone/>
              <a:defRPr sz="1701" b="1"/>
            </a:lvl9pPr>
          </a:lstStyle>
          <a:p>
            <a:pPr lvl="0"/>
            <a:r>
              <a:rPr lang="es-ES"/>
              <a:t>Haga clic para modificar los estilos de texto del patrón</a:t>
            </a:r>
          </a:p>
        </p:txBody>
      </p:sp>
      <p:sp>
        <p:nvSpPr>
          <p:cNvPr id="4" name="Content Placeholder 3"/>
          <p:cNvSpPr>
            <a:spLocks noGrp="1"/>
          </p:cNvSpPr>
          <p:nvPr>
            <p:ph sz="half" idx="2"/>
          </p:nvPr>
        </p:nvSpPr>
        <p:spPr>
          <a:xfrm>
            <a:off x="669535" y="2761381"/>
            <a:ext cx="4112126" cy="40615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920884" y="1853171"/>
            <a:ext cx="4132378" cy="908210"/>
          </a:xfrm>
        </p:spPr>
        <p:txBody>
          <a:bodyPr anchor="b"/>
          <a:lstStyle>
            <a:lvl1pPr marL="0" indent="0">
              <a:buNone/>
              <a:defRPr sz="2551" b="1"/>
            </a:lvl1pPr>
            <a:lvl2pPr marL="486004" indent="0">
              <a:buNone/>
              <a:defRPr sz="2126" b="1"/>
            </a:lvl2pPr>
            <a:lvl3pPr marL="972007" indent="0">
              <a:buNone/>
              <a:defRPr sz="1913" b="1"/>
            </a:lvl3pPr>
            <a:lvl4pPr marL="1458011" indent="0">
              <a:buNone/>
              <a:defRPr sz="1701" b="1"/>
            </a:lvl4pPr>
            <a:lvl5pPr marL="1944014" indent="0">
              <a:buNone/>
              <a:defRPr sz="1701" b="1"/>
            </a:lvl5pPr>
            <a:lvl6pPr marL="2430018" indent="0">
              <a:buNone/>
              <a:defRPr sz="1701" b="1"/>
            </a:lvl6pPr>
            <a:lvl7pPr marL="2916022" indent="0">
              <a:buNone/>
              <a:defRPr sz="1701" b="1"/>
            </a:lvl7pPr>
            <a:lvl8pPr marL="3402025" indent="0">
              <a:buNone/>
              <a:defRPr sz="1701" b="1"/>
            </a:lvl8pPr>
            <a:lvl9pPr marL="3888029" indent="0">
              <a:buNone/>
              <a:defRPr sz="1701" b="1"/>
            </a:lvl9pPr>
          </a:lstStyle>
          <a:p>
            <a:pPr lvl="0"/>
            <a:r>
              <a:rPr lang="es-ES"/>
              <a:t>Haga clic para modificar los estilos de texto del patrón</a:t>
            </a:r>
          </a:p>
        </p:txBody>
      </p:sp>
      <p:sp>
        <p:nvSpPr>
          <p:cNvPr id="6" name="Content Placeholder 5"/>
          <p:cNvSpPr>
            <a:spLocks noGrp="1"/>
          </p:cNvSpPr>
          <p:nvPr>
            <p:ph sz="quarter" idx="4"/>
          </p:nvPr>
        </p:nvSpPr>
        <p:spPr>
          <a:xfrm>
            <a:off x="4920884" y="2761381"/>
            <a:ext cx="4132378" cy="40615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DF126B7-BBA7-4876-9F9E-93C3D95B9EF2}" type="datetimeFigureOut">
              <a:rPr lang="es-MX" smtClean="0"/>
              <a:t>20/10/2021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4A7BFF62-A879-4024-AC19-F90A5BE2AD30}" type="slidenum">
              <a:rPr lang="es-MX" smtClean="0"/>
              <a:t>‹Nº›</a:t>
            </a:fld>
            <a:endParaRPr lang="es-MX"/>
          </a:p>
        </p:txBody>
      </p:sp>
    </p:spTree>
    <p:extLst>
      <p:ext uri="{BB962C8B-B14F-4D97-AF65-F5344CB8AC3E}">
        <p14:creationId xmlns:p14="http://schemas.microsoft.com/office/powerpoint/2010/main" val="1257073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DF126B7-BBA7-4876-9F9E-93C3D95B9EF2}" type="datetimeFigureOut">
              <a:rPr lang="es-MX" smtClean="0"/>
              <a:t>20/10/2021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4A7BFF62-A879-4024-AC19-F90A5BE2AD30}" type="slidenum">
              <a:rPr lang="es-MX" smtClean="0"/>
              <a:t>‹Nº›</a:t>
            </a:fld>
            <a:endParaRPr lang="es-MX"/>
          </a:p>
        </p:txBody>
      </p:sp>
    </p:spTree>
    <p:extLst>
      <p:ext uri="{BB962C8B-B14F-4D97-AF65-F5344CB8AC3E}">
        <p14:creationId xmlns:p14="http://schemas.microsoft.com/office/powerpoint/2010/main" val="2523219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F126B7-BBA7-4876-9F9E-93C3D95B9EF2}" type="datetimeFigureOut">
              <a:rPr lang="es-MX" smtClean="0"/>
              <a:t>20/10/2021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4A7BFF62-A879-4024-AC19-F90A5BE2AD30}" type="slidenum">
              <a:rPr lang="es-MX" smtClean="0"/>
              <a:t>‹Nº›</a:t>
            </a:fld>
            <a:endParaRPr lang="es-MX"/>
          </a:p>
        </p:txBody>
      </p:sp>
    </p:spTree>
    <p:extLst>
      <p:ext uri="{BB962C8B-B14F-4D97-AF65-F5344CB8AC3E}">
        <p14:creationId xmlns:p14="http://schemas.microsoft.com/office/powerpoint/2010/main" val="3928227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69534" y="503978"/>
            <a:ext cx="3135038" cy="1763924"/>
          </a:xfrm>
        </p:spPr>
        <p:txBody>
          <a:bodyPr anchor="b"/>
          <a:lstStyle>
            <a:lvl1pPr>
              <a:defRPr sz="3402"/>
            </a:lvl1pPr>
          </a:lstStyle>
          <a:p>
            <a:r>
              <a:rPr lang="es-ES"/>
              <a:t>Haga clic para modificar el estilo de título del patrón</a:t>
            </a:r>
            <a:endParaRPr lang="en-US" dirty="0"/>
          </a:p>
        </p:txBody>
      </p:sp>
      <p:sp>
        <p:nvSpPr>
          <p:cNvPr id="3" name="Content Placeholder 2"/>
          <p:cNvSpPr>
            <a:spLocks noGrp="1"/>
          </p:cNvSpPr>
          <p:nvPr>
            <p:ph idx="1"/>
          </p:nvPr>
        </p:nvSpPr>
        <p:spPr>
          <a:xfrm>
            <a:off x="4132378" y="1088455"/>
            <a:ext cx="4920883" cy="5372269"/>
          </a:xfrm>
        </p:spPr>
        <p:txBody>
          <a:bodyPr/>
          <a:lstStyle>
            <a:lvl1pPr>
              <a:defRPr sz="3402"/>
            </a:lvl1pPr>
            <a:lvl2pPr>
              <a:defRPr sz="2976"/>
            </a:lvl2pPr>
            <a:lvl3pPr>
              <a:defRPr sz="2551"/>
            </a:lvl3pPr>
            <a:lvl4pPr>
              <a:defRPr sz="2126"/>
            </a:lvl4pPr>
            <a:lvl5pPr>
              <a:defRPr sz="2126"/>
            </a:lvl5pPr>
            <a:lvl6pPr>
              <a:defRPr sz="2126"/>
            </a:lvl6pPr>
            <a:lvl7pPr>
              <a:defRPr sz="2126"/>
            </a:lvl7pPr>
            <a:lvl8pPr>
              <a:defRPr sz="2126"/>
            </a:lvl8pPr>
            <a:lvl9pPr>
              <a:defRPr sz="2126"/>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69534" y="2267902"/>
            <a:ext cx="3135038" cy="4201570"/>
          </a:xfrm>
        </p:spPr>
        <p:txBody>
          <a:bodyPr/>
          <a:lstStyle>
            <a:lvl1pPr marL="0" indent="0">
              <a:buNone/>
              <a:defRPr sz="1701"/>
            </a:lvl1pPr>
            <a:lvl2pPr marL="486004" indent="0">
              <a:buNone/>
              <a:defRPr sz="1488"/>
            </a:lvl2pPr>
            <a:lvl3pPr marL="972007" indent="0">
              <a:buNone/>
              <a:defRPr sz="1276"/>
            </a:lvl3pPr>
            <a:lvl4pPr marL="1458011" indent="0">
              <a:buNone/>
              <a:defRPr sz="1063"/>
            </a:lvl4pPr>
            <a:lvl5pPr marL="1944014" indent="0">
              <a:buNone/>
              <a:defRPr sz="1063"/>
            </a:lvl5pPr>
            <a:lvl6pPr marL="2430018" indent="0">
              <a:buNone/>
              <a:defRPr sz="1063"/>
            </a:lvl6pPr>
            <a:lvl7pPr marL="2916022" indent="0">
              <a:buNone/>
              <a:defRPr sz="1063"/>
            </a:lvl7pPr>
            <a:lvl8pPr marL="3402025" indent="0">
              <a:buNone/>
              <a:defRPr sz="1063"/>
            </a:lvl8pPr>
            <a:lvl9pPr marL="3888029" indent="0">
              <a:buNone/>
              <a:defRPr sz="1063"/>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DF126B7-BBA7-4876-9F9E-93C3D95B9EF2}" type="datetimeFigureOut">
              <a:rPr lang="es-MX" smtClean="0"/>
              <a:t>20/10/2021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A7BFF62-A879-4024-AC19-F90A5BE2AD30}" type="slidenum">
              <a:rPr lang="es-MX" smtClean="0"/>
              <a:t>‹Nº›</a:t>
            </a:fld>
            <a:endParaRPr lang="es-MX"/>
          </a:p>
        </p:txBody>
      </p:sp>
    </p:spTree>
    <p:extLst>
      <p:ext uri="{BB962C8B-B14F-4D97-AF65-F5344CB8AC3E}">
        <p14:creationId xmlns:p14="http://schemas.microsoft.com/office/powerpoint/2010/main" val="3968991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69534" y="503978"/>
            <a:ext cx="3135038" cy="1763924"/>
          </a:xfrm>
        </p:spPr>
        <p:txBody>
          <a:bodyPr anchor="b"/>
          <a:lstStyle>
            <a:lvl1pPr>
              <a:defRPr sz="3402"/>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132378" y="1088455"/>
            <a:ext cx="4920883" cy="5372269"/>
          </a:xfrm>
        </p:spPr>
        <p:txBody>
          <a:bodyPr anchor="t"/>
          <a:lstStyle>
            <a:lvl1pPr marL="0" indent="0">
              <a:buNone/>
              <a:defRPr sz="3402"/>
            </a:lvl1pPr>
            <a:lvl2pPr marL="486004" indent="0">
              <a:buNone/>
              <a:defRPr sz="2976"/>
            </a:lvl2pPr>
            <a:lvl3pPr marL="972007" indent="0">
              <a:buNone/>
              <a:defRPr sz="2551"/>
            </a:lvl3pPr>
            <a:lvl4pPr marL="1458011" indent="0">
              <a:buNone/>
              <a:defRPr sz="2126"/>
            </a:lvl4pPr>
            <a:lvl5pPr marL="1944014" indent="0">
              <a:buNone/>
              <a:defRPr sz="2126"/>
            </a:lvl5pPr>
            <a:lvl6pPr marL="2430018" indent="0">
              <a:buNone/>
              <a:defRPr sz="2126"/>
            </a:lvl6pPr>
            <a:lvl7pPr marL="2916022" indent="0">
              <a:buNone/>
              <a:defRPr sz="2126"/>
            </a:lvl7pPr>
            <a:lvl8pPr marL="3402025" indent="0">
              <a:buNone/>
              <a:defRPr sz="2126"/>
            </a:lvl8pPr>
            <a:lvl9pPr marL="3888029" indent="0">
              <a:buNone/>
              <a:defRPr sz="2126"/>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69534" y="2267902"/>
            <a:ext cx="3135038" cy="4201570"/>
          </a:xfrm>
        </p:spPr>
        <p:txBody>
          <a:bodyPr/>
          <a:lstStyle>
            <a:lvl1pPr marL="0" indent="0">
              <a:buNone/>
              <a:defRPr sz="1701"/>
            </a:lvl1pPr>
            <a:lvl2pPr marL="486004" indent="0">
              <a:buNone/>
              <a:defRPr sz="1488"/>
            </a:lvl2pPr>
            <a:lvl3pPr marL="972007" indent="0">
              <a:buNone/>
              <a:defRPr sz="1276"/>
            </a:lvl3pPr>
            <a:lvl4pPr marL="1458011" indent="0">
              <a:buNone/>
              <a:defRPr sz="1063"/>
            </a:lvl4pPr>
            <a:lvl5pPr marL="1944014" indent="0">
              <a:buNone/>
              <a:defRPr sz="1063"/>
            </a:lvl5pPr>
            <a:lvl6pPr marL="2430018" indent="0">
              <a:buNone/>
              <a:defRPr sz="1063"/>
            </a:lvl6pPr>
            <a:lvl7pPr marL="2916022" indent="0">
              <a:buNone/>
              <a:defRPr sz="1063"/>
            </a:lvl7pPr>
            <a:lvl8pPr marL="3402025" indent="0">
              <a:buNone/>
              <a:defRPr sz="1063"/>
            </a:lvl8pPr>
            <a:lvl9pPr marL="3888029" indent="0">
              <a:buNone/>
              <a:defRPr sz="1063"/>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DF126B7-BBA7-4876-9F9E-93C3D95B9EF2}" type="datetimeFigureOut">
              <a:rPr lang="es-MX" smtClean="0"/>
              <a:t>20/10/2021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4A7BFF62-A879-4024-AC19-F90A5BE2AD30}" type="slidenum">
              <a:rPr lang="es-MX" smtClean="0"/>
              <a:t>‹Nº›</a:t>
            </a:fld>
            <a:endParaRPr lang="es-MX"/>
          </a:p>
        </p:txBody>
      </p:sp>
    </p:spTree>
    <p:extLst>
      <p:ext uri="{BB962C8B-B14F-4D97-AF65-F5344CB8AC3E}">
        <p14:creationId xmlns:p14="http://schemas.microsoft.com/office/powerpoint/2010/main" val="161185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268" y="402484"/>
            <a:ext cx="8383727" cy="146118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68268" y="2012414"/>
            <a:ext cx="8383727" cy="479654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68268" y="7006700"/>
            <a:ext cx="2187059" cy="402483"/>
          </a:xfrm>
          <a:prstGeom prst="rect">
            <a:avLst/>
          </a:prstGeom>
        </p:spPr>
        <p:txBody>
          <a:bodyPr vert="horz" lIns="91440" tIns="45720" rIns="91440" bIns="45720" rtlCol="0" anchor="ctr"/>
          <a:lstStyle>
            <a:lvl1pPr algn="l">
              <a:defRPr sz="1276">
                <a:solidFill>
                  <a:schemeClr val="tx1">
                    <a:tint val="75000"/>
                  </a:schemeClr>
                </a:solidFill>
              </a:defRPr>
            </a:lvl1pPr>
          </a:lstStyle>
          <a:p>
            <a:fld id="{3DF126B7-BBA7-4876-9F9E-93C3D95B9EF2}" type="datetimeFigureOut">
              <a:rPr lang="es-MX" smtClean="0"/>
              <a:t>20/10/2021</a:t>
            </a:fld>
            <a:endParaRPr lang="es-MX"/>
          </a:p>
        </p:txBody>
      </p:sp>
      <p:sp>
        <p:nvSpPr>
          <p:cNvPr id="5" name="Footer Placeholder 4"/>
          <p:cNvSpPr>
            <a:spLocks noGrp="1"/>
          </p:cNvSpPr>
          <p:nvPr>
            <p:ph type="ftr" sz="quarter" idx="3"/>
          </p:nvPr>
        </p:nvSpPr>
        <p:spPr>
          <a:xfrm>
            <a:off x="3219837" y="7006700"/>
            <a:ext cx="3280589" cy="402483"/>
          </a:xfrm>
          <a:prstGeom prst="rect">
            <a:avLst/>
          </a:prstGeom>
        </p:spPr>
        <p:txBody>
          <a:bodyPr vert="horz" lIns="91440" tIns="45720" rIns="91440" bIns="45720" rtlCol="0" anchor="ctr"/>
          <a:lstStyle>
            <a:lvl1pPr algn="ctr">
              <a:defRPr sz="1276">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864936" y="7006700"/>
            <a:ext cx="2187059" cy="402483"/>
          </a:xfrm>
          <a:prstGeom prst="rect">
            <a:avLst/>
          </a:prstGeom>
        </p:spPr>
        <p:txBody>
          <a:bodyPr vert="horz" lIns="91440" tIns="45720" rIns="91440" bIns="45720" rtlCol="0" anchor="ctr"/>
          <a:lstStyle>
            <a:lvl1pPr algn="r">
              <a:defRPr sz="1276">
                <a:solidFill>
                  <a:schemeClr val="tx1">
                    <a:tint val="75000"/>
                  </a:schemeClr>
                </a:solidFill>
              </a:defRPr>
            </a:lvl1pPr>
          </a:lstStyle>
          <a:p>
            <a:fld id="{4A7BFF62-A879-4024-AC19-F90A5BE2AD30}" type="slidenum">
              <a:rPr lang="es-MX" smtClean="0"/>
              <a:t>‹Nº›</a:t>
            </a:fld>
            <a:endParaRPr lang="es-MX"/>
          </a:p>
        </p:txBody>
      </p:sp>
    </p:spTree>
    <p:extLst>
      <p:ext uri="{BB962C8B-B14F-4D97-AF65-F5344CB8AC3E}">
        <p14:creationId xmlns:p14="http://schemas.microsoft.com/office/powerpoint/2010/main" val="11790198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72007" rtl="0" eaLnBrk="1" latinLnBrk="0" hangingPunct="1">
        <a:lnSpc>
          <a:spcPct val="90000"/>
        </a:lnSpc>
        <a:spcBef>
          <a:spcPct val="0"/>
        </a:spcBef>
        <a:buNone/>
        <a:defRPr sz="4677" kern="1200">
          <a:solidFill>
            <a:schemeClr val="tx1"/>
          </a:solidFill>
          <a:latin typeface="+mj-lt"/>
          <a:ea typeface="+mj-ea"/>
          <a:cs typeface="+mj-cs"/>
        </a:defRPr>
      </a:lvl1pPr>
    </p:titleStyle>
    <p:bodyStyle>
      <a:lvl1pPr marL="243002" indent="-243002" algn="l" defTabSz="972007" rtl="0" eaLnBrk="1" latinLnBrk="0" hangingPunct="1">
        <a:lnSpc>
          <a:spcPct val="90000"/>
        </a:lnSpc>
        <a:spcBef>
          <a:spcPts val="1063"/>
        </a:spcBef>
        <a:buFont typeface="Arial" panose="020B0604020202020204" pitchFamily="34" charset="0"/>
        <a:buChar char="•"/>
        <a:defRPr sz="2976" kern="1200">
          <a:solidFill>
            <a:schemeClr val="tx1"/>
          </a:solidFill>
          <a:latin typeface="+mn-lt"/>
          <a:ea typeface="+mn-ea"/>
          <a:cs typeface="+mn-cs"/>
        </a:defRPr>
      </a:lvl1pPr>
      <a:lvl2pPr marL="729005" indent="-243002" algn="l" defTabSz="972007" rtl="0" eaLnBrk="1" latinLnBrk="0" hangingPunct="1">
        <a:lnSpc>
          <a:spcPct val="90000"/>
        </a:lnSpc>
        <a:spcBef>
          <a:spcPts val="532"/>
        </a:spcBef>
        <a:buFont typeface="Arial" panose="020B0604020202020204" pitchFamily="34" charset="0"/>
        <a:buChar char="•"/>
        <a:defRPr sz="2551" kern="1200">
          <a:solidFill>
            <a:schemeClr val="tx1"/>
          </a:solidFill>
          <a:latin typeface="+mn-lt"/>
          <a:ea typeface="+mn-ea"/>
          <a:cs typeface="+mn-cs"/>
        </a:defRPr>
      </a:lvl2pPr>
      <a:lvl3pPr marL="1215009" indent="-243002" algn="l" defTabSz="972007" rtl="0" eaLnBrk="1" latinLnBrk="0" hangingPunct="1">
        <a:lnSpc>
          <a:spcPct val="90000"/>
        </a:lnSpc>
        <a:spcBef>
          <a:spcPts val="532"/>
        </a:spcBef>
        <a:buFont typeface="Arial" panose="020B0604020202020204" pitchFamily="34" charset="0"/>
        <a:buChar char="•"/>
        <a:defRPr sz="2126" kern="1200">
          <a:solidFill>
            <a:schemeClr val="tx1"/>
          </a:solidFill>
          <a:latin typeface="+mn-lt"/>
          <a:ea typeface="+mn-ea"/>
          <a:cs typeface="+mn-cs"/>
        </a:defRPr>
      </a:lvl3pPr>
      <a:lvl4pPr marL="1701013"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4pPr>
      <a:lvl5pPr marL="2187016"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5pPr>
      <a:lvl6pPr marL="2673020"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6pPr>
      <a:lvl7pPr marL="3159023"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7pPr>
      <a:lvl8pPr marL="3645027"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8pPr>
      <a:lvl9pPr marL="4131031"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9pPr>
    </p:bodyStyle>
    <p:otherStyle>
      <a:defPPr>
        <a:defRPr lang="en-US"/>
      </a:defPPr>
      <a:lvl1pPr marL="0" algn="l" defTabSz="972007" rtl="0" eaLnBrk="1" latinLnBrk="0" hangingPunct="1">
        <a:defRPr sz="1913" kern="1200">
          <a:solidFill>
            <a:schemeClr val="tx1"/>
          </a:solidFill>
          <a:latin typeface="+mn-lt"/>
          <a:ea typeface="+mn-ea"/>
          <a:cs typeface="+mn-cs"/>
        </a:defRPr>
      </a:lvl1pPr>
      <a:lvl2pPr marL="486004" algn="l" defTabSz="972007" rtl="0" eaLnBrk="1" latinLnBrk="0" hangingPunct="1">
        <a:defRPr sz="1913" kern="1200">
          <a:solidFill>
            <a:schemeClr val="tx1"/>
          </a:solidFill>
          <a:latin typeface="+mn-lt"/>
          <a:ea typeface="+mn-ea"/>
          <a:cs typeface="+mn-cs"/>
        </a:defRPr>
      </a:lvl2pPr>
      <a:lvl3pPr marL="972007" algn="l" defTabSz="972007" rtl="0" eaLnBrk="1" latinLnBrk="0" hangingPunct="1">
        <a:defRPr sz="1913" kern="1200">
          <a:solidFill>
            <a:schemeClr val="tx1"/>
          </a:solidFill>
          <a:latin typeface="+mn-lt"/>
          <a:ea typeface="+mn-ea"/>
          <a:cs typeface="+mn-cs"/>
        </a:defRPr>
      </a:lvl3pPr>
      <a:lvl4pPr marL="1458011" algn="l" defTabSz="972007" rtl="0" eaLnBrk="1" latinLnBrk="0" hangingPunct="1">
        <a:defRPr sz="1913" kern="1200">
          <a:solidFill>
            <a:schemeClr val="tx1"/>
          </a:solidFill>
          <a:latin typeface="+mn-lt"/>
          <a:ea typeface="+mn-ea"/>
          <a:cs typeface="+mn-cs"/>
        </a:defRPr>
      </a:lvl4pPr>
      <a:lvl5pPr marL="1944014" algn="l" defTabSz="972007" rtl="0" eaLnBrk="1" latinLnBrk="0" hangingPunct="1">
        <a:defRPr sz="1913" kern="1200">
          <a:solidFill>
            <a:schemeClr val="tx1"/>
          </a:solidFill>
          <a:latin typeface="+mn-lt"/>
          <a:ea typeface="+mn-ea"/>
          <a:cs typeface="+mn-cs"/>
        </a:defRPr>
      </a:lvl5pPr>
      <a:lvl6pPr marL="2430018" algn="l" defTabSz="972007" rtl="0" eaLnBrk="1" latinLnBrk="0" hangingPunct="1">
        <a:defRPr sz="1913" kern="1200">
          <a:solidFill>
            <a:schemeClr val="tx1"/>
          </a:solidFill>
          <a:latin typeface="+mn-lt"/>
          <a:ea typeface="+mn-ea"/>
          <a:cs typeface="+mn-cs"/>
        </a:defRPr>
      </a:lvl6pPr>
      <a:lvl7pPr marL="2916022" algn="l" defTabSz="972007" rtl="0" eaLnBrk="1" latinLnBrk="0" hangingPunct="1">
        <a:defRPr sz="1913" kern="1200">
          <a:solidFill>
            <a:schemeClr val="tx1"/>
          </a:solidFill>
          <a:latin typeface="+mn-lt"/>
          <a:ea typeface="+mn-ea"/>
          <a:cs typeface="+mn-cs"/>
        </a:defRPr>
      </a:lvl7pPr>
      <a:lvl8pPr marL="3402025" algn="l" defTabSz="972007" rtl="0" eaLnBrk="1" latinLnBrk="0" hangingPunct="1">
        <a:defRPr sz="1913" kern="1200">
          <a:solidFill>
            <a:schemeClr val="tx1"/>
          </a:solidFill>
          <a:latin typeface="+mn-lt"/>
          <a:ea typeface="+mn-ea"/>
          <a:cs typeface="+mn-cs"/>
        </a:defRPr>
      </a:lvl8pPr>
      <a:lvl9pPr marL="3888029" algn="l" defTabSz="972007" rtl="0" eaLnBrk="1" latinLnBrk="0" hangingPunct="1">
        <a:defRPr sz="19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x6SDOmed3U4" TargetMode="External" /><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1D649832-BE7D-4876-9770-6FCEA967AFE6}"/>
              </a:ext>
            </a:extLst>
          </p:cNvPr>
          <p:cNvPicPr>
            <a:picLocks noChangeAspect="1"/>
          </p:cNvPicPr>
          <p:nvPr/>
        </p:nvPicPr>
        <p:blipFill>
          <a:blip r:embed="rId2"/>
          <a:stretch>
            <a:fillRect/>
          </a:stretch>
        </p:blipFill>
        <p:spPr>
          <a:xfrm>
            <a:off x="103031" y="0"/>
            <a:ext cx="9720263" cy="7722824"/>
          </a:xfrm>
          <a:prstGeom prst="rect">
            <a:avLst/>
          </a:prstGeom>
        </p:spPr>
      </p:pic>
    </p:spTree>
    <p:extLst>
      <p:ext uri="{BB962C8B-B14F-4D97-AF65-F5344CB8AC3E}">
        <p14:creationId xmlns:p14="http://schemas.microsoft.com/office/powerpoint/2010/main" val="3850968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D0C31E91-EFE2-42EB-B4A8-7B986FD07440}"/>
              </a:ext>
            </a:extLst>
          </p:cNvPr>
          <p:cNvPicPr>
            <a:picLocks noChangeAspect="1"/>
          </p:cNvPicPr>
          <p:nvPr/>
        </p:nvPicPr>
        <p:blipFill>
          <a:blip r:embed="rId2"/>
          <a:stretch>
            <a:fillRect/>
          </a:stretch>
        </p:blipFill>
        <p:spPr>
          <a:xfrm>
            <a:off x="0" y="0"/>
            <a:ext cx="9720263" cy="7732295"/>
          </a:xfrm>
          <a:prstGeom prst="rect">
            <a:avLst/>
          </a:prstGeom>
        </p:spPr>
      </p:pic>
      <p:sp>
        <p:nvSpPr>
          <p:cNvPr id="7" name="6 Elipse"/>
          <p:cNvSpPr/>
          <p:nvPr/>
        </p:nvSpPr>
        <p:spPr>
          <a:xfrm>
            <a:off x="6939341" y="-2"/>
            <a:ext cx="1515640" cy="1114023"/>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913"/>
          </a:p>
        </p:txBody>
      </p:sp>
      <p:sp>
        <p:nvSpPr>
          <p:cNvPr id="6" name="Rectángulo redondeado 10"/>
          <p:cNvSpPr/>
          <p:nvPr/>
        </p:nvSpPr>
        <p:spPr>
          <a:xfrm>
            <a:off x="0" y="304263"/>
            <a:ext cx="9720263" cy="487786"/>
          </a:xfrm>
          <a:prstGeom prst="round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lIns="104979" tIns="52490" rIns="104979" bIns="52490" rtlCol="0" anchor="ctr"/>
          <a:lstStyle/>
          <a:p>
            <a:pPr algn="ctr"/>
            <a:endParaRPr lang="es-MX" sz="1913"/>
          </a:p>
        </p:txBody>
      </p:sp>
      <p:graphicFrame>
        <p:nvGraphicFramePr>
          <p:cNvPr id="3" name="2 Tabla"/>
          <p:cNvGraphicFramePr>
            <a:graphicFrameLocks noGrp="1"/>
          </p:cNvGraphicFramePr>
          <p:nvPr>
            <p:extLst>
              <p:ext uri="{D42A27DB-BD31-4B8C-83A1-F6EECF244321}">
                <p14:modId xmlns:p14="http://schemas.microsoft.com/office/powerpoint/2010/main" val="2621146521"/>
              </p:ext>
            </p:extLst>
          </p:nvPr>
        </p:nvGraphicFramePr>
        <p:xfrm>
          <a:off x="235285" y="950213"/>
          <a:ext cx="9363874" cy="6824158"/>
        </p:xfrm>
        <a:graphic>
          <a:graphicData uri="http://schemas.openxmlformats.org/drawingml/2006/table">
            <a:tbl>
              <a:tblPr firstRow="1" bandRow="1">
                <a:tableStyleId>{93296810-A885-4BE3-A3E7-6D5BEEA58F35}</a:tableStyleId>
              </a:tblPr>
              <a:tblGrid>
                <a:gridCol w="1116437">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1701579">
                  <a:extLst>
                    <a:ext uri="{9D8B030D-6E8A-4147-A177-3AD203B41FA5}">
                      <a16:colId xmlns:a16="http://schemas.microsoft.com/office/drawing/2014/main" val="2158778806"/>
                    </a:ext>
                  </a:extLst>
                </a:gridCol>
                <a:gridCol w="2592125">
                  <a:extLst>
                    <a:ext uri="{9D8B030D-6E8A-4147-A177-3AD203B41FA5}">
                      <a16:colId xmlns:a16="http://schemas.microsoft.com/office/drawing/2014/main" val="3950384189"/>
                    </a:ext>
                  </a:extLst>
                </a:gridCol>
                <a:gridCol w="1210533">
                  <a:extLst>
                    <a:ext uri="{9D8B030D-6E8A-4147-A177-3AD203B41FA5}">
                      <a16:colId xmlns:a16="http://schemas.microsoft.com/office/drawing/2014/main" val="1990293793"/>
                    </a:ext>
                  </a:extLst>
                </a:gridCol>
              </a:tblGrid>
              <a:tr h="246774">
                <a:tc>
                  <a:txBody>
                    <a:bodyPr/>
                    <a:lstStyle/>
                    <a:p>
                      <a:pPr algn="ctr"/>
                      <a:r>
                        <a:rPr lang="es-ES" sz="1000" b="0" dirty="0">
                          <a:solidFill>
                            <a:schemeClr val="tx1"/>
                          </a:solidFill>
                          <a:latin typeface="HelloAntsClose" pitchFamily="2" charset="0"/>
                          <a:ea typeface="HelloAntsClose" pitchFamily="2" charset="0"/>
                        </a:rPr>
                        <a:t>Nombre de la actividad </a:t>
                      </a:r>
                      <a:endParaRPr lang="es-MX" sz="1000" b="0" dirty="0">
                        <a:solidFill>
                          <a:schemeClr val="tx1"/>
                        </a:solidFill>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0C8D"/>
                    </a:solidFill>
                  </a:tcPr>
                </a:tc>
                <a:tc>
                  <a:txBody>
                    <a:bodyPr/>
                    <a:lstStyle/>
                    <a:p>
                      <a:pPr marL="0" marR="0" lvl="0" indent="0" algn="ctr" defTabSz="740664" rtl="0" eaLnBrk="1" fontAlgn="auto" latinLnBrk="0" hangingPunct="1">
                        <a:lnSpc>
                          <a:spcPct val="115000"/>
                        </a:lnSpc>
                        <a:spcBef>
                          <a:spcPts val="0"/>
                        </a:spcBef>
                        <a:spcAft>
                          <a:spcPts val="0"/>
                        </a:spcAft>
                        <a:buClrTx/>
                        <a:buSzTx/>
                        <a:buFontTx/>
                        <a:buNone/>
                        <a:tabLst/>
                        <a:defRPr/>
                      </a:pPr>
                      <a:r>
                        <a:rPr lang="es-ES" sz="1200" b="1" dirty="0">
                          <a:solidFill>
                            <a:schemeClr val="bg1"/>
                          </a:solidFill>
                          <a:latin typeface="The Hand Extrablack" panose="03070A02030502020204" pitchFamily="66" charset="0"/>
                          <a:ea typeface="HelloAntsClose" pitchFamily="2" charset="0"/>
                        </a:rPr>
                        <a:t>¿como es nuestro cuerpo? </a:t>
                      </a:r>
                      <a:endParaRPr lang="es-MX" sz="1200" b="1" dirty="0">
                        <a:solidFill>
                          <a:schemeClr val="bg1"/>
                        </a:solidFill>
                        <a:latin typeface="The Hand Extrablack" panose="03070A02030502020204" pitchFamily="66"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0C8D"/>
                    </a:solidFill>
                  </a:tcPr>
                </a:tc>
                <a:tc>
                  <a:txBody>
                    <a:bodyPr/>
                    <a:lstStyle/>
                    <a:p>
                      <a:pPr algn="ctr"/>
                      <a:r>
                        <a:rPr lang="es-ES" sz="1000" b="0" dirty="0">
                          <a:solidFill>
                            <a:schemeClr val="tx1"/>
                          </a:solidFill>
                          <a:latin typeface="HelloAntsClose" pitchFamily="2" charset="0"/>
                          <a:ea typeface="HelloAntsClose" pitchFamily="2" charset="0"/>
                        </a:rPr>
                        <a:t>Nombre de la actividad </a:t>
                      </a:r>
                      <a:endParaRPr lang="es-MX" sz="1000" b="0" dirty="0">
                        <a:solidFill>
                          <a:schemeClr val="tx1"/>
                        </a:solidFill>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0C8D"/>
                    </a:solidFill>
                  </a:tcPr>
                </a:tc>
                <a:tc>
                  <a:txBody>
                    <a:bodyPr/>
                    <a:lstStyle/>
                    <a:p>
                      <a:pPr marL="0" marR="0" lvl="0" indent="0" algn="ctr" defTabSz="740664" rtl="0" eaLnBrk="1" fontAlgn="auto" latinLnBrk="0" hangingPunct="1">
                        <a:lnSpc>
                          <a:spcPct val="115000"/>
                        </a:lnSpc>
                        <a:spcBef>
                          <a:spcPts val="0"/>
                        </a:spcBef>
                        <a:spcAft>
                          <a:spcPts val="0"/>
                        </a:spcAft>
                        <a:buClrTx/>
                        <a:buSzTx/>
                        <a:buFontTx/>
                        <a:buNone/>
                        <a:tabLst/>
                        <a:defRPr/>
                      </a:pPr>
                      <a:r>
                        <a:rPr lang="es-ES" sz="1200" b="1" dirty="0">
                          <a:solidFill>
                            <a:schemeClr val="bg1"/>
                          </a:solidFill>
                          <a:latin typeface="The Hand Extrablack" panose="03070A02030502020204" pitchFamily="66" charset="0"/>
                          <a:ea typeface="HelloAntsClose" pitchFamily="2" charset="0"/>
                        </a:rPr>
                        <a:t>Así me percibo </a:t>
                      </a:r>
                      <a:endParaRPr lang="es-MX" sz="1200" b="1" dirty="0">
                        <a:solidFill>
                          <a:schemeClr val="bg1"/>
                        </a:solidFill>
                        <a:latin typeface="The Hand Extrablack" panose="03070A02030502020204" pitchFamily="66"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0C8D"/>
                    </a:solidFill>
                  </a:tcPr>
                </a:tc>
                <a:tc>
                  <a:txBody>
                    <a:bodyPr/>
                    <a:lstStyle/>
                    <a:p>
                      <a:pPr marL="0" marR="0" lvl="0" indent="0" algn="ctr" defTabSz="740664" rtl="0" eaLnBrk="1" fontAlgn="auto" latinLnBrk="0" hangingPunct="1">
                        <a:lnSpc>
                          <a:spcPct val="100000"/>
                        </a:lnSpc>
                        <a:spcBef>
                          <a:spcPts val="0"/>
                        </a:spcBef>
                        <a:spcAft>
                          <a:spcPts val="0"/>
                        </a:spcAft>
                        <a:buClrTx/>
                        <a:buSzTx/>
                        <a:buFontTx/>
                        <a:buNone/>
                        <a:tabLst/>
                        <a:defRPr/>
                      </a:pPr>
                      <a:r>
                        <a:rPr lang="es-ES" sz="1200" dirty="0">
                          <a:solidFill>
                            <a:schemeClr val="tx1"/>
                          </a:solidFill>
                          <a:latin typeface="The Hand Extrablack" panose="03070A02030502020204" pitchFamily="66" charset="0"/>
                          <a:ea typeface="AGFatPants" panose="02000603000000000000" pitchFamily="2" charset="0"/>
                        </a:rPr>
                        <a:t>Materiales </a:t>
                      </a:r>
                    </a:p>
                    <a:p>
                      <a:pPr marL="0" marR="0" lvl="0" indent="0" algn="ctr" defTabSz="740664" rtl="0" eaLnBrk="1" fontAlgn="auto" latinLnBrk="0" hangingPunct="1">
                        <a:lnSpc>
                          <a:spcPct val="100000"/>
                        </a:lnSpc>
                        <a:spcBef>
                          <a:spcPts val="0"/>
                        </a:spcBef>
                        <a:spcAft>
                          <a:spcPts val="0"/>
                        </a:spcAft>
                        <a:buClrTx/>
                        <a:buSzTx/>
                        <a:buFontTx/>
                        <a:buNone/>
                        <a:tabLst/>
                        <a:defRPr/>
                      </a:pPr>
                      <a:endParaRPr lang="es-ES" sz="1200" dirty="0">
                        <a:solidFill>
                          <a:schemeClr val="tx1"/>
                        </a:solidFill>
                        <a:latin typeface="The Hand Extrablack" panose="03070A02030502020204" pitchFamily="66" charset="0"/>
                        <a:ea typeface="AGFatPants" panose="02000603000000000000"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0C8D"/>
                    </a:solidFill>
                  </a:tcPr>
                </a:tc>
                <a:extLst>
                  <a:ext uri="{0D108BD9-81ED-4DB2-BD59-A6C34878D82A}">
                    <a16:rowId xmlns:a16="http://schemas.microsoft.com/office/drawing/2014/main" val="10000"/>
                  </a:ext>
                </a:extLst>
              </a:tr>
              <a:tr h="214373">
                <a:tc>
                  <a:txBody>
                    <a:bodyPr/>
                    <a:lstStyle/>
                    <a:p>
                      <a:pPr algn="ctr"/>
                      <a:r>
                        <a:rPr lang="es-ES" sz="1000" dirty="0">
                          <a:latin typeface="HelloAntsClose" pitchFamily="2" charset="0"/>
                          <a:ea typeface="HelloAntsClose" pitchFamily="2" charset="0"/>
                        </a:rPr>
                        <a:t>C.F.A</a:t>
                      </a:r>
                      <a:endParaRPr lang="es-MX" sz="1000" dirty="0">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marL="0" marR="0" indent="0" algn="ctr" defTabSz="740664" rtl="0" eaLnBrk="1" fontAlgn="auto" latinLnBrk="0" hangingPunct="1">
                        <a:lnSpc>
                          <a:spcPct val="100000"/>
                        </a:lnSpc>
                        <a:spcBef>
                          <a:spcPts val="0"/>
                        </a:spcBef>
                        <a:spcAft>
                          <a:spcPts val="0"/>
                        </a:spcAft>
                        <a:buClrTx/>
                        <a:buSzTx/>
                        <a:buFontTx/>
                        <a:buNone/>
                        <a:tabLst/>
                        <a:defRPr/>
                      </a:pPr>
                      <a:r>
                        <a:rPr lang="es-ES" sz="1200" b="0" baseline="0" dirty="0">
                          <a:latin typeface="The Hand Extrablack" panose="03070A02030502020204" pitchFamily="66" charset="0"/>
                          <a:ea typeface="KAAverageScore" panose="02000603000000000000" pitchFamily="2" charset="0"/>
                        </a:rPr>
                        <a:t>Educación socioemocional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algn="ctr"/>
                      <a:r>
                        <a:rPr lang="es-ES" sz="1000" dirty="0">
                          <a:latin typeface="HelloAntsClose" pitchFamily="2" charset="0"/>
                          <a:ea typeface="HelloAntsClose" pitchFamily="2" charset="0"/>
                        </a:rPr>
                        <a:t>C.F.A</a:t>
                      </a:r>
                      <a:endParaRPr lang="es-MX" sz="1000" dirty="0">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marL="0" marR="0" indent="0" algn="ctr" defTabSz="740664" rtl="0" eaLnBrk="1" fontAlgn="auto" latinLnBrk="0" hangingPunct="1">
                        <a:lnSpc>
                          <a:spcPct val="100000"/>
                        </a:lnSpc>
                        <a:spcBef>
                          <a:spcPts val="0"/>
                        </a:spcBef>
                        <a:spcAft>
                          <a:spcPts val="0"/>
                        </a:spcAft>
                        <a:buClrTx/>
                        <a:buSzTx/>
                        <a:buFontTx/>
                        <a:buNone/>
                        <a:tabLst/>
                        <a:defRPr/>
                      </a:pPr>
                      <a:r>
                        <a:rPr lang="es-ES" sz="1200" b="0" baseline="0" dirty="0">
                          <a:latin typeface="The Hand Extrablack" panose="03070A02030502020204" pitchFamily="66" charset="0"/>
                          <a:ea typeface="KAAverageScore" panose="02000603000000000000" pitchFamily="2" charset="0"/>
                        </a:rPr>
                        <a:t>Artes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rowSpan="4">
                  <a:txBody>
                    <a:bodyPr/>
                    <a:lstStyle/>
                    <a:p>
                      <a:pPr marL="0" marR="0" indent="0" algn="ctr" defTabSz="740664" rtl="0" eaLnBrk="1" fontAlgn="auto" latinLnBrk="0" hangingPunct="1">
                        <a:lnSpc>
                          <a:spcPct val="100000"/>
                        </a:lnSpc>
                        <a:spcBef>
                          <a:spcPts val="0"/>
                        </a:spcBef>
                        <a:spcAft>
                          <a:spcPts val="0"/>
                        </a:spcAft>
                        <a:buClrTx/>
                        <a:buSzTx/>
                        <a:buFontTx/>
                        <a:buNone/>
                        <a:tabLst/>
                        <a:defRPr/>
                      </a:pPr>
                      <a:r>
                        <a:rPr lang="es-ES" sz="1200" b="0" baseline="0" dirty="0">
                          <a:latin typeface="The Hand Extrablack" panose="03070A02030502020204" pitchFamily="66" charset="0"/>
                          <a:ea typeface="KAAverageScore" panose="02000603000000000000" pitchFamily="2" charset="0"/>
                        </a:rPr>
                        <a:t>Canción  </a:t>
                      </a:r>
                    </a:p>
                    <a:p>
                      <a:pPr marL="0" marR="0" indent="0" algn="ctr" defTabSz="740664" rtl="0" eaLnBrk="1" fontAlgn="auto" latinLnBrk="0" hangingPunct="1">
                        <a:lnSpc>
                          <a:spcPct val="100000"/>
                        </a:lnSpc>
                        <a:spcBef>
                          <a:spcPts val="0"/>
                        </a:spcBef>
                        <a:spcAft>
                          <a:spcPts val="0"/>
                        </a:spcAft>
                        <a:buClrTx/>
                        <a:buSzTx/>
                        <a:buFontTx/>
                        <a:buNone/>
                        <a:tabLst/>
                        <a:defRPr/>
                      </a:pPr>
                      <a:r>
                        <a:rPr lang="es-ES" sz="1200" b="0" baseline="0" dirty="0">
                          <a:latin typeface="The Hand Extrablack" panose="03070A02030502020204" pitchFamily="66" charset="0"/>
                          <a:ea typeface="KAAverageScore" panose="02000603000000000000" pitchFamily="2" charset="0"/>
                        </a:rPr>
                        <a:t>Imágenes niña y niño </a:t>
                      </a:r>
                    </a:p>
                    <a:p>
                      <a:pPr marL="0" marR="0" indent="0" algn="ctr" defTabSz="740664" rtl="0" eaLnBrk="1" fontAlgn="auto" latinLnBrk="0" hangingPunct="1">
                        <a:lnSpc>
                          <a:spcPct val="100000"/>
                        </a:lnSpc>
                        <a:spcBef>
                          <a:spcPts val="0"/>
                        </a:spcBef>
                        <a:spcAft>
                          <a:spcPts val="0"/>
                        </a:spcAft>
                        <a:buClrTx/>
                        <a:buSzTx/>
                        <a:buFontTx/>
                        <a:buNone/>
                        <a:tabLst/>
                        <a:defRPr/>
                      </a:pPr>
                      <a:r>
                        <a:rPr lang="es-ES" sz="1200" b="0" baseline="0" dirty="0">
                          <a:latin typeface="The Hand Extrablack" panose="03070A02030502020204" pitchFamily="66" charset="0"/>
                          <a:ea typeface="KAAverageScore" panose="02000603000000000000" pitchFamily="2" charset="0"/>
                        </a:rPr>
                        <a:t>Ficha de trabajo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extLst>
                  <a:ext uri="{0D108BD9-81ED-4DB2-BD59-A6C34878D82A}">
                    <a16:rowId xmlns:a16="http://schemas.microsoft.com/office/drawing/2014/main" val="10001"/>
                  </a:ext>
                </a:extLst>
              </a:tr>
              <a:tr h="295375">
                <a:tc>
                  <a:txBody>
                    <a:bodyPr/>
                    <a:lstStyle/>
                    <a:p>
                      <a:pPr algn="ctr"/>
                      <a:r>
                        <a:rPr lang="es-ES" sz="1000">
                          <a:latin typeface="HelloAntsClose" pitchFamily="2" charset="0"/>
                          <a:ea typeface="HelloAntsClose" pitchFamily="2" charset="0"/>
                        </a:rPr>
                        <a:t>O.C.1 </a:t>
                      </a:r>
                      <a:endParaRPr lang="es-MX" sz="1000" dirty="0">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marL="0" marR="0" lvl="0" indent="0" algn="ctr" defTabSz="740664" rtl="0" eaLnBrk="1" fontAlgn="auto" latinLnBrk="0" hangingPunct="1">
                        <a:lnSpc>
                          <a:spcPct val="100000"/>
                        </a:lnSpc>
                        <a:spcBef>
                          <a:spcPts val="0"/>
                        </a:spcBef>
                        <a:spcAft>
                          <a:spcPts val="0"/>
                        </a:spcAft>
                        <a:buClrTx/>
                        <a:buSzTx/>
                        <a:buFontTx/>
                        <a:buNone/>
                        <a:tabLst/>
                        <a:defRPr/>
                      </a:pPr>
                      <a:r>
                        <a:rPr lang="es-ES" sz="1200" b="0" baseline="0" dirty="0">
                          <a:latin typeface="The Hand Extrablack" panose="03070A02030502020204" pitchFamily="66" charset="0"/>
                          <a:ea typeface="KAAverageScore" panose="02000603000000000000" pitchFamily="2" charset="0"/>
                        </a:rPr>
                        <a:t>Empatía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algn="ctr"/>
                      <a:r>
                        <a:rPr lang="es-ES" sz="1000">
                          <a:latin typeface="HelloAntsClose" pitchFamily="2" charset="0"/>
                          <a:ea typeface="HelloAntsClose" pitchFamily="2" charset="0"/>
                        </a:rPr>
                        <a:t>O.C.1 </a:t>
                      </a:r>
                      <a:endParaRPr lang="es-MX" sz="1000" dirty="0">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marL="0" marR="0" indent="0" algn="ctr" defTabSz="740664" rtl="0" eaLnBrk="1" fontAlgn="auto" latinLnBrk="0" hangingPunct="1">
                        <a:lnSpc>
                          <a:spcPct val="100000"/>
                        </a:lnSpc>
                        <a:spcBef>
                          <a:spcPts val="0"/>
                        </a:spcBef>
                        <a:spcAft>
                          <a:spcPts val="0"/>
                        </a:spcAft>
                        <a:buClrTx/>
                        <a:buSzTx/>
                        <a:buFontTx/>
                        <a:buNone/>
                        <a:tabLst/>
                        <a:defRPr/>
                      </a:pPr>
                      <a:r>
                        <a:rPr lang="es-MX" sz="1200" b="0" dirty="0">
                          <a:solidFill>
                            <a:schemeClr val="tx1"/>
                          </a:solidFill>
                          <a:latin typeface="The Hand Extrablack" panose="03070A02030502020204" pitchFamily="66" charset="0"/>
                          <a:ea typeface="KAAverageScore" panose="02000603000000000000" pitchFamily="2" charset="0"/>
                        </a:rPr>
                        <a:t>expresión artística</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vMerge="1">
                  <a:txBody>
                    <a:bodyPr/>
                    <a:lstStyle/>
                    <a:p>
                      <a:endParaRPr lang="es-MX"/>
                    </a:p>
                  </a:txBody>
                  <a:tcPr/>
                </a:tc>
                <a:extLst>
                  <a:ext uri="{0D108BD9-81ED-4DB2-BD59-A6C34878D82A}">
                    <a16:rowId xmlns:a16="http://schemas.microsoft.com/office/drawing/2014/main" val="3529860529"/>
                  </a:ext>
                </a:extLst>
              </a:tr>
              <a:tr h="295375">
                <a:tc>
                  <a:txBody>
                    <a:bodyPr/>
                    <a:lstStyle/>
                    <a:p>
                      <a:pPr algn="ctr"/>
                      <a:r>
                        <a:rPr lang="es-ES" sz="1000" dirty="0">
                          <a:latin typeface="HelloAntsClose" pitchFamily="2" charset="0"/>
                          <a:ea typeface="HelloAntsClose" pitchFamily="2" charset="0"/>
                        </a:rPr>
                        <a:t>O.C.2 </a:t>
                      </a:r>
                      <a:endParaRPr lang="es-MX" sz="1000" dirty="0">
                        <a:latin typeface="HelloAntsClose" pitchFamily="2" charset="0"/>
                        <a:ea typeface="HelloAntsClose" pitchFamily="2" charset="0"/>
                      </a:endParaRPr>
                    </a:p>
                  </a:txBody>
                  <a:tcPr marL="117549" marR="117549" marT="34285" marB="3428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8BAD8"/>
                    </a:solidFill>
                  </a:tcPr>
                </a:tc>
                <a:tc>
                  <a:txBody>
                    <a:bodyPr/>
                    <a:lstStyle/>
                    <a:p>
                      <a:pPr marL="0" marR="0" lvl="0" indent="0" algn="ctr" defTabSz="740664"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The Hand Extrablack" panose="03070A02030502020204" pitchFamily="66" charset="0"/>
                          <a:ea typeface="KAAverageScore" panose="02000603000000000000" pitchFamily="2" charset="0"/>
                        </a:rPr>
                        <a:t>Sensibilidad y apoyo hacia otros </a:t>
                      </a:r>
                      <a:endParaRPr lang="es-MX" sz="1200" b="0" dirty="0">
                        <a:solidFill>
                          <a:schemeClr val="tx1"/>
                        </a:solidFill>
                        <a:latin typeface="The Hand Extrablack" panose="03070A02030502020204" pitchFamily="66" charset="0"/>
                        <a:ea typeface="KAAverageScore" panose="02000603000000000000"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algn="ctr"/>
                      <a:r>
                        <a:rPr lang="es-ES" sz="1000" dirty="0">
                          <a:latin typeface="HelloAntsClose" pitchFamily="2" charset="0"/>
                          <a:ea typeface="HelloAntsClose" pitchFamily="2" charset="0"/>
                        </a:rPr>
                        <a:t>O.C.2 </a:t>
                      </a:r>
                      <a:endParaRPr lang="es-MX" sz="1000" dirty="0">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marL="0" marR="0" indent="0" algn="ctr" defTabSz="740664"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The Hand Extrablack" panose="03070A02030502020204" pitchFamily="66" charset="0"/>
                          <a:ea typeface="KAAverageScore" panose="02000603000000000000" pitchFamily="2" charset="0"/>
                        </a:rPr>
                        <a:t>familiarización con los elementos básicos de las artes</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vMerge="1">
                  <a:txBody>
                    <a:bodyPr/>
                    <a:lstStyle/>
                    <a:p>
                      <a:endParaRPr lang="es-MX"/>
                    </a:p>
                  </a:txBody>
                  <a:tcPr/>
                </a:tc>
                <a:extLst>
                  <a:ext uri="{0D108BD9-81ED-4DB2-BD59-A6C34878D82A}">
                    <a16:rowId xmlns:a16="http://schemas.microsoft.com/office/drawing/2014/main" val="10003"/>
                  </a:ext>
                </a:extLst>
              </a:tr>
              <a:tr h="295375">
                <a:tc>
                  <a:txBody>
                    <a:bodyPr/>
                    <a:lstStyle/>
                    <a:p>
                      <a:pPr algn="ctr"/>
                      <a:r>
                        <a:rPr lang="es-ES" sz="1000" dirty="0">
                          <a:latin typeface="HelloAntsClose" pitchFamily="2" charset="0"/>
                          <a:ea typeface="HelloAntsClose" pitchFamily="2" charset="0"/>
                        </a:rPr>
                        <a:t>Aprendizaje esperado </a:t>
                      </a:r>
                      <a:endParaRPr lang="es-MX" sz="1000" dirty="0">
                        <a:latin typeface="HelloAntsClose" pitchFamily="2" charset="0"/>
                        <a:ea typeface="HelloAntsClose" pitchFamily="2" charset="0"/>
                      </a:endParaRPr>
                    </a:p>
                  </a:txBody>
                  <a:tcPr marL="117549" marR="117549" marT="34285" marB="34285">
                    <a:lnR w="12700" cap="flat" cmpd="sng" algn="ctr">
                      <a:solidFill>
                        <a:schemeClr val="bg1"/>
                      </a:solidFill>
                      <a:prstDash val="solid"/>
                      <a:round/>
                      <a:headEnd type="none" w="med" len="med"/>
                      <a:tailEnd type="none" w="med" len="med"/>
                    </a:lnR>
                    <a:solidFill>
                      <a:srgbClr val="F8BAD8"/>
                    </a:solidFill>
                  </a:tcPr>
                </a:tc>
                <a:tc>
                  <a:txBody>
                    <a:bodyPr/>
                    <a:lstStyle/>
                    <a:p>
                      <a:pPr marL="0" marR="0" lvl="0" indent="0" algn="ctr" defTabSz="740664"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The Hand Extrablack" panose="03070A02030502020204" pitchFamily="66" charset="0"/>
                          <a:ea typeface="KAAverageScore" panose="02000603000000000000" pitchFamily="2" charset="0"/>
                        </a:rPr>
                        <a:t>Reconoce y nombra características personales y de sus compañeros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algn="ctr"/>
                      <a:r>
                        <a:rPr lang="es-ES" sz="1000" dirty="0">
                          <a:latin typeface="HelloAntsClose" pitchFamily="2" charset="0"/>
                          <a:ea typeface="HelloAntsClose" pitchFamily="2" charset="0"/>
                        </a:rPr>
                        <a:t>Aprendizaje esperado </a:t>
                      </a:r>
                      <a:endParaRPr lang="es-MX" sz="1000" dirty="0">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marL="0" marR="0" lvl="0" indent="0" algn="ctr" defTabSz="740664" rtl="0" eaLnBrk="1" fontAlgn="auto" latinLnBrk="0" hangingPunct="1">
                        <a:lnSpc>
                          <a:spcPct val="100000"/>
                        </a:lnSpc>
                        <a:spcBef>
                          <a:spcPts val="0"/>
                        </a:spcBef>
                        <a:spcAft>
                          <a:spcPts val="0"/>
                        </a:spcAft>
                        <a:buClrTx/>
                        <a:buSzTx/>
                        <a:buFontTx/>
                        <a:buNone/>
                        <a:tabLst/>
                        <a:defRPr/>
                      </a:pPr>
                      <a:r>
                        <a:rPr lang="es-ES" sz="1200" dirty="0">
                          <a:effectLst/>
                          <a:latin typeface="The Hand Extrablack" panose="03070A02030502020204" pitchFamily="66" charset="0"/>
                          <a:ea typeface="KAAverageScore" panose="02000603000000000000" pitchFamily="2" charset="0"/>
                          <a:cs typeface="Times New Roman"/>
                        </a:rPr>
                        <a:t>Representa la imagen que tiene de sí mismo, y expresa ideas mediante el modelaje, dibujo y pintura.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vMerge="1">
                  <a:txBody>
                    <a:bodyPr/>
                    <a:lstStyle/>
                    <a:p>
                      <a:endParaRPr lang="es-MX"/>
                    </a:p>
                  </a:txBody>
                  <a:tcPr/>
                </a:tc>
                <a:extLst>
                  <a:ext uri="{0D108BD9-81ED-4DB2-BD59-A6C34878D82A}">
                    <a16:rowId xmlns:a16="http://schemas.microsoft.com/office/drawing/2014/main" val="10004"/>
                  </a:ext>
                </a:extLst>
              </a:tr>
              <a:tr h="271199">
                <a:tc gridSpan="5">
                  <a:txBody>
                    <a:bodyPr/>
                    <a:lstStyle/>
                    <a:p>
                      <a:pPr algn="ctr"/>
                      <a:endParaRPr lang="es-MX" sz="1200" dirty="0">
                        <a:latin typeface="HelloAnnie" panose="02000603000000000000" pitchFamily="2" charset="0"/>
                        <a:ea typeface="HelloAnnie" panose="02000603000000000000" pitchFamily="2" charset="0"/>
                      </a:endParaRPr>
                    </a:p>
                  </a:txBody>
                  <a:tcPr marL="117549" marR="117549" marT="34285" marB="34285">
                    <a:lnR w="12700" cap="flat" cmpd="sng" algn="ctr">
                      <a:solidFill>
                        <a:schemeClr val="bg1"/>
                      </a:solidFill>
                      <a:prstDash val="solid"/>
                      <a:round/>
                      <a:headEnd type="none" w="med" len="med"/>
                      <a:tailEnd type="none" w="med" len="med"/>
                    </a:lnR>
                    <a:solidFill>
                      <a:srgbClr val="F8BAD8"/>
                    </a:solidFill>
                  </a:tcPr>
                </a:tc>
                <a:tc hMerge="1">
                  <a:txBody>
                    <a:bodyPr/>
                    <a:lstStyle/>
                    <a:p>
                      <a:pPr algn="ctr"/>
                      <a:endParaRPr lang="es-MX" sz="1100" dirty="0">
                        <a:latin typeface="HelloAntsClose" pitchFamily="2" charset="0"/>
                        <a:ea typeface="HelloAntsClose" pitchFamily="2" charset="0"/>
                      </a:endParaRPr>
                    </a:p>
                  </a:txBody>
                  <a:tcPr marL="110580" marR="110580" marT="32252" marB="3225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hMerge="1">
                  <a:txBody>
                    <a:bodyPr/>
                    <a:lstStyle/>
                    <a:p>
                      <a:pPr algn="ctr"/>
                      <a:endParaRPr lang="es-MX" sz="1100" dirty="0">
                        <a:latin typeface="HelloAntsClose" pitchFamily="2" charset="0"/>
                        <a:ea typeface="HelloAntsClose" pitchFamily="2" charset="0"/>
                      </a:endParaRPr>
                    </a:p>
                  </a:txBody>
                  <a:tcPr marL="110580" marR="110580" marT="32252" marB="3225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r h="4337384">
                <a:tc gridSpan="5">
                  <a:txBody>
                    <a:bodyPr/>
                    <a:lstStyle/>
                    <a:p>
                      <a:pPr marL="0" marR="0" lvl="0" indent="0" algn="l" defTabSz="972007" rtl="0" eaLnBrk="1" fontAlgn="auto" latinLnBrk="0" hangingPunct="1">
                        <a:lnSpc>
                          <a:spcPct val="100000"/>
                        </a:lnSpc>
                        <a:spcBef>
                          <a:spcPts val="0"/>
                        </a:spcBef>
                        <a:spcAft>
                          <a:spcPts val="0"/>
                        </a:spcAft>
                        <a:buClrTx/>
                        <a:buSzTx/>
                        <a:buFontTx/>
                        <a:buNone/>
                        <a:tabLst/>
                        <a:defRPr/>
                      </a:pPr>
                      <a:r>
                        <a:rPr lang="es-ES" sz="1150" b="0" dirty="0">
                          <a:latin typeface="The Hand Extrablack" panose="03070A02030502020204" pitchFamily="66" charset="0"/>
                          <a:ea typeface="HelloAntsClose" panose="02000603000000000000" pitchFamily="2" charset="0"/>
                        </a:rPr>
                        <a:t> </a:t>
                      </a:r>
                      <a:endParaRPr lang="es-ES" sz="1100" b="0" dirty="0">
                        <a:latin typeface="Arial" panose="020B0604020202020204" pitchFamily="34" charset="0"/>
                        <a:ea typeface="HelloAntsClose" panose="02000603000000000000" pitchFamily="2" charset="0"/>
                        <a:cs typeface="Arial" panose="020B0604020202020204" pitchFamily="34" charset="0"/>
                      </a:endParaRPr>
                    </a:p>
                    <a:p>
                      <a:pPr marL="0" marR="0" lvl="0" indent="0" algn="l" defTabSz="972007" rtl="0" eaLnBrk="1" fontAlgn="auto" latinLnBrk="0" hangingPunct="1">
                        <a:lnSpc>
                          <a:spcPct val="100000"/>
                        </a:lnSpc>
                        <a:spcBef>
                          <a:spcPts val="0"/>
                        </a:spcBef>
                        <a:spcAft>
                          <a:spcPts val="0"/>
                        </a:spcAft>
                        <a:buClrTx/>
                        <a:buSzTx/>
                        <a:buFontTx/>
                        <a:buNone/>
                        <a:tabLst/>
                        <a:defRPr/>
                      </a:pPr>
                      <a:r>
                        <a:rPr lang="es-ES" sz="1100" b="0" dirty="0">
                          <a:latin typeface="Arial" panose="020B0604020202020204" pitchFamily="34" charset="0"/>
                          <a:ea typeface="HelloAntsClose" panose="02000603000000000000" pitchFamily="2" charset="0"/>
                          <a:cs typeface="Arial" panose="020B0604020202020204" pitchFamily="34" charset="0"/>
                        </a:rPr>
                        <a:t>Conversar sobre en qué somos diferentes las personas y en qué nos parecemos, por ejemplo, ¿cómo es tu cara y tu cabello?, ¿cómo son tus piernas, tus orejas y tus brazos?, ¿cómo te ves en el espejo?, ¿crees que te pareces a alguien de tu familia?, ¿a quién?</a:t>
                      </a:r>
                    </a:p>
                    <a:p>
                      <a:pPr marL="0" marR="0" lvl="0" indent="0" algn="l" defTabSz="972007" rtl="0" eaLnBrk="1" fontAlgn="auto" latinLnBrk="0" hangingPunct="1">
                        <a:lnSpc>
                          <a:spcPct val="100000"/>
                        </a:lnSpc>
                        <a:spcBef>
                          <a:spcPts val="0"/>
                        </a:spcBef>
                        <a:spcAft>
                          <a:spcPts val="0"/>
                        </a:spcAft>
                        <a:buClrTx/>
                        <a:buSzTx/>
                        <a:buFontTx/>
                        <a:buNone/>
                        <a:tabLst/>
                        <a:defRPr/>
                      </a:pPr>
                      <a:r>
                        <a:rPr lang="es-ES" sz="1100" b="0" dirty="0">
                          <a:latin typeface="Arial" panose="020B0604020202020204" pitchFamily="34" charset="0"/>
                          <a:ea typeface="HelloAntsClose" panose="02000603000000000000" pitchFamily="2" charset="0"/>
                          <a:cs typeface="Arial" panose="020B0604020202020204" pitchFamily="34" charset="0"/>
                        </a:rPr>
                        <a:t> Escuchar sus respuestas y mencionar que durante esta semana estaremos hablando sobre nuestro cuerpo y conoceremos mucho sobre él, buscando información en diferentes lados. </a:t>
                      </a:r>
                    </a:p>
                    <a:p>
                      <a:pPr marL="0" marR="0" lvl="0" indent="0" algn="l" defTabSz="972007" rtl="0" eaLnBrk="1" fontAlgn="auto" latinLnBrk="0" hangingPunct="1">
                        <a:lnSpc>
                          <a:spcPct val="100000"/>
                        </a:lnSpc>
                        <a:spcBef>
                          <a:spcPts val="0"/>
                        </a:spcBef>
                        <a:spcAft>
                          <a:spcPts val="0"/>
                        </a:spcAft>
                        <a:buClrTx/>
                        <a:buSzTx/>
                        <a:buFontTx/>
                        <a:buNone/>
                        <a:tabLst/>
                        <a:defRPr/>
                      </a:pPr>
                      <a:endParaRPr lang="es-ES" sz="1100" b="0" dirty="0">
                        <a:latin typeface="Arial" panose="020B0604020202020204" pitchFamily="34" charset="0"/>
                        <a:ea typeface="HelloAntsClose" panose="02000603000000000000" pitchFamily="2" charset="0"/>
                        <a:cs typeface="Arial" panose="020B0604020202020204" pitchFamily="34" charset="0"/>
                      </a:endParaRPr>
                    </a:p>
                    <a:p>
                      <a:pPr marL="0" marR="0" lvl="0" indent="0" algn="l" defTabSz="972007" rtl="0" eaLnBrk="1" fontAlgn="auto" latinLnBrk="0" hangingPunct="1">
                        <a:lnSpc>
                          <a:spcPct val="100000"/>
                        </a:lnSpc>
                        <a:spcBef>
                          <a:spcPts val="0"/>
                        </a:spcBef>
                        <a:spcAft>
                          <a:spcPts val="0"/>
                        </a:spcAft>
                        <a:buClrTx/>
                        <a:buSzTx/>
                        <a:buFontTx/>
                        <a:buNone/>
                        <a:tabLst/>
                        <a:defRPr/>
                      </a:pPr>
                      <a:r>
                        <a:rPr lang="es-ES" sz="1100" b="0" dirty="0">
                          <a:highlight>
                            <a:srgbClr val="FFFF00"/>
                          </a:highlight>
                          <a:latin typeface="Arial" panose="020B0604020202020204" pitchFamily="34" charset="0"/>
                          <a:ea typeface="HelloAntsClose" panose="02000603000000000000" pitchFamily="2" charset="0"/>
                          <a:cs typeface="Arial" panose="020B0604020202020204" pitchFamily="34" charset="0"/>
                        </a:rPr>
                        <a:t> Se reproducirá la canción “El marinero baila”, </a:t>
                      </a:r>
                      <a:r>
                        <a:rPr lang="es-ES" sz="1100" b="0" dirty="0">
                          <a:latin typeface="Arial" panose="020B0604020202020204" pitchFamily="34" charset="0"/>
                          <a:ea typeface="HelloAntsClose" panose="02000603000000000000" pitchFamily="2" charset="0"/>
                          <a:cs typeface="Arial" panose="020B0604020202020204" pitchFamily="34" charset="0"/>
                        </a:rPr>
                        <a:t>se motivará las niñas y a los niños para que vayan moviendo las partes que la canción indica, se observará si las identifican y o si lo hacen únicamente por imitación. Al terminar esta canción se les cuestionará ¿Les gustó la canción? ¿Por qué? ¿Qué menciona la canción? ¿Qué partes del cuerpo menciona?, ¿Además de esas partes del cuerpo, qué otras partes de su cuerpo conocen?, se </a:t>
                      </a:r>
                      <a:endParaRPr lang="es-ES" sz="1100" b="0" dirty="0">
                        <a:highlight>
                          <a:srgbClr val="FFFF00"/>
                        </a:highlight>
                        <a:latin typeface="Arial" panose="020B0604020202020204" pitchFamily="34" charset="0"/>
                        <a:ea typeface="HelloAntsClose" panose="02000603000000000000" pitchFamily="2" charset="0"/>
                        <a:cs typeface="Arial" panose="020B0604020202020204" pitchFamily="34" charset="0"/>
                      </a:endParaRPr>
                    </a:p>
                    <a:p>
                      <a:pPr marL="0" marR="0" lvl="0" indent="0" algn="l" defTabSz="972007" rtl="0" eaLnBrk="1" fontAlgn="auto" latinLnBrk="0" hangingPunct="1">
                        <a:lnSpc>
                          <a:spcPct val="100000"/>
                        </a:lnSpc>
                        <a:spcBef>
                          <a:spcPts val="0"/>
                        </a:spcBef>
                        <a:spcAft>
                          <a:spcPts val="0"/>
                        </a:spcAft>
                        <a:buClrTx/>
                        <a:buSzTx/>
                        <a:buFontTx/>
                        <a:buNone/>
                        <a:tabLst/>
                        <a:defRPr/>
                      </a:pPr>
                      <a:r>
                        <a:rPr lang="es-ES" sz="1100" b="0" dirty="0">
                          <a:latin typeface="Arial" panose="020B0604020202020204" pitchFamily="34" charset="0"/>
                          <a:ea typeface="HelloAntsClose" panose="02000603000000000000" pitchFamily="2" charset="0"/>
                          <a:cs typeface="Arial" panose="020B0604020202020204" pitchFamily="34" charset="0"/>
                        </a:rPr>
                        <a:t> cuestionar si un niño y niña son iguales, escuchar sus respuestas e ir mencionando lo que tienen igual, en cuanto a partes del cuerpo,</a:t>
                      </a:r>
                      <a:r>
                        <a:rPr lang="es-ES" sz="1100" b="0" baseline="0" dirty="0">
                          <a:latin typeface="Arial" panose="020B0604020202020204" pitchFamily="34" charset="0"/>
                          <a:ea typeface="HelloAntsClose" panose="02000603000000000000" pitchFamily="2" charset="0"/>
                          <a:cs typeface="Arial" panose="020B0604020202020204" pitchFamily="34" charset="0"/>
                        </a:rPr>
                        <a:t> </a:t>
                      </a:r>
                      <a:r>
                        <a:rPr lang="es-ES" sz="1100" b="0" dirty="0">
                          <a:latin typeface="Arial" panose="020B0604020202020204" pitchFamily="34" charset="0"/>
                          <a:ea typeface="HelloAntsClose" panose="02000603000000000000" pitchFamily="2" charset="0"/>
                          <a:cs typeface="Arial" panose="020B0604020202020204" pitchFamily="34" charset="0"/>
                        </a:rPr>
                        <a:t> guiar con preguntas sobre las diferencias que tienen, como la estatura, color de cabello, ojos, etc. Explicar que aunque las personas somos diferentes todos somos valiosos y debemos de respetarnos. Posteriormente se pegarán previamente </a:t>
                      </a:r>
                      <a:r>
                        <a:rPr lang="es-ES" sz="1100" b="0" dirty="0">
                          <a:highlight>
                            <a:srgbClr val="FFFF00"/>
                          </a:highlight>
                          <a:latin typeface="Arial" panose="020B0604020202020204" pitchFamily="34" charset="0"/>
                          <a:ea typeface="HelloAntsClose" panose="02000603000000000000" pitchFamily="2" charset="0"/>
                          <a:cs typeface="Arial" panose="020B0604020202020204" pitchFamily="34" charset="0"/>
                        </a:rPr>
                        <a:t>imágenes  de niño y niña</a:t>
                      </a:r>
                      <a:r>
                        <a:rPr lang="es-ES" sz="1100" b="0" dirty="0">
                          <a:latin typeface="Arial" panose="020B0604020202020204" pitchFamily="34" charset="0"/>
                          <a:ea typeface="HelloAntsClose" panose="02000603000000000000" pitchFamily="2" charset="0"/>
                          <a:cs typeface="Arial" panose="020B0604020202020204" pitchFamily="34" charset="0"/>
                        </a:rPr>
                        <a:t>, se les preguntara a los alumnos ¿Qué observan?, se irán señalando una por una las partes del cuerpo y se les solicitará que mencionen su nombre y para que nos sirven o como nos ayudan en nuestra vida cotidiana, se escribirán sus respuestas debajo de cada una de las imágenes, puede utilizar fichas de nombres.</a:t>
                      </a:r>
                    </a:p>
                    <a:p>
                      <a:pPr marL="0" marR="0" lvl="0" indent="0" algn="l" defTabSz="972007" rtl="0" eaLnBrk="1" fontAlgn="auto" latinLnBrk="0" hangingPunct="1">
                        <a:lnSpc>
                          <a:spcPct val="100000"/>
                        </a:lnSpc>
                        <a:spcBef>
                          <a:spcPts val="0"/>
                        </a:spcBef>
                        <a:spcAft>
                          <a:spcPts val="0"/>
                        </a:spcAft>
                        <a:buClrTx/>
                        <a:buSzTx/>
                        <a:buFontTx/>
                        <a:buNone/>
                        <a:tabLst/>
                        <a:defRPr/>
                      </a:pPr>
                      <a:endParaRPr lang="es-ES" sz="1100" b="0" dirty="0">
                        <a:latin typeface="Arial" panose="020B0604020202020204" pitchFamily="34" charset="0"/>
                        <a:ea typeface="HelloAntsClose" panose="02000603000000000000" pitchFamily="2" charset="0"/>
                        <a:cs typeface="Arial" panose="020B0604020202020204" pitchFamily="34" charset="0"/>
                      </a:endParaRPr>
                    </a:p>
                    <a:p>
                      <a:pPr lvl="0"/>
                      <a:endParaRPr lang="es-ES" sz="1100" b="0" dirty="0">
                        <a:latin typeface="Arial" panose="020B0604020202020204" pitchFamily="34" charset="0"/>
                        <a:ea typeface="HelloAntsClose" panose="02000603000000000000" pitchFamily="2" charset="0"/>
                        <a:cs typeface="Arial" panose="020B0604020202020204" pitchFamily="34" charset="0"/>
                      </a:endParaRPr>
                    </a:p>
                    <a:p>
                      <a:pPr lvl="0"/>
                      <a:r>
                        <a:rPr lang="es-ES" sz="1100" b="0" dirty="0">
                          <a:latin typeface="Arial" panose="020B0604020202020204" pitchFamily="34" charset="0"/>
                          <a:ea typeface="HelloAntsClose" panose="02000603000000000000" pitchFamily="2" charset="0"/>
                          <a:cs typeface="Arial" panose="020B0604020202020204" pitchFamily="34" charset="0"/>
                        </a:rPr>
                        <a:t>Posteriormente a cada niña y niño se le entregará </a:t>
                      </a:r>
                      <a:r>
                        <a:rPr lang="es-ES" sz="1100" b="1" dirty="0">
                          <a:highlight>
                            <a:srgbClr val="FFFF00"/>
                          </a:highlight>
                          <a:latin typeface="Arial" panose="020B0604020202020204" pitchFamily="34" charset="0"/>
                          <a:ea typeface="HelloAntsClose" panose="02000603000000000000" pitchFamily="2" charset="0"/>
                          <a:cs typeface="Arial" panose="020B0604020202020204" pitchFamily="34" charset="0"/>
                        </a:rPr>
                        <a:t>la ficha de trabajo 1 “así me percibo” </a:t>
                      </a:r>
                      <a:r>
                        <a:rPr lang="es-ES" sz="1100" b="0" dirty="0">
                          <a:latin typeface="Arial" panose="020B0604020202020204" pitchFamily="34" charset="0"/>
                          <a:ea typeface="HelloAntsClose" panose="02000603000000000000" pitchFamily="2" charset="0"/>
                          <a:cs typeface="Arial" panose="020B0604020202020204" pitchFamily="34" charset="0"/>
                        </a:rPr>
                        <a:t>en la que tendrán que realizar un dibujo sobre sí mismos, con base a esto se observará la percepción que tiene cada uno de ellos sobre sí mismos, y transcribir el nombre colocándolo en su dibujo adecuadamente, al finalizar el dibujo pasarán a explicar cómo se dibujaron y porqué se dibujaron así,.  Así mismo se les cuestionará ¿En el dibujo que realizaron de ustedes qué partes de su cuerpo dibujaron? ¿Cuáles les hicieron falta?, proporcionar papel china de color café o negro y pedir que rellenen su dibujo con ello.</a:t>
                      </a:r>
                      <a:r>
                        <a:rPr lang="es-ES" sz="1100" b="1" dirty="0">
                          <a:latin typeface="Arial" panose="020B0604020202020204" pitchFamily="34" charset="0"/>
                          <a:ea typeface="HelloAntsClose" panose="02000603000000000000" pitchFamily="2" charset="0"/>
                          <a:cs typeface="Arial" panose="020B0604020202020204" pitchFamily="34" charset="0"/>
                        </a:rPr>
                        <a:t>	</a:t>
                      </a:r>
                    </a:p>
                    <a:p>
                      <a:pPr lvl="0"/>
                      <a:r>
                        <a:rPr lang="es-ES" sz="1100" b="0" dirty="0">
                          <a:latin typeface="Arial" panose="020B0604020202020204" pitchFamily="34" charset="0"/>
                          <a:ea typeface="HelloAntsClose" panose="02000603000000000000" pitchFamily="2" charset="0"/>
                          <a:cs typeface="Arial" panose="020B0604020202020204" pitchFamily="34" charset="0"/>
                        </a:rPr>
                        <a:t>Para finalizar recordar que todos somos diferentes pero valemos lo mismo, y podemos realizar las mismas cosas aunque seamos niñas o niños. Reflexionar sobre la colaboración, trabajo en equipo y la amistad</a:t>
                      </a:r>
                    </a:p>
                  </a:txBody>
                  <a:tcPr marL="117549" marR="117549" marT="34285" marB="34285">
                    <a:lnR w="12700" cap="flat" cmpd="sng" algn="ctr">
                      <a:solidFill>
                        <a:schemeClr val="bg1"/>
                      </a:solidFill>
                      <a:prstDash val="solid"/>
                      <a:round/>
                      <a:headEnd type="none" w="med" len="med"/>
                      <a:tailEnd type="none" w="med" len="med"/>
                    </a:lnR>
                    <a:solidFill>
                      <a:schemeClr val="bg1"/>
                    </a:solidFill>
                  </a:tcPr>
                </a:tc>
                <a:tc hMerge="1">
                  <a:txBody>
                    <a:bodyPr/>
                    <a:lstStyle/>
                    <a:p>
                      <a:pPr marL="0" marR="0" indent="0" algn="just" defTabSz="740664" rtl="0" eaLnBrk="1" fontAlgn="auto" latinLnBrk="0" hangingPunct="1">
                        <a:lnSpc>
                          <a:spcPct val="100000"/>
                        </a:lnSpc>
                        <a:spcBef>
                          <a:spcPts val="0"/>
                        </a:spcBef>
                        <a:spcAft>
                          <a:spcPts val="0"/>
                        </a:spcAft>
                        <a:buClrTx/>
                        <a:buSzTx/>
                        <a:buFontTx/>
                        <a:buNone/>
                        <a:tabLst/>
                        <a:defRPr/>
                      </a:pPr>
                      <a:endParaRPr lang="es-ES" sz="600" baseline="0" dirty="0">
                        <a:latin typeface="HelloAntsClose" pitchFamily="2" charset="0"/>
                        <a:ea typeface="HelloAntsClose" pitchFamily="2" charset="0"/>
                      </a:endParaRPr>
                    </a:p>
                  </a:txBody>
                  <a:tcPr marL="110580" marR="110580" marT="32252" marB="3225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2" name="1 Rectángulo"/>
          <p:cNvSpPr/>
          <p:nvPr/>
        </p:nvSpPr>
        <p:spPr>
          <a:xfrm>
            <a:off x="2182297" y="271110"/>
            <a:ext cx="4860131" cy="584775"/>
          </a:xfrm>
          <a:prstGeom prst="rect">
            <a:avLst/>
          </a:prstGeom>
        </p:spPr>
        <p:txBody>
          <a:bodyPr>
            <a:spAutoFit/>
          </a:bodyPr>
          <a:lstStyle/>
          <a:p>
            <a:pPr algn="ctr"/>
            <a:r>
              <a:rPr lang="es-ES" sz="1400" b="1" dirty="0">
                <a:latin typeface="AGLikeABoss" pitchFamily="2" charset="0"/>
                <a:ea typeface="AGLikeABoss" pitchFamily="2" charset="0"/>
              </a:rPr>
              <a:t>Fecha: Lunes 25 de Octubre </a:t>
            </a:r>
          </a:p>
          <a:p>
            <a:pPr algn="ctr"/>
            <a:endParaRPr lang="es-ES" b="1" dirty="0">
              <a:latin typeface="HelloAntsClose" pitchFamily="2" charset="0"/>
              <a:ea typeface="HelloAntsClose" pitchFamily="2" charset="0"/>
            </a:endParaRPr>
          </a:p>
        </p:txBody>
      </p:sp>
      <p:sp>
        <p:nvSpPr>
          <p:cNvPr id="13" name="28 Rectángulo"/>
          <p:cNvSpPr/>
          <p:nvPr/>
        </p:nvSpPr>
        <p:spPr>
          <a:xfrm>
            <a:off x="6313309" y="234335"/>
            <a:ext cx="2753417" cy="721558"/>
          </a:xfrm>
          <a:prstGeom prst="rect">
            <a:avLst/>
          </a:prstGeom>
        </p:spPr>
        <p:txBody>
          <a:bodyPr wrap="square" lIns="104979" tIns="52490" rIns="104979" bIns="52490">
            <a:spAutoFit/>
          </a:bodyPr>
          <a:lstStyle/>
          <a:p>
            <a:pPr algn="ctr"/>
            <a:r>
              <a:rPr lang="es-ES" sz="2000" b="1" dirty="0">
                <a:ln w="10160">
                  <a:solidFill>
                    <a:sysClr val="windowText" lastClr="000000"/>
                  </a:solidFill>
                  <a:prstDash val="solid"/>
                </a:ln>
                <a:solidFill>
                  <a:srgbClr val="FFFF00"/>
                </a:solidFill>
                <a:effectLst>
                  <a:glow rad="101600">
                    <a:schemeClr val="accent4">
                      <a:satMod val="175000"/>
                      <a:alpha val="40000"/>
                    </a:schemeClr>
                  </a:glow>
                  <a:outerShdw blurRad="38100" dist="22860" dir="5400000" algn="tl" rotWithShape="0">
                    <a:srgbClr val="000000">
                      <a:alpha val="30000"/>
                    </a:srgbClr>
                  </a:outerShdw>
                </a:effectLst>
                <a:latin typeface="Cheri" pitchFamily="2" charset="0"/>
                <a:ea typeface="AGIsMakeupRequired" panose="02000603000000000000" pitchFamily="2" charset="0"/>
              </a:rPr>
              <a:t>Actividades sugeridas</a:t>
            </a:r>
          </a:p>
        </p:txBody>
      </p:sp>
    </p:spTree>
    <p:extLst>
      <p:ext uri="{BB962C8B-B14F-4D97-AF65-F5344CB8AC3E}">
        <p14:creationId xmlns:p14="http://schemas.microsoft.com/office/powerpoint/2010/main" val="1003609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D0C31E91-EFE2-42EB-B4A8-7B986FD07440}"/>
              </a:ext>
            </a:extLst>
          </p:cNvPr>
          <p:cNvPicPr>
            <a:picLocks noChangeAspect="1"/>
          </p:cNvPicPr>
          <p:nvPr/>
        </p:nvPicPr>
        <p:blipFill>
          <a:blip r:embed="rId2"/>
          <a:stretch>
            <a:fillRect/>
          </a:stretch>
        </p:blipFill>
        <p:spPr>
          <a:xfrm>
            <a:off x="0" y="0"/>
            <a:ext cx="9720263" cy="7732295"/>
          </a:xfrm>
          <a:prstGeom prst="rect">
            <a:avLst/>
          </a:prstGeom>
        </p:spPr>
      </p:pic>
      <p:sp>
        <p:nvSpPr>
          <p:cNvPr id="7" name="6 Elipse"/>
          <p:cNvSpPr/>
          <p:nvPr/>
        </p:nvSpPr>
        <p:spPr>
          <a:xfrm>
            <a:off x="6939341" y="-2"/>
            <a:ext cx="1515640" cy="1114023"/>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913"/>
          </a:p>
        </p:txBody>
      </p:sp>
      <p:sp>
        <p:nvSpPr>
          <p:cNvPr id="6" name="Rectángulo redondeado 10"/>
          <p:cNvSpPr/>
          <p:nvPr/>
        </p:nvSpPr>
        <p:spPr>
          <a:xfrm>
            <a:off x="0" y="304263"/>
            <a:ext cx="9720263" cy="487786"/>
          </a:xfrm>
          <a:prstGeom prst="round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lIns="104979" tIns="52490" rIns="104979" bIns="52490" rtlCol="0" anchor="ctr"/>
          <a:lstStyle/>
          <a:p>
            <a:pPr algn="ctr"/>
            <a:endParaRPr lang="es-MX" sz="1913"/>
          </a:p>
        </p:txBody>
      </p:sp>
      <p:graphicFrame>
        <p:nvGraphicFramePr>
          <p:cNvPr id="3" name="2 Tabla"/>
          <p:cNvGraphicFramePr>
            <a:graphicFrameLocks noGrp="1"/>
          </p:cNvGraphicFramePr>
          <p:nvPr>
            <p:extLst>
              <p:ext uri="{D42A27DB-BD31-4B8C-83A1-F6EECF244321}">
                <p14:modId xmlns:p14="http://schemas.microsoft.com/office/powerpoint/2010/main" val="1884275616"/>
              </p:ext>
            </p:extLst>
          </p:nvPr>
        </p:nvGraphicFramePr>
        <p:xfrm>
          <a:off x="235285" y="950213"/>
          <a:ext cx="9363874" cy="7189918"/>
        </p:xfrm>
        <a:graphic>
          <a:graphicData uri="http://schemas.openxmlformats.org/drawingml/2006/table">
            <a:tbl>
              <a:tblPr firstRow="1" bandRow="1">
                <a:tableStyleId>{93296810-A885-4BE3-A3E7-6D5BEEA58F35}</a:tableStyleId>
              </a:tblPr>
              <a:tblGrid>
                <a:gridCol w="1317068">
                  <a:extLst>
                    <a:ext uri="{9D8B030D-6E8A-4147-A177-3AD203B41FA5}">
                      <a16:colId xmlns:a16="http://schemas.microsoft.com/office/drawing/2014/main" val="20000"/>
                    </a:ext>
                  </a:extLst>
                </a:gridCol>
                <a:gridCol w="2700670">
                  <a:extLst>
                    <a:ext uri="{9D8B030D-6E8A-4147-A177-3AD203B41FA5}">
                      <a16:colId xmlns:a16="http://schemas.microsoft.com/office/drawing/2014/main" val="20001"/>
                    </a:ext>
                  </a:extLst>
                </a:gridCol>
                <a:gridCol w="1543478">
                  <a:extLst>
                    <a:ext uri="{9D8B030D-6E8A-4147-A177-3AD203B41FA5}">
                      <a16:colId xmlns:a16="http://schemas.microsoft.com/office/drawing/2014/main" val="2158778806"/>
                    </a:ext>
                  </a:extLst>
                </a:gridCol>
                <a:gridCol w="2592125">
                  <a:extLst>
                    <a:ext uri="{9D8B030D-6E8A-4147-A177-3AD203B41FA5}">
                      <a16:colId xmlns:a16="http://schemas.microsoft.com/office/drawing/2014/main" val="3950384189"/>
                    </a:ext>
                  </a:extLst>
                </a:gridCol>
                <a:gridCol w="1210533">
                  <a:extLst>
                    <a:ext uri="{9D8B030D-6E8A-4147-A177-3AD203B41FA5}">
                      <a16:colId xmlns:a16="http://schemas.microsoft.com/office/drawing/2014/main" val="1990293793"/>
                    </a:ext>
                  </a:extLst>
                </a:gridCol>
              </a:tblGrid>
              <a:tr h="246774">
                <a:tc>
                  <a:txBody>
                    <a:bodyPr/>
                    <a:lstStyle/>
                    <a:p>
                      <a:pPr algn="ctr"/>
                      <a:r>
                        <a:rPr lang="es-ES" sz="1000" b="0" dirty="0">
                          <a:solidFill>
                            <a:schemeClr val="tx1"/>
                          </a:solidFill>
                          <a:latin typeface="HelloAntsClose" pitchFamily="2" charset="0"/>
                          <a:ea typeface="HelloAntsClose" pitchFamily="2" charset="0"/>
                        </a:rPr>
                        <a:t>Nombre de la actividad </a:t>
                      </a:r>
                      <a:endParaRPr lang="es-MX" sz="1000" b="0" dirty="0">
                        <a:solidFill>
                          <a:schemeClr val="tx1"/>
                        </a:solidFill>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0C8D"/>
                    </a:solidFill>
                  </a:tcPr>
                </a:tc>
                <a:tc>
                  <a:txBody>
                    <a:bodyPr/>
                    <a:lstStyle/>
                    <a:p>
                      <a:pPr marL="0" marR="0" lvl="0" indent="0" algn="ctr" defTabSz="740664" rtl="0" eaLnBrk="1" fontAlgn="auto" latinLnBrk="0" hangingPunct="1">
                        <a:lnSpc>
                          <a:spcPct val="115000"/>
                        </a:lnSpc>
                        <a:spcBef>
                          <a:spcPts val="0"/>
                        </a:spcBef>
                        <a:spcAft>
                          <a:spcPts val="0"/>
                        </a:spcAft>
                        <a:buClrTx/>
                        <a:buSzTx/>
                        <a:buFontTx/>
                        <a:buNone/>
                        <a:tabLst/>
                        <a:defRPr/>
                      </a:pPr>
                      <a:r>
                        <a:rPr lang="es-ES" sz="1200" b="1" dirty="0">
                          <a:solidFill>
                            <a:schemeClr val="bg1"/>
                          </a:solidFill>
                          <a:latin typeface="The Hand Extrablack" panose="03070A02030502020204" pitchFamily="66" charset="0"/>
                          <a:ea typeface="HelloAntsClose" pitchFamily="2" charset="0"/>
                        </a:rPr>
                        <a:t>Descubriendo mi cuerpo </a:t>
                      </a:r>
                      <a:endParaRPr lang="es-MX" sz="1200" b="1" dirty="0">
                        <a:solidFill>
                          <a:schemeClr val="bg1"/>
                        </a:solidFill>
                        <a:latin typeface="The Hand Extrablack" panose="03070A02030502020204" pitchFamily="66"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0C8D"/>
                    </a:solidFill>
                  </a:tcPr>
                </a:tc>
                <a:tc>
                  <a:txBody>
                    <a:bodyPr/>
                    <a:lstStyle/>
                    <a:p>
                      <a:pPr algn="ctr"/>
                      <a:r>
                        <a:rPr lang="es-ES" sz="1000" b="0" dirty="0">
                          <a:solidFill>
                            <a:schemeClr val="tx1"/>
                          </a:solidFill>
                          <a:latin typeface="HelloAntsClose" pitchFamily="2" charset="0"/>
                          <a:ea typeface="HelloAntsClose" pitchFamily="2" charset="0"/>
                        </a:rPr>
                        <a:t>Nombre de la actividad </a:t>
                      </a:r>
                      <a:endParaRPr lang="es-MX" sz="1000" b="0" dirty="0">
                        <a:solidFill>
                          <a:schemeClr val="tx1"/>
                        </a:solidFill>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0C8D"/>
                    </a:solidFill>
                  </a:tcPr>
                </a:tc>
                <a:tc>
                  <a:txBody>
                    <a:bodyPr/>
                    <a:lstStyle/>
                    <a:p>
                      <a:pPr marL="0" marR="0" lvl="0" indent="0" algn="ctr" defTabSz="740664" rtl="0" eaLnBrk="1" fontAlgn="auto" latinLnBrk="0" hangingPunct="1">
                        <a:lnSpc>
                          <a:spcPct val="115000"/>
                        </a:lnSpc>
                        <a:spcBef>
                          <a:spcPts val="0"/>
                        </a:spcBef>
                        <a:spcAft>
                          <a:spcPts val="0"/>
                        </a:spcAft>
                        <a:buClrTx/>
                        <a:buSzTx/>
                        <a:buFontTx/>
                        <a:buNone/>
                        <a:tabLst/>
                        <a:defRPr/>
                      </a:pPr>
                      <a:r>
                        <a:rPr lang="es-ES" sz="1200" b="1" dirty="0">
                          <a:solidFill>
                            <a:schemeClr val="bg1"/>
                          </a:solidFill>
                          <a:latin typeface="The Hand Extrablack" panose="03070A02030502020204" pitchFamily="66" charset="0"/>
                          <a:ea typeface="HelloAntsClose" pitchFamily="2" charset="0"/>
                        </a:rPr>
                        <a:t>Con equilibrio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0C8D"/>
                    </a:solidFill>
                  </a:tcPr>
                </a:tc>
                <a:tc>
                  <a:txBody>
                    <a:bodyPr/>
                    <a:lstStyle/>
                    <a:p>
                      <a:pPr marL="0" marR="0" lvl="0" indent="0" algn="ctr" defTabSz="740664" rtl="0" eaLnBrk="1" fontAlgn="auto" latinLnBrk="0" hangingPunct="1">
                        <a:lnSpc>
                          <a:spcPct val="100000"/>
                        </a:lnSpc>
                        <a:spcBef>
                          <a:spcPts val="0"/>
                        </a:spcBef>
                        <a:spcAft>
                          <a:spcPts val="0"/>
                        </a:spcAft>
                        <a:buClrTx/>
                        <a:buSzTx/>
                        <a:buFontTx/>
                        <a:buNone/>
                        <a:tabLst/>
                        <a:defRPr/>
                      </a:pPr>
                      <a:r>
                        <a:rPr lang="es-ES" sz="1200" dirty="0">
                          <a:solidFill>
                            <a:schemeClr val="tx1"/>
                          </a:solidFill>
                          <a:latin typeface="The Hand Extrablack" panose="03070A02030502020204" pitchFamily="66" charset="0"/>
                          <a:ea typeface="AGFatPants" panose="02000603000000000000" pitchFamily="2" charset="0"/>
                        </a:rPr>
                        <a:t>Materiales </a:t>
                      </a:r>
                    </a:p>
                    <a:p>
                      <a:pPr marL="0" marR="0" lvl="0" indent="0" algn="ctr" defTabSz="740664" rtl="0" eaLnBrk="1" fontAlgn="auto" latinLnBrk="0" hangingPunct="1">
                        <a:lnSpc>
                          <a:spcPct val="100000"/>
                        </a:lnSpc>
                        <a:spcBef>
                          <a:spcPts val="0"/>
                        </a:spcBef>
                        <a:spcAft>
                          <a:spcPts val="0"/>
                        </a:spcAft>
                        <a:buClrTx/>
                        <a:buSzTx/>
                        <a:buFontTx/>
                        <a:buNone/>
                        <a:tabLst/>
                        <a:defRPr/>
                      </a:pPr>
                      <a:endParaRPr lang="es-ES" sz="1200" dirty="0">
                        <a:solidFill>
                          <a:schemeClr val="tx1"/>
                        </a:solidFill>
                        <a:latin typeface="The Hand Extrablack" panose="03070A02030502020204" pitchFamily="66" charset="0"/>
                        <a:ea typeface="AGFatPants" panose="02000603000000000000"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0C8D"/>
                    </a:solidFill>
                  </a:tcPr>
                </a:tc>
                <a:extLst>
                  <a:ext uri="{0D108BD9-81ED-4DB2-BD59-A6C34878D82A}">
                    <a16:rowId xmlns:a16="http://schemas.microsoft.com/office/drawing/2014/main" val="10000"/>
                  </a:ext>
                </a:extLst>
              </a:tr>
              <a:tr h="214373">
                <a:tc>
                  <a:txBody>
                    <a:bodyPr/>
                    <a:lstStyle/>
                    <a:p>
                      <a:pPr algn="ctr"/>
                      <a:r>
                        <a:rPr lang="es-ES" sz="1000" dirty="0">
                          <a:latin typeface="HelloAntsClose" pitchFamily="2" charset="0"/>
                          <a:ea typeface="HelloAntsClose" pitchFamily="2" charset="0"/>
                        </a:rPr>
                        <a:t>C.F.A</a:t>
                      </a:r>
                      <a:endParaRPr lang="es-MX" sz="1000" dirty="0">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marL="0" marR="0" indent="0" algn="ctr" defTabSz="740664" rtl="0" eaLnBrk="1" fontAlgn="auto" latinLnBrk="0" hangingPunct="1">
                        <a:lnSpc>
                          <a:spcPct val="100000"/>
                        </a:lnSpc>
                        <a:spcBef>
                          <a:spcPts val="0"/>
                        </a:spcBef>
                        <a:spcAft>
                          <a:spcPts val="0"/>
                        </a:spcAft>
                        <a:buClrTx/>
                        <a:buSzTx/>
                        <a:buFontTx/>
                        <a:buNone/>
                        <a:tabLst/>
                        <a:defRPr/>
                      </a:pPr>
                      <a:r>
                        <a:rPr lang="es-ES" sz="1200" b="0" baseline="0" dirty="0">
                          <a:latin typeface="The Hand Extrablack" panose="03070A02030502020204" pitchFamily="66" charset="0"/>
                          <a:ea typeface="KAAverageScore" panose="02000603000000000000" pitchFamily="2" charset="0"/>
                        </a:rPr>
                        <a:t>lenguaje y comunicación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algn="ctr"/>
                      <a:r>
                        <a:rPr lang="es-ES" sz="1000" dirty="0">
                          <a:latin typeface="HelloAntsClose" pitchFamily="2" charset="0"/>
                          <a:ea typeface="HelloAntsClose" pitchFamily="2" charset="0"/>
                        </a:rPr>
                        <a:t>A.D.P Y S</a:t>
                      </a:r>
                      <a:endParaRPr lang="es-MX" sz="1000" dirty="0">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marL="0" marR="0" indent="0" algn="ctr" defTabSz="740664" rtl="0" eaLnBrk="1" fontAlgn="auto" latinLnBrk="0" hangingPunct="1">
                        <a:lnSpc>
                          <a:spcPct val="100000"/>
                        </a:lnSpc>
                        <a:spcBef>
                          <a:spcPts val="0"/>
                        </a:spcBef>
                        <a:spcAft>
                          <a:spcPts val="0"/>
                        </a:spcAft>
                        <a:buClrTx/>
                        <a:buSzTx/>
                        <a:buFontTx/>
                        <a:buNone/>
                        <a:tabLst/>
                        <a:defRPr/>
                      </a:pPr>
                      <a:r>
                        <a:rPr lang="es-ES" sz="1200" b="0" baseline="0" dirty="0">
                          <a:latin typeface="The Hand Extrablack" panose="03070A02030502020204" pitchFamily="66" charset="0"/>
                          <a:ea typeface="KAAverageScore" panose="02000603000000000000" pitchFamily="2" charset="0"/>
                        </a:rPr>
                        <a:t>Educación física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rowSpan="4">
                  <a:txBody>
                    <a:bodyPr/>
                    <a:lstStyle/>
                    <a:p>
                      <a:pPr marL="0" marR="0" indent="0" algn="ctr" defTabSz="740664" rtl="0" eaLnBrk="1" fontAlgn="auto" latinLnBrk="0" hangingPunct="1">
                        <a:lnSpc>
                          <a:spcPct val="100000"/>
                        </a:lnSpc>
                        <a:spcBef>
                          <a:spcPts val="0"/>
                        </a:spcBef>
                        <a:spcAft>
                          <a:spcPts val="0"/>
                        </a:spcAft>
                        <a:buClrTx/>
                        <a:buSzTx/>
                        <a:buFontTx/>
                        <a:buNone/>
                        <a:tabLst/>
                        <a:defRPr/>
                      </a:pPr>
                      <a:r>
                        <a:rPr lang="es-ES" sz="1200" b="0" baseline="0" dirty="0">
                          <a:latin typeface="The Hand Extrablack" panose="03070A02030502020204" pitchFamily="66" charset="0"/>
                          <a:ea typeface="KAAverageScore" panose="02000603000000000000" pitchFamily="2" charset="0"/>
                        </a:rPr>
                        <a:t>Video </a:t>
                      </a:r>
                    </a:p>
                    <a:p>
                      <a:pPr marL="0" marR="0" indent="0" algn="ctr" defTabSz="740664" rtl="0" eaLnBrk="1" fontAlgn="auto" latinLnBrk="0" hangingPunct="1">
                        <a:lnSpc>
                          <a:spcPct val="100000"/>
                        </a:lnSpc>
                        <a:spcBef>
                          <a:spcPts val="0"/>
                        </a:spcBef>
                        <a:spcAft>
                          <a:spcPts val="0"/>
                        </a:spcAft>
                        <a:buClrTx/>
                        <a:buSzTx/>
                        <a:buFontTx/>
                        <a:buNone/>
                        <a:tabLst/>
                        <a:defRPr/>
                      </a:pPr>
                      <a:r>
                        <a:rPr lang="es-ES" sz="1200" b="0" baseline="0" dirty="0">
                          <a:latin typeface="The Hand Extrablack" panose="03070A02030502020204" pitchFamily="66" charset="0"/>
                          <a:ea typeface="KAAverageScore" panose="02000603000000000000" pitchFamily="2" charset="0"/>
                        </a:rPr>
                        <a:t>Adivinanzas</a:t>
                      </a:r>
                    </a:p>
                    <a:p>
                      <a:pPr marL="0" marR="0" indent="0" algn="ctr" defTabSz="740664" rtl="0" eaLnBrk="1" fontAlgn="auto" latinLnBrk="0" hangingPunct="1">
                        <a:lnSpc>
                          <a:spcPct val="100000"/>
                        </a:lnSpc>
                        <a:spcBef>
                          <a:spcPts val="0"/>
                        </a:spcBef>
                        <a:spcAft>
                          <a:spcPts val="0"/>
                        </a:spcAft>
                        <a:buClrTx/>
                        <a:buSzTx/>
                        <a:buFontTx/>
                        <a:buNone/>
                        <a:tabLst/>
                        <a:defRPr/>
                      </a:pPr>
                      <a:r>
                        <a:rPr lang="es-ES" sz="1200" b="0" baseline="0" dirty="0">
                          <a:latin typeface="The Hand Extrablack" panose="03070A02030502020204" pitchFamily="66" charset="0"/>
                          <a:ea typeface="KAAverageScore" panose="02000603000000000000" pitchFamily="2" charset="0"/>
                        </a:rPr>
                        <a:t>Interactivo </a:t>
                      </a:r>
                    </a:p>
                    <a:p>
                      <a:pPr marL="0" marR="0" indent="0" algn="ctr" defTabSz="740664" rtl="0" eaLnBrk="1" fontAlgn="auto" latinLnBrk="0" hangingPunct="1">
                        <a:lnSpc>
                          <a:spcPct val="100000"/>
                        </a:lnSpc>
                        <a:spcBef>
                          <a:spcPts val="0"/>
                        </a:spcBef>
                        <a:spcAft>
                          <a:spcPts val="0"/>
                        </a:spcAft>
                        <a:buClrTx/>
                        <a:buSzTx/>
                        <a:buFontTx/>
                        <a:buNone/>
                        <a:tabLst/>
                        <a:defRPr/>
                      </a:pPr>
                      <a:r>
                        <a:rPr lang="es-ES" sz="1200" b="0" baseline="0" dirty="0">
                          <a:latin typeface="The Hand Extrablack" panose="03070A02030502020204" pitchFamily="66" charset="0"/>
                          <a:ea typeface="KAAverageScore" panose="02000603000000000000" pitchFamily="2" charset="0"/>
                        </a:rPr>
                        <a:t>Ficha de trabajo 2 </a:t>
                      </a:r>
                    </a:p>
                    <a:p>
                      <a:pPr marL="0" marR="0" indent="0" algn="ctr" defTabSz="740664" rtl="0" eaLnBrk="1" fontAlgn="auto" latinLnBrk="0" hangingPunct="1">
                        <a:lnSpc>
                          <a:spcPct val="100000"/>
                        </a:lnSpc>
                        <a:spcBef>
                          <a:spcPts val="0"/>
                        </a:spcBef>
                        <a:spcAft>
                          <a:spcPts val="0"/>
                        </a:spcAft>
                        <a:buClrTx/>
                        <a:buSzTx/>
                        <a:buFontTx/>
                        <a:buNone/>
                        <a:tabLst/>
                        <a:defRPr/>
                      </a:pPr>
                      <a:r>
                        <a:rPr lang="es-ES" sz="1200" b="0" baseline="0" dirty="0">
                          <a:latin typeface="The Hand Extrablack" panose="03070A02030502020204" pitchFamily="66" charset="0"/>
                          <a:ea typeface="KAAverageScore" panose="02000603000000000000" pitchFamily="2" charset="0"/>
                        </a:rPr>
                        <a:t>Plato, y </a:t>
                      </a:r>
                      <a:r>
                        <a:rPr lang="es-ES" sz="1200" b="0" baseline="0" dirty="0" err="1">
                          <a:latin typeface="The Hand Extrablack" panose="03070A02030502020204" pitchFamily="66" charset="0"/>
                          <a:ea typeface="KAAverageScore" panose="02000603000000000000" pitchFamily="2" charset="0"/>
                        </a:rPr>
                        <a:t>y</a:t>
                      </a:r>
                      <a:r>
                        <a:rPr lang="es-ES" sz="1200" b="0" baseline="0" dirty="0">
                          <a:latin typeface="The Hand Extrablack" panose="03070A02030502020204" pitchFamily="66" charset="0"/>
                          <a:ea typeface="KAAverageScore" panose="02000603000000000000" pitchFamily="2" charset="0"/>
                        </a:rPr>
                        <a:t> vasos de plásticos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extLst>
                  <a:ext uri="{0D108BD9-81ED-4DB2-BD59-A6C34878D82A}">
                    <a16:rowId xmlns:a16="http://schemas.microsoft.com/office/drawing/2014/main" val="10001"/>
                  </a:ext>
                </a:extLst>
              </a:tr>
              <a:tr h="295375">
                <a:tc>
                  <a:txBody>
                    <a:bodyPr/>
                    <a:lstStyle/>
                    <a:p>
                      <a:pPr algn="ctr"/>
                      <a:r>
                        <a:rPr lang="es-ES" sz="1000">
                          <a:latin typeface="HelloAntsClose" pitchFamily="2" charset="0"/>
                          <a:ea typeface="HelloAntsClose" pitchFamily="2" charset="0"/>
                        </a:rPr>
                        <a:t>O.C.1 </a:t>
                      </a:r>
                      <a:endParaRPr lang="es-MX" sz="1000" dirty="0">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marL="0" marR="0" indent="0" algn="ctr" defTabSz="740664"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The Hand Extrablack" panose="03070A02030502020204" pitchFamily="66" charset="0"/>
                          <a:ea typeface="KAAverageScore" panose="02000603000000000000" pitchFamily="2" charset="0"/>
                        </a:rPr>
                        <a:t>Literatura </a:t>
                      </a:r>
                      <a:endParaRPr lang="es-MX" sz="1200" b="0" dirty="0">
                        <a:solidFill>
                          <a:schemeClr val="tx1"/>
                        </a:solidFill>
                        <a:latin typeface="The Hand Extrablack" panose="03070A02030502020204" pitchFamily="66" charset="0"/>
                        <a:ea typeface="KAAverageScore" panose="02000603000000000000"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algn="ctr"/>
                      <a:r>
                        <a:rPr lang="es-ES" sz="1000">
                          <a:latin typeface="HelloAntsClose" pitchFamily="2" charset="0"/>
                          <a:ea typeface="HelloAntsClose" pitchFamily="2" charset="0"/>
                        </a:rPr>
                        <a:t>O.C.1 </a:t>
                      </a:r>
                      <a:endParaRPr lang="es-MX" sz="1000" dirty="0">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marL="0" marR="0" indent="0" algn="ctr" defTabSz="740664" rtl="0" eaLnBrk="1" fontAlgn="auto" latinLnBrk="0" hangingPunct="1">
                        <a:lnSpc>
                          <a:spcPct val="100000"/>
                        </a:lnSpc>
                        <a:spcBef>
                          <a:spcPts val="0"/>
                        </a:spcBef>
                        <a:spcAft>
                          <a:spcPts val="0"/>
                        </a:spcAft>
                        <a:buClrTx/>
                        <a:buSzTx/>
                        <a:buFontTx/>
                        <a:buNone/>
                        <a:tabLst/>
                        <a:defRPr/>
                      </a:pPr>
                      <a:r>
                        <a:rPr lang="es-MX" sz="1200" b="0" dirty="0">
                          <a:solidFill>
                            <a:schemeClr val="tx1"/>
                          </a:solidFill>
                          <a:latin typeface="The Hand Extrablack" panose="03070A02030502020204" pitchFamily="66" charset="0"/>
                          <a:ea typeface="KAAverageScore" panose="02000603000000000000" pitchFamily="2" charset="0"/>
                        </a:rPr>
                        <a:t>Competencia motriz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vMerge="1">
                  <a:txBody>
                    <a:bodyPr/>
                    <a:lstStyle/>
                    <a:p>
                      <a:endParaRPr lang="es-MX"/>
                    </a:p>
                  </a:txBody>
                  <a:tcPr/>
                </a:tc>
                <a:extLst>
                  <a:ext uri="{0D108BD9-81ED-4DB2-BD59-A6C34878D82A}">
                    <a16:rowId xmlns:a16="http://schemas.microsoft.com/office/drawing/2014/main" val="3529860529"/>
                  </a:ext>
                </a:extLst>
              </a:tr>
              <a:tr h="295375">
                <a:tc>
                  <a:txBody>
                    <a:bodyPr/>
                    <a:lstStyle/>
                    <a:p>
                      <a:pPr algn="ctr"/>
                      <a:r>
                        <a:rPr lang="es-ES" sz="1000" dirty="0">
                          <a:latin typeface="HelloAntsClose" pitchFamily="2" charset="0"/>
                          <a:ea typeface="HelloAntsClose" pitchFamily="2" charset="0"/>
                        </a:rPr>
                        <a:t>O.C.2 </a:t>
                      </a:r>
                      <a:endParaRPr lang="es-MX" sz="1000" dirty="0">
                        <a:latin typeface="HelloAntsClose" pitchFamily="2" charset="0"/>
                        <a:ea typeface="HelloAntsClose" pitchFamily="2" charset="0"/>
                      </a:endParaRPr>
                    </a:p>
                  </a:txBody>
                  <a:tcPr marL="117549" marR="117549" marT="34285" marB="3428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8BAD8"/>
                    </a:solidFill>
                  </a:tcPr>
                </a:tc>
                <a:tc>
                  <a:txBody>
                    <a:bodyPr/>
                    <a:lstStyle/>
                    <a:p>
                      <a:pPr marL="0" marR="0" indent="0" algn="ctr" defTabSz="740664"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The Hand Extrablack" panose="03070A02030502020204" pitchFamily="66" charset="0"/>
                          <a:ea typeface="KAAverageScore" panose="02000603000000000000" pitchFamily="2" charset="0"/>
                        </a:rPr>
                        <a:t>Producción, interpretación e intercambio de poemas y juegos literarios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algn="ctr"/>
                      <a:r>
                        <a:rPr lang="es-ES" sz="1000" dirty="0">
                          <a:latin typeface="HelloAntsClose" pitchFamily="2" charset="0"/>
                          <a:ea typeface="HelloAntsClose" pitchFamily="2" charset="0"/>
                        </a:rPr>
                        <a:t>O.C.2 </a:t>
                      </a:r>
                      <a:endParaRPr lang="es-MX" sz="1000" dirty="0">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marL="0" marR="0" indent="0" algn="ctr" defTabSz="740664"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The Hand Extrablack" panose="03070A02030502020204" pitchFamily="66" charset="0"/>
                          <a:ea typeface="KAAverageScore" panose="02000603000000000000" pitchFamily="2" charset="0"/>
                        </a:rPr>
                        <a:t>Desarrollo de la motricidad</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vMerge="1">
                  <a:txBody>
                    <a:bodyPr/>
                    <a:lstStyle/>
                    <a:p>
                      <a:endParaRPr lang="es-MX"/>
                    </a:p>
                  </a:txBody>
                  <a:tcPr/>
                </a:tc>
                <a:extLst>
                  <a:ext uri="{0D108BD9-81ED-4DB2-BD59-A6C34878D82A}">
                    <a16:rowId xmlns:a16="http://schemas.microsoft.com/office/drawing/2014/main" val="10003"/>
                  </a:ext>
                </a:extLst>
              </a:tr>
              <a:tr h="295375">
                <a:tc>
                  <a:txBody>
                    <a:bodyPr/>
                    <a:lstStyle/>
                    <a:p>
                      <a:pPr algn="ctr"/>
                      <a:r>
                        <a:rPr lang="es-ES" sz="1000" dirty="0">
                          <a:latin typeface="HelloAntsClose" pitchFamily="2" charset="0"/>
                          <a:ea typeface="HelloAntsClose" pitchFamily="2" charset="0"/>
                        </a:rPr>
                        <a:t>Aprendizaje esperado </a:t>
                      </a:r>
                      <a:endParaRPr lang="es-MX" sz="1000" dirty="0">
                        <a:latin typeface="HelloAntsClose" pitchFamily="2" charset="0"/>
                        <a:ea typeface="HelloAntsClose" pitchFamily="2" charset="0"/>
                      </a:endParaRPr>
                    </a:p>
                  </a:txBody>
                  <a:tcPr marL="117549" marR="117549" marT="34285" marB="34285">
                    <a:lnR w="12700" cap="flat" cmpd="sng" algn="ctr">
                      <a:solidFill>
                        <a:schemeClr val="bg1"/>
                      </a:solidFill>
                      <a:prstDash val="solid"/>
                      <a:round/>
                      <a:headEnd type="none" w="med" len="med"/>
                      <a:tailEnd type="none" w="med" len="med"/>
                    </a:lnR>
                    <a:solidFill>
                      <a:srgbClr val="F8BAD8"/>
                    </a:solidFill>
                  </a:tcPr>
                </a:tc>
                <a:tc>
                  <a:txBody>
                    <a:bodyPr/>
                    <a:lstStyle/>
                    <a:p>
                      <a:pPr marL="0" marR="0" lvl="0" indent="0" algn="ctr" defTabSz="740664" rtl="0" eaLnBrk="1" fontAlgn="auto" latinLnBrk="0" hangingPunct="1">
                        <a:lnSpc>
                          <a:spcPct val="100000"/>
                        </a:lnSpc>
                        <a:spcBef>
                          <a:spcPts val="0"/>
                        </a:spcBef>
                        <a:spcAft>
                          <a:spcPts val="0"/>
                        </a:spcAft>
                        <a:buClrTx/>
                        <a:buSzTx/>
                        <a:buFontTx/>
                        <a:buNone/>
                        <a:tabLst/>
                        <a:defRPr/>
                      </a:pPr>
                      <a:r>
                        <a:rPr lang="es-ES" sz="1200" dirty="0">
                          <a:effectLst/>
                          <a:latin typeface="The Hand Extrablack" panose="03070A02030502020204" pitchFamily="66" charset="0"/>
                          <a:ea typeface="KAAverageScore" panose="02000603000000000000" pitchFamily="2" charset="0"/>
                          <a:cs typeface="Times New Roman"/>
                        </a:rPr>
                        <a:t>Dice rimas, canciones, trabalenguas, adivinanzas y otros juegos del lenguaje.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algn="ctr"/>
                      <a:r>
                        <a:rPr lang="es-ES" sz="1000" dirty="0">
                          <a:latin typeface="HelloAntsClose" pitchFamily="2" charset="0"/>
                          <a:ea typeface="HelloAntsClose" pitchFamily="2" charset="0"/>
                        </a:rPr>
                        <a:t>Aprendizaje esperado </a:t>
                      </a:r>
                      <a:endParaRPr lang="es-MX" sz="1000" dirty="0">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marL="0" marR="0" lvl="0" indent="0" algn="ctr" defTabSz="740664" rtl="0" eaLnBrk="1" fontAlgn="auto" latinLnBrk="0" hangingPunct="1">
                        <a:lnSpc>
                          <a:spcPct val="100000"/>
                        </a:lnSpc>
                        <a:spcBef>
                          <a:spcPts val="0"/>
                        </a:spcBef>
                        <a:spcAft>
                          <a:spcPts val="0"/>
                        </a:spcAft>
                        <a:buClrTx/>
                        <a:buSzTx/>
                        <a:buFontTx/>
                        <a:buNone/>
                        <a:tabLst/>
                        <a:defRPr/>
                      </a:pPr>
                      <a:r>
                        <a:rPr lang="es-ES" sz="1200" dirty="0">
                          <a:effectLst/>
                          <a:latin typeface="The Hand Extrablack" panose="03070A02030502020204" pitchFamily="66" charset="0"/>
                          <a:ea typeface="KAAverageScore" panose="02000603000000000000" pitchFamily="2" charset="0"/>
                          <a:cs typeface="Times New Roman"/>
                        </a:rPr>
                        <a:t>Utiliza herramientas, instrumentos y materiales en actividades que requieren de control y precisión en sus movimientos.</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vMerge="1">
                  <a:txBody>
                    <a:bodyPr/>
                    <a:lstStyle/>
                    <a:p>
                      <a:endParaRPr lang="es-MX"/>
                    </a:p>
                  </a:txBody>
                  <a:tcPr/>
                </a:tc>
                <a:extLst>
                  <a:ext uri="{0D108BD9-81ED-4DB2-BD59-A6C34878D82A}">
                    <a16:rowId xmlns:a16="http://schemas.microsoft.com/office/drawing/2014/main" val="10004"/>
                  </a:ext>
                </a:extLst>
              </a:tr>
              <a:tr h="271199">
                <a:tc gridSpan="5">
                  <a:txBody>
                    <a:bodyPr/>
                    <a:lstStyle/>
                    <a:p>
                      <a:pPr algn="ctr"/>
                      <a:endParaRPr lang="es-MX" sz="1200" dirty="0">
                        <a:latin typeface="HelloAnnie" panose="02000603000000000000" pitchFamily="2" charset="0"/>
                        <a:ea typeface="HelloAnnie" panose="02000603000000000000" pitchFamily="2" charset="0"/>
                      </a:endParaRPr>
                    </a:p>
                  </a:txBody>
                  <a:tcPr marL="117549" marR="117549" marT="34285" marB="34285">
                    <a:lnR w="12700" cap="flat" cmpd="sng" algn="ctr">
                      <a:solidFill>
                        <a:schemeClr val="bg1"/>
                      </a:solidFill>
                      <a:prstDash val="solid"/>
                      <a:round/>
                      <a:headEnd type="none" w="med" len="med"/>
                      <a:tailEnd type="none" w="med" len="med"/>
                    </a:lnR>
                    <a:solidFill>
                      <a:srgbClr val="F8BAD8"/>
                    </a:solidFill>
                  </a:tcPr>
                </a:tc>
                <a:tc hMerge="1">
                  <a:txBody>
                    <a:bodyPr/>
                    <a:lstStyle/>
                    <a:p>
                      <a:pPr algn="ctr"/>
                      <a:endParaRPr lang="es-MX" sz="1100" dirty="0">
                        <a:latin typeface="HelloAntsClose" pitchFamily="2" charset="0"/>
                        <a:ea typeface="HelloAntsClose" pitchFamily="2" charset="0"/>
                      </a:endParaRPr>
                    </a:p>
                  </a:txBody>
                  <a:tcPr marL="110580" marR="110580" marT="32252" marB="3225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hMerge="1">
                  <a:txBody>
                    <a:bodyPr/>
                    <a:lstStyle/>
                    <a:p>
                      <a:pPr algn="ctr"/>
                      <a:endParaRPr lang="es-MX" sz="1100" dirty="0">
                        <a:latin typeface="HelloAntsClose" pitchFamily="2" charset="0"/>
                        <a:ea typeface="HelloAntsClose" pitchFamily="2" charset="0"/>
                      </a:endParaRPr>
                    </a:p>
                  </a:txBody>
                  <a:tcPr marL="110580" marR="110580" marT="32252" marB="3225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r h="4337384">
                <a:tc gridSpan="5">
                  <a:txBody>
                    <a:bodyPr/>
                    <a:lstStyle/>
                    <a:p>
                      <a:pPr marL="0" marR="0" lvl="0" indent="0" algn="l" defTabSz="972007" rtl="0" eaLnBrk="1" fontAlgn="auto" latinLnBrk="0" hangingPunct="1">
                        <a:lnSpc>
                          <a:spcPct val="100000"/>
                        </a:lnSpc>
                        <a:spcBef>
                          <a:spcPts val="0"/>
                        </a:spcBef>
                        <a:spcAft>
                          <a:spcPts val="0"/>
                        </a:spcAft>
                        <a:buClrTx/>
                        <a:buSzTx/>
                        <a:buFontTx/>
                        <a:buNone/>
                        <a:tabLst/>
                        <a:defRPr/>
                      </a:pPr>
                      <a:r>
                        <a:rPr lang="es-ES" sz="1100" b="0" dirty="0">
                          <a:latin typeface="Arial" panose="020B0604020202020204" pitchFamily="34" charset="0"/>
                          <a:ea typeface="HelloAntsClose" panose="02000603000000000000" pitchFamily="2" charset="0"/>
                          <a:cs typeface="Arial" panose="020B0604020202020204" pitchFamily="34" charset="0"/>
                        </a:rPr>
                        <a:t> Se les </a:t>
                      </a:r>
                      <a:r>
                        <a:rPr lang="es-ES" sz="1100" b="0" dirty="0">
                          <a:highlight>
                            <a:srgbClr val="FFFF00"/>
                          </a:highlight>
                          <a:latin typeface="Arial" panose="020B0604020202020204" pitchFamily="34" charset="0"/>
                          <a:ea typeface="HelloAntsClose" panose="02000603000000000000" pitchFamily="2" charset="0"/>
                          <a:cs typeface="Arial" panose="020B0604020202020204" pitchFamily="34" charset="0"/>
                        </a:rPr>
                        <a:t>reproducirá el vídeo “Descubriendo mi cuerpo</a:t>
                      </a:r>
                      <a:r>
                        <a:rPr lang="es-ES" sz="1100" b="0" dirty="0">
                          <a:latin typeface="Arial" panose="020B0604020202020204" pitchFamily="34" charset="0"/>
                          <a:ea typeface="HelloAntsClose" panose="02000603000000000000" pitchFamily="2" charset="0"/>
                          <a:cs typeface="Arial" panose="020B0604020202020204" pitchFamily="34" charset="0"/>
                        </a:rPr>
                        <a:t>”, al finalizar se les cuestionará ¿Qué observaron? ¿De qué trato el vídeo?, sus respuestas se anotarán en el pizarrón y se hará hincapié sobre la utilidad de las partes de nuestro cuerpo para pasar a la actividad siguiente.</a:t>
                      </a:r>
                    </a:p>
                    <a:p>
                      <a:pPr marL="0" marR="0" lvl="0" indent="0" algn="l" defTabSz="972007" rtl="0" eaLnBrk="1" fontAlgn="auto" latinLnBrk="0" hangingPunct="1">
                        <a:lnSpc>
                          <a:spcPct val="100000"/>
                        </a:lnSpc>
                        <a:spcBef>
                          <a:spcPts val="0"/>
                        </a:spcBef>
                        <a:spcAft>
                          <a:spcPts val="0"/>
                        </a:spcAft>
                        <a:buClrTx/>
                        <a:buSzTx/>
                        <a:buFontTx/>
                        <a:buNone/>
                        <a:tabLst/>
                        <a:defRPr/>
                      </a:pPr>
                      <a:r>
                        <a:rPr lang="es-ES" sz="1100" b="0" dirty="0">
                          <a:latin typeface="Arial" panose="020B0604020202020204" pitchFamily="34" charset="0"/>
                          <a:ea typeface="HelloAntsClose" panose="02000603000000000000" pitchFamily="2" charset="0"/>
                          <a:cs typeface="Arial" panose="020B0604020202020204" pitchFamily="34" charset="0"/>
                        </a:rPr>
                        <a:t>Organizados en semicírculo, se </a:t>
                      </a:r>
                      <a:r>
                        <a:rPr lang="es-ES" sz="1100" b="0" dirty="0">
                          <a:highlight>
                            <a:srgbClr val="FFFF00"/>
                          </a:highlight>
                          <a:latin typeface="Arial" panose="020B0604020202020204" pitchFamily="34" charset="0"/>
                          <a:ea typeface="HelloAntsClose" panose="02000603000000000000" pitchFamily="2" charset="0"/>
                          <a:cs typeface="Arial" panose="020B0604020202020204" pitchFamily="34" charset="0"/>
                        </a:rPr>
                        <a:t>realizará la actividad “Adivina qué es</a:t>
                      </a:r>
                      <a:r>
                        <a:rPr lang="es-ES" sz="1100" b="0" dirty="0">
                          <a:latin typeface="Arial" panose="020B0604020202020204" pitchFamily="34" charset="0"/>
                          <a:ea typeface="HelloAntsClose" panose="02000603000000000000" pitchFamily="2" charset="0"/>
                          <a:cs typeface="Arial" panose="020B0604020202020204" pitchFamily="34" charset="0"/>
                        </a:rPr>
                        <a:t>”, se les leerán una serie de adivinanzas correspondientes a diversas partes del cuerpo, se motivará a las niñas y a los niños a que mencionen de qué parte del cuerpo se trata, conforme se vayan mencionando las adivinanzas se les solicitará que sus respuestas las vayan dibujando </a:t>
                      </a:r>
                      <a:r>
                        <a:rPr lang="es-ES" sz="1100" b="0" dirty="0">
                          <a:highlight>
                            <a:srgbClr val="FFFF00"/>
                          </a:highlight>
                          <a:latin typeface="Arial" panose="020B0604020202020204" pitchFamily="34" charset="0"/>
                          <a:ea typeface="HelloAntsClose" panose="02000603000000000000" pitchFamily="2" charset="0"/>
                          <a:cs typeface="Arial" panose="020B0604020202020204" pitchFamily="34" charset="0"/>
                        </a:rPr>
                        <a:t>en la ficha de trabajo 2 </a:t>
                      </a:r>
                      <a:r>
                        <a:rPr lang="es-ES" sz="1100" b="0" dirty="0">
                          <a:latin typeface="Arial" panose="020B0604020202020204" pitchFamily="34" charset="0"/>
                          <a:ea typeface="HelloAntsClose" panose="02000603000000000000" pitchFamily="2" charset="0"/>
                          <a:cs typeface="Arial" panose="020B0604020202020204" pitchFamily="34" charset="0"/>
                        </a:rPr>
                        <a:t>“Adivina qué es”, y en la medida que sea posible escribir el nombre de cada parte del cuerpo, una vez que esta sea adivinada se recordará para que nos sirve y qué función desempeña en nuestro cuerpo. Al finalizar dialogar y recordar las partes del cuerpo sobre las que se hablo y hacerlos reflexionar con base al cuestionamiento “¿Qué pasaría si no tuvieras alguna parte de tu cuerpo?  (Ir ejemplificando; las manos, pies, boca, etc.), al termino pedir a cada niño que pase al frente y repita alguna adivinanza de la que se acuerde.</a:t>
                      </a:r>
                      <a:endParaRPr lang="es-ES" sz="1100" b="0" dirty="0">
                        <a:highlight>
                          <a:srgbClr val="FFFF00"/>
                        </a:highlight>
                        <a:latin typeface="Arial" panose="020B0604020202020204" pitchFamily="34" charset="0"/>
                        <a:ea typeface="HelloAntsClose" panose="02000603000000000000" pitchFamily="2" charset="0"/>
                        <a:cs typeface="Arial" panose="020B0604020202020204" pitchFamily="34" charset="0"/>
                      </a:endParaRPr>
                    </a:p>
                    <a:p>
                      <a:pPr marL="0" marR="0" lvl="0" indent="0" algn="l" defTabSz="972007" rtl="0" eaLnBrk="1" fontAlgn="auto" latinLnBrk="0" hangingPunct="1">
                        <a:lnSpc>
                          <a:spcPct val="100000"/>
                        </a:lnSpc>
                        <a:spcBef>
                          <a:spcPts val="0"/>
                        </a:spcBef>
                        <a:spcAft>
                          <a:spcPts val="0"/>
                        </a:spcAft>
                        <a:buClrTx/>
                        <a:buSzTx/>
                        <a:buFontTx/>
                        <a:buNone/>
                        <a:tabLst/>
                        <a:defRPr/>
                      </a:pPr>
                      <a:endParaRPr lang="es-ES" sz="1100" b="0" dirty="0">
                        <a:latin typeface="Arial" panose="020B0604020202020204" pitchFamily="34" charset="0"/>
                        <a:ea typeface="HelloAntsClose" panose="02000603000000000000" pitchFamily="2" charset="0"/>
                        <a:cs typeface="Arial" panose="020B0604020202020204" pitchFamily="34" charset="0"/>
                      </a:endParaRPr>
                    </a:p>
                    <a:p>
                      <a:pPr marL="0" marR="0" lvl="0" indent="0" algn="l" defTabSz="972007" rtl="0" eaLnBrk="1" fontAlgn="auto" latinLnBrk="0" hangingPunct="1">
                        <a:lnSpc>
                          <a:spcPct val="100000"/>
                        </a:lnSpc>
                        <a:spcBef>
                          <a:spcPts val="0"/>
                        </a:spcBef>
                        <a:spcAft>
                          <a:spcPts val="0"/>
                        </a:spcAft>
                        <a:buClrTx/>
                        <a:buSzTx/>
                        <a:buFontTx/>
                        <a:buNone/>
                        <a:tabLst/>
                        <a:defRPr/>
                      </a:pPr>
                      <a:r>
                        <a:rPr lang="es-ES" sz="1100" b="0" dirty="0">
                          <a:latin typeface="Arial" panose="020B0604020202020204" pitchFamily="34" charset="0"/>
                          <a:ea typeface="HelloAntsClose" panose="02000603000000000000" pitchFamily="2" charset="0"/>
                          <a:cs typeface="Arial" panose="020B0604020202020204" pitchFamily="34" charset="0"/>
                        </a:rPr>
                        <a:t>Explicar a los niños que </a:t>
                      </a:r>
                      <a:r>
                        <a:rPr lang="es-ES" sz="1100" b="0" dirty="0">
                          <a:highlight>
                            <a:srgbClr val="FFFF00"/>
                          </a:highlight>
                          <a:latin typeface="Arial" panose="020B0604020202020204" pitchFamily="34" charset="0"/>
                          <a:ea typeface="HelloAntsClose" panose="02000603000000000000" pitchFamily="2" charset="0"/>
                          <a:cs typeface="Arial" panose="020B0604020202020204" pitchFamily="34" charset="0"/>
                        </a:rPr>
                        <a:t>realizaremos varios juegos para mantener el equilibrio</a:t>
                      </a:r>
                      <a:r>
                        <a:rPr lang="es-ES" sz="1100" b="0" dirty="0">
                          <a:latin typeface="Arial" panose="020B0604020202020204" pitchFamily="34" charset="0"/>
                          <a:ea typeface="HelloAntsClose" panose="02000603000000000000" pitchFamily="2" charset="0"/>
                          <a:cs typeface="Arial" panose="020B0604020202020204" pitchFamily="34" charset="0"/>
                        </a:rPr>
                        <a:t>, explicar que el equilibrio es la capacidad para adoptar y mantener cualquier posición del cuerpo para contrarrestar la fuerza de gravedad, en este caso para mantener los objetos en su lugar aunque vayas de un lugar a otro. Proporcionar un plato, un vaso </a:t>
                      </a:r>
                    </a:p>
                    <a:p>
                      <a:pPr marL="0" marR="0" lvl="0" indent="0" algn="l" defTabSz="972007" rtl="0" eaLnBrk="1" fontAlgn="auto" latinLnBrk="0" hangingPunct="1">
                        <a:lnSpc>
                          <a:spcPct val="100000"/>
                        </a:lnSpc>
                        <a:spcBef>
                          <a:spcPts val="0"/>
                        </a:spcBef>
                        <a:spcAft>
                          <a:spcPts val="0"/>
                        </a:spcAft>
                        <a:buClrTx/>
                        <a:buSzTx/>
                        <a:buFontTx/>
                        <a:buNone/>
                        <a:tabLst/>
                        <a:defRPr/>
                      </a:pPr>
                      <a:r>
                        <a:rPr lang="es-ES" sz="1100" b="0" dirty="0">
                          <a:latin typeface="Arial" panose="020B0604020202020204" pitchFamily="34" charset="0"/>
                          <a:ea typeface="HelloAntsClose" panose="02000603000000000000" pitchFamily="2" charset="0"/>
                          <a:cs typeface="Arial" panose="020B0604020202020204" pitchFamily="34" charset="0"/>
                        </a:rPr>
                        <a:t>1. Coloca los vasos sobre el plato.</a:t>
                      </a:r>
                    </a:p>
                    <a:p>
                      <a:pPr marL="0" marR="0" lvl="0" indent="0" algn="l" defTabSz="972007" rtl="0" eaLnBrk="1" fontAlgn="auto" latinLnBrk="0" hangingPunct="1">
                        <a:lnSpc>
                          <a:spcPct val="100000"/>
                        </a:lnSpc>
                        <a:spcBef>
                          <a:spcPts val="0"/>
                        </a:spcBef>
                        <a:spcAft>
                          <a:spcPts val="0"/>
                        </a:spcAft>
                        <a:buClrTx/>
                        <a:buSzTx/>
                        <a:buFontTx/>
                        <a:buNone/>
                        <a:tabLst/>
                        <a:defRPr/>
                      </a:pPr>
                      <a:r>
                        <a:rPr lang="es-ES" sz="1100" b="0" dirty="0">
                          <a:latin typeface="Arial" panose="020B0604020202020204" pitchFamily="34" charset="0"/>
                          <a:ea typeface="HelloAntsClose" panose="02000603000000000000" pitchFamily="2" charset="0"/>
                          <a:cs typeface="Arial" panose="020B0604020202020204" pitchFamily="34" charset="0"/>
                        </a:rPr>
                        <a:t>2. Toma la charola con las dos manos y camina hacia el otro extremo del espacio que elegiste para el juego y regresa .</a:t>
                      </a:r>
                    </a:p>
                    <a:p>
                      <a:pPr marL="0" marR="0" lvl="0" indent="0" algn="l" defTabSz="972007" rtl="0" eaLnBrk="1" fontAlgn="auto" latinLnBrk="0" hangingPunct="1">
                        <a:lnSpc>
                          <a:spcPct val="100000"/>
                        </a:lnSpc>
                        <a:spcBef>
                          <a:spcPts val="0"/>
                        </a:spcBef>
                        <a:spcAft>
                          <a:spcPts val="0"/>
                        </a:spcAft>
                        <a:buClrTx/>
                        <a:buSzTx/>
                        <a:buFontTx/>
                        <a:buNone/>
                        <a:tabLst/>
                        <a:defRPr/>
                      </a:pPr>
                      <a:r>
                        <a:rPr lang="es-ES" sz="1100" b="0" dirty="0">
                          <a:latin typeface="Arial" panose="020B0604020202020204" pitchFamily="34" charset="0"/>
                          <a:ea typeface="HelloAntsClose" panose="02000603000000000000" pitchFamily="2" charset="0"/>
                          <a:cs typeface="Arial" panose="020B0604020202020204" pitchFamily="34" charset="0"/>
                        </a:rPr>
                        <a:t>3. Toma la charola con la mano que consideras más fuerte, cambia un vaso por un calcetín y otro vaso por un limón y</a:t>
                      </a:r>
                    </a:p>
                    <a:p>
                      <a:pPr marL="0" marR="0" lvl="0" indent="0" algn="l" defTabSz="972007" rtl="0" eaLnBrk="1" fontAlgn="auto" latinLnBrk="0" hangingPunct="1">
                        <a:lnSpc>
                          <a:spcPct val="100000"/>
                        </a:lnSpc>
                        <a:spcBef>
                          <a:spcPts val="0"/>
                        </a:spcBef>
                        <a:spcAft>
                          <a:spcPts val="0"/>
                        </a:spcAft>
                        <a:buClrTx/>
                        <a:buSzTx/>
                        <a:buFontTx/>
                        <a:buNone/>
                        <a:tabLst/>
                        <a:defRPr/>
                      </a:pPr>
                      <a:r>
                        <a:rPr lang="es-ES" sz="1100" b="0" dirty="0">
                          <a:latin typeface="Arial" panose="020B0604020202020204" pitchFamily="34" charset="0"/>
                          <a:ea typeface="HelloAntsClose" panose="02000603000000000000" pitchFamily="2" charset="0"/>
                          <a:cs typeface="Arial" panose="020B0604020202020204" pitchFamily="34" charset="0"/>
                        </a:rPr>
                        <a:t>realiza el recorrido que elegiste de ida y vuelta. Cambia de mano y has el mismo recorrido.</a:t>
                      </a:r>
                    </a:p>
                    <a:p>
                      <a:pPr marL="0" marR="0" lvl="0" indent="0" algn="l" defTabSz="972007" rtl="0" eaLnBrk="1" fontAlgn="auto" latinLnBrk="0" hangingPunct="1">
                        <a:lnSpc>
                          <a:spcPct val="100000"/>
                        </a:lnSpc>
                        <a:spcBef>
                          <a:spcPts val="0"/>
                        </a:spcBef>
                        <a:spcAft>
                          <a:spcPts val="0"/>
                        </a:spcAft>
                        <a:buClrTx/>
                        <a:buSzTx/>
                        <a:buFontTx/>
                        <a:buNone/>
                        <a:tabLst/>
                        <a:defRPr/>
                      </a:pPr>
                      <a:r>
                        <a:rPr lang="es-ES" sz="1100" b="0" dirty="0">
                          <a:latin typeface="Arial" panose="020B0604020202020204" pitchFamily="34" charset="0"/>
                          <a:ea typeface="HelloAntsClose" panose="02000603000000000000" pitchFamily="2" charset="0"/>
                          <a:cs typeface="Arial" panose="020B0604020202020204" pitchFamily="34" charset="0"/>
                        </a:rPr>
                        <a:t>4. Toma la charola con las dos manos y colócala encima de tu cabeza, has el recorrido llevando la charola con los vasos sin que estos se caigan, puedes hacerlo a la velocidad que tu consideres adecuada.</a:t>
                      </a:r>
                    </a:p>
                    <a:p>
                      <a:pPr marL="0" marR="0" lvl="0" indent="0" algn="l" defTabSz="972007" rtl="0" eaLnBrk="1" fontAlgn="auto" latinLnBrk="0" hangingPunct="1">
                        <a:lnSpc>
                          <a:spcPct val="100000"/>
                        </a:lnSpc>
                        <a:spcBef>
                          <a:spcPts val="0"/>
                        </a:spcBef>
                        <a:spcAft>
                          <a:spcPts val="0"/>
                        </a:spcAft>
                        <a:buClrTx/>
                        <a:buSzTx/>
                        <a:buFontTx/>
                        <a:buNone/>
                        <a:tabLst/>
                        <a:defRPr/>
                      </a:pPr>
                      <a:r>
                        <a:rPr lang="es-ES" sz="1100" b="0" dirty="0">
                          <a:latin typeface="Arial" panose="020B0604020202020204" pitchFamily="34" charset="0"/>
                          <a:ea typeface="HelloAntsClose" panose="02000603000000000000" pitchFamily="2" charset="0"/>
                          <a:cs typeface="Arial" panose="020B0604020202020204" pitchFamily="34" charset="0"/>
                        </a:rPr>
                        <a:t>5. Toma la charola con las dos manos y colócala encima de tu cabeza, has el recorrido llevando la charola con un vaso, un limón y un calcetín, recuerda que no se deben de caer.</a:t>
                      </a:r>
                    </a:p>
                    <a:p>
                      <a:pPr marL="0" marR="0" lvl="0" indent="0" algn="l" defTabSz="972007" rtl="0" eaLnBrk="1" fontAlgn="auto" latinLnBrk="0" hangingPunct="1">
                        <a:lnSpc>
                          <a:spcPct val="100000"/>
                        </a:lnSpc>
                        <a:spcBef>
                          <a:spcPts val="0"/>
                        </a:spcBef>
                        <a:spcAft>
                          <a:spcPts val="0"/>
                        </a:spcAft>
                        <a:buClrTx/>
                        <a:buSzTx/>
                        <a:buFontTx/>
                        <a:buNone/>
                        <a:tabLst/>
                        <a:defRPr/>
                      </a:pPr>
                      <a:r>
                        <a:rPr lang="es-ES" sz="1200" b="0" dirty="0">
                          <a:latin typeface="Arial" panose="020B0604020202020204" pitchFamily="34" charset="0"/>
                          <a:ea typeface="HelloAntsClose" panose="02000603000000000000" pitchFamily="2" charset="0"/>
                          <a:cs typeface="Arial" panose="020B0604020202020204" pitchFamily="34" charset="0"/>
                        </a:rPr>
                        <a:t>Se les pide comentar lo visto en clase, se les solicita que platiquen sobre las partes del cuerpo que les gustan mas y que adivinanza les dio mas trabajo adivinar, felicite por su participación.</a:t>
                      </a:r>
                    </a:p>
                    <a:p>
                      <a:pPr marL="0" marR="0" lvl="0" indent="0" algn="l" defTabSz="972007" rtl="0" eaLnBrk="1" fontAlgn="auto" latinLnBrk="0" hangingPunct="1">
                        <a:lnSpc>
                          <a:spcPct val="100000"/>
                        </a:lnSpc>
                        <a:spcBef>
                          <a:spcPts val="0"/>
                        </a:spcBef>
                        <a:spcAft>
                          <a:spcPts val="0"/>
                        </a:spcAft>
                        <a:buClrTx/>
                        <a:buSzTx/>
                        <a:buFontTx/>
                        <a:buNone/>
                        <a:tabLst/>
                        <a:defRPr/>
                      </a:pPr>
                      <a:endParaRPr lang="es-ES" sz="1200" b="0" dirty="0">
                        <a:latin typeface="Arial" panose="020B0604020202020204" pitchFamily="34" charset="0"/>
                        <a:ea typeface="HelloAntsClose" panose="02000603000000000000" pitchFamily="2" charset="0"/>
                        <a:cs typeface="Arial" panose="020B0604020202020204" pitchFamily="34" charset="0"/>
                      </a:endParaRPr>
                    </a:p>
                  </a:txBody>
                  <a:tcPr marL="117549" marR="117549" marT="34285" marB="34285">
                    <a:lnR w="12700" cap="flat" cmpd="sng" algn="ctr">
                      <a:solidFill>
                        <a:schemeClr val="bg1"/>
                      </a:solidFill>
                      <a:prstDash val="solid"/>
                      <a:round/>
                      <a:headEnd type="none" w="med" len="med"/>
                      <a:tailEnd type="none" w="med" len="med"/>
                    </a:lnR>
                    <a:solidFill>
                      <a:schemeClr val="bg1"/>
                    </a:solidFill>
                  </a:tcPr>
                </a:tc>
                <a:tc hMerge="1">
                  <a:txBody>
                    <a:bodyPr/>
                    <a:lstStyle/>
                    <a:p>
                      <a:pPr marL="0" marR="0" indent="0" algn="just" defTabSz="740664" rtl="0" eaLnBrk="1" fontAlgn="auto" latinLnBrk="0" hangingPunct="1">
                        <a:lnSpc>
                          <a:spcPct val="100000"/>
                        </a:lnSpc>
                        <a:spcBef>
                          <a:spcPts val="0"/>
                        </a:spcBef>
                        <a:spcAft>
                          <a:spcPts val="0"/>
                        </a:spcAft>
                        <a:buClrTx/>
                        <a:buSzTx/>
                        <a:buFontTx/>
                        <a:buNone/>
                        <a:tabLst/>
                        <a:defRPr/>
                      </a:pPr>
                      <a:endParaRPr lang="es-ES" sz="600" baseline="0" dirty="0">
                        <a:latin typeface="HelloAntsClose" pitchFamily="2" charset="0"/>
                        <a:ea typeface="HelloAntsClose" pitchFamily="2" charset="0"/>
                      </a:endParaRPr>
                    </a:p>
                  </a:txBody>
                  <a:tcPr marL="110580" marR="110580" marT="32252" marB="3225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2" name="1 Rectángulo"/>
          <p:cNvSpPr/>
          <p:nvPr/>
        </p:nvSpPr>
        <p:spPr>
          <a:xfrm>
            <a:off x="2182297" y="271110"/>
            <a:ext cx="4860131" cy="584775"/>
          </a:xfrm>
          <a:prstGeom prst="rect">
            <a:avLst/>
          </a:prstGeom>
        </p:spPr>
        <p:txBody>
          <a:bodyPr>
            <a:spAutoFit/>
          </a:bodyPr>
          <a:lstStyle/>
          <a:p>
            <a:pPr algn="ctr"/>
            <a:r>
              <a:rPr lang="es-ES" sz="1400" b="1" dirty="0">
                <a:latin typeface="AGLikeABoss" pitchFamily="2" charset="0"/>
                <a:ea typeface="AGLikeABoss" pitchFamily="2" charset="0"/>
              </a:rPr>
              <a:t>Fecha: Martes  26 de Octubre</a:t>
            </a:r>
          </a:p>
          <a:p>
            <a:pPr algn="ctr"/>
            <a:r>
              <a:rPr lang="es-ES" sz="1400" b="1" dirty="0">
                <a:latin typeface="AGLikeABoss" pitchFamily="2" charset="0"/>
                <a:ea typeface="AGLikeABoss" pitchFamily="2" charset="0"/>
              </a:rPr>
              <a:t> </a:t>
            </a:r>
            <a:r>
              <a:rPr lang="es-ES" b="1" dirty="0">
                <a:latin typeface="AGLikeABoss" pitchFamily="2" charset="0"/>
                <a:ea typeface="AGLikeABoss" pitchFamily="2" charset="0"/>
              </a:rPr>
              <a:t> </a:t>
            </a:r>
            <a:endParaRPr lang="es-ES" b="1" dirty="0">
              <a:latin typeface="HelloAntsClose" pitchFamily="2" charset="0"/>
              <a:ea typeface="HelloAntsClose" pitchFamily="2" charset="0"/>
            </a:endParaRPr>
          </a:p>
        </p:txBody>
      </p:sp>
      <p:sp>
        <p:nvSpPr>
          <p:cNvPr id="13" name="28 Rectángulo"/>
          <p:cNvSpPr/>
          <p:nvPr/>
        </p:nvSpPr>
        <p:spPr>
          <a:xfrm>
            <a:off x="6313309" y="234335"/>
            <a:ext cx="2753417" cy="721558"/>
          </a:xfrm>
          <a:prstGeom prst="rect">
            <a:avLst/>
          </a:prstGeom>
        </p:spPr>
        <p:txBody>
          <a:bodyPr wrap="square" lIns="104979" tIns="52490" rIns="104979" bIns="52490">
            <a:spAutoFit/>
          </a:bodyPr>
          <a:lstStyle/>
          <a:p>
            <a:pPr algn="ctr"/>
            <a:r>
              <a:rPr lang="es-ES" sz="2000" b="1" dirty="0">
                <a:ln w="10160">
                  <a:solidFill>
                    <a:sysClr val="windowText" lastClr="000000"/>
                  </a:solidFill>
                  <a:prstDash val="solid"/>
                </a:ln>
                <a:solidFill>
                  <a:srgbClr val="FFFF00"/>
                </a:solidFill>
                <a:effectLst>
                  <a:glow rad="101600">
                    <a:schemeClr val="accent4">
                      <a:satMod val="175000"/>
                      <a:alpha val="40000"/>
                    </a:schemeClr>
                  </a:glow>
                  <a:outerShdw blurRad="38100" dist="22860" dir="5400000" algn="tl" rotWithShape="0">
                    <a:srgbClr val="000000">
                      <a:alpha val="30000"/>
                    </a:srgbClr>
                  </a:outerShdw>
                </a:effectLst>
                <a:latin typeface="Cheri" pitchFamily="2" charset="0"/>
                <a:ea typeface="AGIsMakeupRequired" panose="02000603000000000000" pitchFamily="2" charset="0"/>
              </a:rPr>
              <a:t>Actividades sugeridas</a:t>
            </a:r>
          </a:p>
        </p:txBody>
      </p:sp>
    </p:spTree>
    <p:extLst>
      <p:ext uri="{BB962C8B-B14F-4D97-AF65-F5344CB8AC3E}">
        <p14:creationId xmlns:p14="http://schemas.microsoft.com/office/powerpoint/2010/main" val="709002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D0C31E91-EFE2-42EB-B4A8-7B986FD07440}"/>
              </a:ext>
            </a:extLst>
          </p:cNvPr>
          <p:cNvPicPr>
            <a:picLocks noChangeAspect="1"/>
          </p:cNvPicPr>
          <p:nvPr/>
        </p:nvPicPr>
        <p:blipFill>
          <a:blip r:embed="rId2"/>
          <a:stretch>
            <a:fillRect/>
          </a:stretch>
        </p:blipFill>
        <p:spPr>
          <a:xfrm>
            <a:off x="0" y="0"/>
            <a:ext cx="9720263" cy="7732295"/>
          </a:xfrm>
          <a:prstGeom prst="rect">
            <a:avLst/>
          </a:prstGeom>
        </p:spPr>
      </p:pic>
      <p:sp>
        <p:nvSpPr>
          <p:cNvPr id="7" name="6 Elipse"/>
          <p:cNvSpPr/>
          <p:nvPr/>
        </p:nvSpPr>
        <p:spPr>
          <a:xfrm>
            <a:off x="6939341" y="-2"/>
            <a:ext cx="1515640" cy="1114023"/>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913"/>
          </a:p>
        </p:txBody>
      </p:sp>
      <p:sp>
        <p:nvSpPr>
          <p:cNvPr id="6" name="Rectángulo redondeado 10"/>
          <p:cNvSpPr/>
          <p:nvPr/>
        </p:nvSpPr>
        <p:spPr>
          <a:xfrm>
            <a:off x="0" y="304263"/>
            <a:ext cx="9720263" cy="487786"/>
          </a:xfrm>
          <a:prstGeom prst="round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lIns="104979" tIns="52490" rIns="104979" bIns="52490" rtlCol="0" anchor="ctr"/>
          <a:lstStyle/>
          <a:p>
            <a:pPr algn="ctr"/>
            <a:endParaRPr lang="es-MX" sz="1913"/>
          </a:p>
        </p:txBody>
      </p:sp>
      <p:graphicFrame>
        <p:nvGraphicFramePr>
          <p:cNvPr id="3" name="2 Tabla"/>
          <p:cNvGraphicFramePr>
            <a:graphicFrameLocks noGrp="1"/>
          </p:cNvGraphicFramePr>
          <p:nvPr>
            <p:extLst>
              <p:ext uri="{D42A27DB-BD31-4B8C-83A1-F6EECF244321}">
                <p14:modId xmlns:p14="http://schemas.microsoft.com/office/powerpoint/2010/main" val="2166672321"/>
              </p:ext>
            </p:extLst>
          </p:nvPr>
        </p:nvGraphicFramePr>
        <p:xfrm>
          <a:off x="235285" y="950213"/>
          <a:ext cx="9363874" cy="7123163"/>
        </p:xfrm>
        <a:graphic>
          <a:graphicData uri="http://schemas.openxmlformats.org/drawingml/2006/table">
            <a:tbl>
              <a:tblPr firstRow="1" bandRow="1">
                <a:tableStyleId>{93296810-A885-4BE3-A3E7-6D5BEEA58F35}</a:tableStyleId>
              </a:tblPr>
              <a:tblGrid>
                <a:gridCol w="1317068">
                  <a:extLst>
                    <a:ext uri="{9D8B030D-6E8A-4147-A177-3AD203B41FA5}">
                      <a16:colId xmlns:a16="http://schemas.microsoft.com/office/drawing/2014/main" val="20000"/>
                    </a:ext>
                  </a:extLst>
                </a:gridCol>
                <a:gridCol w="2700670">
                  <a:extLst>
                    <a:ext uri="{9D8B030D-6E8A-4147-A177-3AD203B41FA5}">
                      <a16:colId xmlns:a16="http://schemas.microsoft.com/office/drawing/2014/main" val="20001"/>
                    </a:ext>
                  </a:extLst>
                </a:gridCol>
                <a:gridCol w="1543478">
                  <a:extLst>
                    <a:ext uri="{9D8B030D-6E8A-4147-A177-3AD203B41FA5}">
                      <a16:colId xmlns:a16="http://schemas.microsoft.com/office/drawing/2014/main" val="2158778806"/>
                    </a:ext>
                  </a:extLst>
                </a:gridCol>
                <a:gridCol w="2592125">
                  <a:extLst>
                    <a:ext uri="{9D8B030D-6E8A-4147-A177-3AD203B41FA5}">
                      <a16:colId xmlns:a16="http://schemas.microsoft.com/office/drawing/2014/main" val="3950384189"/>
                    </a:ext>
                  </a:extLst>
                </a:gridCol>
                <a:gridCol w="1210533">
                  <a:extLst>
                    <a:ext uri="{9D8B030D-6E8A-4147-A177-3AD203B41FA5}">
                      <a16:colId xmlns:a16="http://schemas.microsoft.com/office/drawing/2014/main" val="1990293793"/>
                    </a:ext>
                  </a:extLst>
                </a:gridCol>
              </a:tblGrid>
              <a:tr h="246774">
                <a:tc>
                  <a:txBody>
                    <a:bodyPr/>
                    <a:lstStyle/>
                    <a:p>
                      <a:pPr algn="ctr"/>
                      <a:r>
                        <a:rPr lang="es-ES" sz="1000" b="0" dirty="0">
                          <a:solidFill>
                            <a:schemeClr val="tx1"/>
                          </a:solidFill>
                          <a:latin typeface="HelloAntsClose" pitchFamily="2" charset="0"/>
                          <a:ea typeface="HelloAntsClose" pitchFamily="2" charset="0"/>
                        </a:rPr>
                        <a:t>Nombre de la actividad </a:t>
                      </a:r>
                      <a:endParaRPr lang="es-MX" sz="1000" b="0" dirty="0">
                        <a:solidFill>
                          <a:schemeClr val="tx1"/>
                        </a:solidFill>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0C8D"/>
                    </a:solidFill>
                  </a:tcPr>
                </a:tc>
                <a:tc>
                  <a:txBody>
                    <a:bodyPr/>
                    <a:lstStyle/>
                    <a:p>
                      <a:pPr marL="0" marR="0" lvl="0" indent="0" algn="ctr" defTabSz="740664" rtl="0" eaLnBrk="1" fontAlgn="auto" latinLnBrk="0" hangingPunct="1">
                        <a:lnSpc>
                          <a:spcPct val="115000"/>
                        </a:lnSpc>
                        <a:spcBef>
                          <a:spcPts val="0"/>
                        </a:spcBef>
                        <a:spcAft>
                          <a:spcPts val="0"/>
                        </a:spcAft>
                        <a:buClrTx/>
                        <a:buSzTx/>
                        <a:buFontTx/>
                        <a:buNone/>
                        <a:tabLst/>
                        <a:defRPr/>
                      </a:pPr>
                      <a:r>
                        <a:rPr lang="es-ES" sz="1200" b="1" dirty="0">
                          <a:solidFill>
                            <a:schemeClr val="bg1"/>
                          </a:solidFill>
                          <a:latin typeface="The Hand Extrablack" panose="03070A02030502020204" pitchFamily="66" charset="0"/>
                          <a:ea typeface="HelloAntsClose" pitchFamily="2" charset="0"/>
                        </a:rPr>
                        <a:t>Marcando tu silueta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0C8D"/>
                    </a:solidFill>
                  </a:tcPr>
                </a:tc>
                <a:tc>
                  <a:txBody>
                    <a:bodyPr/>
                    <a:lstStyle/>
                    <a:p>
                      <a:pPr algn="ctr"/>
                      <a:r>
                        <a:rPr lang="es-ES" sz="1000" b="0" dirty="0">
                          <a:solidFill>
                            <a:schemeClr val="tx1"/>
                          </a:solidFill>
                          <a:latin typeface="HelloAntsClose" pitchFamily="2" charset="0"/>
                          <a:ea typeface="HelloAntsClose" pitchFamily="2" charset="0"/>
                        </a:rPr>
                        <a:t>Nombre de la actividad </a:t>
                      </a:r>
                      <a:endParaRPr lang="es-MX" sz="1000" b="0" dirty="0">
                        <a:solidFill>
                          <a:schemeClr val="tx1"/>
                        </a:solidFill>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0C8D"/>
                    </a:solidFill>
                  </a:tcPr>
                </a:tc>
                <a:tc>
                  <a:txBody>
                    <a:bodyPr/>
                    <a:lstStyle/>
                    <a:p>
                      <a:pPr marL="0" marR="0" lvl="0" indent="0" algn="ctr" defTabSz="740664" rtl="0" eaLnBrk="1" fontAlgn="auto" latinLnBrk="0" hangingPunct="1">
                        <a:lnSpc>
                          <a:spcPct val="115000"/>
                        </a:lnSpc>
                        <a:spcBef>
                          <a:spcPts val="0"/>
                        </a:spcBef>
                        <a:spcAft>
                          <a:spcPts val="0"/>
                        </a:spcAft>
                        <a:buClrTx/>
                        <a:buSzTx/>
                        <a:buFontTx/>
                        <a:buNone/>
                        <a:tabLst/>
                        <a:defRPr/>
                      </a:pPr>
                      <a:r>
                        <a:rPr lang="es-ES" sz="1200" b="1" dirty="0">
                          <a:solidFill>
                            <a:schemeClr val="bg1"/>
                          </a:solidFill>
                          <a:latin typeface="The Hand Extrablack" panose="03070A02030502020204" pitchFamily="66" charset="0"/>
                          <a:ea typeface="HelloAntsClose" pitchFamily="2" charset="0"/>
                        </a:rPr>
                        <a:t>¿Cuantos tengo?</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0C8D"/>
                    </a:solidFill>
                  </a:tcPr>
                </a:tc>
                <a:tc>
                  <a:txBody>
                    <a:bodyPr/>
                    <a:lstStyle/>
                    <a:p>
                      <a:pPr marL="0" marR="0" lvl="0" indent="0" algn="ctr" defTabSz="740664" rtl="0" eaLnBrk="1" fontAlgn="auto" latinLnBrk="0" hangingPunct="1">
                        <a:lnSpc>
                          <a:spcPct val="100000"/>
                        </a:lnSpc>
                        <a:spcBef>
                          <a:spcPts val="0"/>
                        </a:spcBef>
                        <a:spcAft>
                          <a:spcPts val="0"/>
                        </a:spcAft>
                        <a:buClrTx/>
                        <a:buSzTx/>
                        <a:buFontTx/>
                        <a:buNone/>
                        <a:tabLst/>
                        <a:defRPr/>
                      </a:pPr>
                      <a:r>
                        <a:rPr lang="es-ES" sz="1200" dirty="0">
                          <a:solidFill>
                            <a:schemeClr val="tx1"/>
                          </a:solidFill>
                          <a:latin typeface="The Hand Extrablack" panose="03070A02030502020204" pitchFamily="66" charset="0"/>
                          <a:ea typeface="AGFatPants" panose="02000603000000000000" pitchFamily="2" charset="0"/>
                        </a:rPr>
                        <a:t>Materiales </a:t>
                      </a:r>
                    </a:p>
                    <a:p>
                      <a:pPr marL="0" marR="0" lvl="0" indent="0" algn="ctr" defTabSz="740664" rtl="0" eaLnBrk="1" fontAlgn="auto" latinLnBrk="0" hangingPunct="1">
                        <a:lnSpc>
                          <a:spcPct val="100000"/>
                        </a:lnSpc>
                        <a:spcBef>
                          <a:spcPts val="0"/>
                        </a:spcBef>
                        <a:spcAft>
                          <a:spcPts val="0"/>
                        </a:spcAft>
                        <a:buClrTx/>
                        <a:buSzTx/>
                        <a:buFontTx/>
                        <a:buNone/>
                        <a:tabLst/>
                        <a:defRPr/>
                      </a:pPr>
                      <a:endParaRPr lang="es-ES" sz="1200" dirty="0">
                        <a:solidFill>
                          <a:schemeClr val="tx1"/>
                        </a:solidFill>
                        <a:latin typeface="The Hand Extrablack" panose="03070A02030502020204" pitchFamily="66" charset="0"/>
                        <a:ea typeface="AGFatPants" panose="02000603000000000000"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0C8D"/>
                    </a:solidFill>
                  </a:tcPr>
                </a:tc>
                <a:extLst>
                  <a:ext uri="{0D108BD9-81ED-4DB2-BD59-A6C34878D82A}">
                    <a16:rowId xmlns:a16="http://schemas.microsoft.com/office/drawing/2014/main" val="10000"/>
                  </a:ext>
                </a:extLst>
              </a:tr>
              <a:tr h="214373">
                <a:tc>
                  <a:txBody>
                    <a:bodyPr/>
                    <a:lstStyle/>
                    <a:p>
                      <a:pPr algn="ctr"/>
                      <a:r>
                        <a:rPr lang="es-ES" sz="1000" dirty="0">
                          <a:latin typeface="HelloAntsClose" pitchFamily="2" charset="0"/>
                          <a:ea typeface="HelloAntsClose" pitchFamily="2" charset="0"/>
                        </a:rPr>
                        <a:t>C.F.A</a:t>
                      </a:r>
                      <a:endParaRPr lang="es-MX" sz="1000" dirty="0">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marL="0" marR="0" indent="0" algn="ctr" defTabSz="740664" rtl="0" eaLnBrk="1" fontAlgn="auto" latinLnBrk="0" hangingPunct="1">
                        <a:lnSpc>
                          <a:spcPct val="100000"/>
                        </a:lnSpc>
                        <a:spcBef>
                          <a:spcPts val="0"/>
                        </a:spcBef>
                        <a:spcAft>
                          <a:spcPts val="0"/>
                        </a:spcAft>
                        <a:buClrTx/>
                        <a:buSzTx/>
                        <a:buFontTx/>
                        <a:buNone/>
                        <a:tabLst/>
                        <a:defRPr/>
                      </a:pPr>
                      <a:r>
                        <a:rPr lang="es-ES" sz="1200" b="0" baseline="0" dirty="0">
                          <a:latin typeface="The Hand Extrablack" panose="03070A02030502020204" pitchFamily="66" charset="0"/>
                          <a:ea typeface="KAAverageScore" panose="02000603000000000000" pitchFamily="2" charset="0"/>
                        </a:rPr>
                        <a:t>Educación socioemocional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algn="ctr"/>
                      <a:r>
                        <a:rPr lang="es-ES" sz="1000" dirty="0">
                          <a:latin typeface="HelloAntsClose" pitchFamily="2" charset="0"/>
                          <a:ea typeface="HelloAntsClose" pitchFamily="2" charset="0"/>
                        </a:rPr>
                        <a:t>C.F.A.</a:t>
                      </a:r>
                      <a:endParaRPr lang="es-MX" sz="1000" dirty="0">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marL="0" marR="0" indent="0" algn="ctr" defTabSz="740664" rtl="0" eaLnBrk="1" fontAlgn="auto" latinLnBrk="0" hangingPunct="1">
                        <a:lnSpc>
                          <a:spcPct val="100000"/>
                        </a:lnSpc>
                        <a:spcBef>
                          <a:spcPts val="0"/>
                        </a:spcBef>
                        <a:spcAft>
                          <a:spcPts val="0"/>
                        </a:spcAft>
                        <a:buClrTx/>
                        <a:buSzTx/>
                        <a:buFontTx/>
                        <a:buNone/>
                        <a:tabLst/>
                        <a:defRPr/>
                      </a:pPr>
                      <a:r>
                        <a:rPr lang="es-ES" sz="1200" b="0" baseline="0" dirty="0">
                          <a:latin typeface="The Hand Extrablack" panose="03070A02030502020204" pitchFamily="66" charset="0"/>
                          <a:ea typeface="KAAverageScore" panose="02000603000000000000" pitchFamily="2" charset="0"/>
                        </a:rPr>
                        <a:t>Pensamiento matemático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rowSpan="4">
                  <a:txBody>
                    <a:bodyPr/>
                    <a:lstStyle/>
                    <a:p>
                      <a:pPr marL="0" marR="0" indent="0" algn="ctr" defTabSz="740664" rtl="0" eaLnBrk="1" fontAlgn="auto" latinLnBrk="0" hangingPunct="1">
                        <a:lnSpc>
                          <a:spcPct val="100000"/>
                        </a:lnSpc>
                        <a:spcBef>
                          <a:spcPts val="0"/>
                        </a:spcBef>
                        <a:spcAft>
                          <a:spcPts val="0"/>
                        </a:spcAft>
                        <a:buClrTx/>
                        <a:buSzTx/>
                        <a:buFontTx/>
                        <a:buNone/>
                        <a:tabLst/>
                        <a:defRPr/>
                      </a:pPr>
                      <a:r>
                        <a:rPr lang="es-ES" sz="1200" b="0" baseline="0" dirty="0">
                          <a:latin typeface="The Hand Extrablack" panose="03070A02030502020204" pitchFamily="66" charset="0"/>
                          <a:ea typeface="KAAverageScore" panose="02000603000000000000" pitchFamily="2" charset="0"/>
                        </a:rPr>
                        <a:t>Hoja de rotafolio </a:t>
                      </a:r>
                    </a:p>
                    <a:p>
                      <a:pPr marL="0" marR="0" indent="0" algn="ctr" defTabSz="740664" rtl="0" eaLnBrk="1" fontAlgn="auto" latinLnBrk="0" hangingPunct="1">
                        <a:lnSpc>
                          <a:spcPct val="100000"/>
                        </a:lnSpc>
                        <a:spcBef>
                          <a:spcPts val="0"/>
                        </a:spcBef>
                        <a:spcAft>
                          <a:spcPts val="0"/>
                        </a:spcAft>
                        <a:buClrTx/>
                        <a:buSzTx/>
                        <a:buFontTx/>
                        <a:buNone/>
                        <a:tabLst/>
                        <a:defRPr/>
                      </a:pPr>
                      <a:r>
                        <a:rPr lang="es-ES" sz="1200" b="0" baseline="0" dirty="0">
                          <a:latin typeface="The Hand Extrablack" panose="03070A02030502020204" pitchFamily="66" charset="0"/>
                          <a:ea typeface="KAAverageScore" panose="02000603000000000000" pitchFamily="2" charset="0"/>
                        </a:rPr>
                        <a:t>Video </a:t>
                      </a:r>
                    </a:p>
                    <a:p>
                      <a:pPr marL="0" marR="0" indent="0" algn="ctr" defTabSz="740664" rtl="0" eaLnBrk="1" fontAlgn="auto" latinLnBrk="0" hangingPunct="1">
                        <a:lnSpc>
                          <a:spcPct val="100000"/>
                        </a:lnSpc>
                        <a:spcBef>
                          <a:spcPts val="0"/>
                        </a:spcBef>
                        <a:spcAft>
                          <a:spcPts val="0"/>
                        </a:spcAft>
                        <a:buClrTx/>
                        <a:buSzTx/>
                        <a:buFontTx/>
                        <a:buNone/>
                        <a:tabLst/>
                        <a:defRPr/>
                      </a:pPr>
                      <a:r>
                        <a:rPr lang="es-ES" sz="1200" b="0" baseline="0" dirty="0">
                          <a:latin typeface="The Hand Extrablack" panose="03070A02030502020204" pitchFamily="66" charset="0"/>
                          <a:ea typeface="KAAverageScore" panose="02000603000000000000" pitchFamily="2" charset="0"/>
                        </a:rPr>
                        <a:t>Plumones </a:t>
                      </a:r>
                    </a:p>
                    <a:p>
                      <a:pPr marL="0" marR="0" indent="0" algn="ctr" defTabSz="740664" rtl="0" eaLnBrk="1" fontAlgn="auto" latinLnBrk="0" hangingPunct="1">
                        <a:lnSpc>
                          <a:spcPct val="100000"/>
                        </a:lnSpc>
                        <a:spcBef>
                          <a:spcPts val="0"/>
                        </a:spcBef>
                        <a:spcAft>
                          <a:spcPts val="0"/>
                        </a:spcAft>
                        <a:buClrTx/>
                        <a:buSzTx/>
                        <a:buFontTx/>
                        <a:buNone/>
                        <a:tabLst/>
                        <a:defRPr/>
                      </a:pPr>
                      <a:r>
                        <a:rPr lang="es-ES" sz="1200" b="0" baseline="0" dirty="0">
                          <a:latin typeface="The Hand Extrablack" panose="03070A02030502020204" pitchFamily="66" charset="0"/>
                          <a:ea typeface="KAAverageScore" panose="02000603000000000000" pitchFamily="2" charset="0"/>
                        </a:rPr>
                        <a:t>Material recortable</a:t>
                      </a:r>
                    </a:p>
                    <a:p>
                      <a:pPr marL="0" marR="0" indent="0" algn="ctr" defTabSz="740664" rtl="0" eaLnBrk="1" fontAlgn="auto" latinLnBrk="0" hangingPunct="1">
                        <a:lnSpc>
                          <a:spcPct val="100000"/>
                        </a:lnSpc>
                        <a:spcBef>
                          <a:spcPts val="0"/>
                        </a:spcBef>
                        <a:spcAft>
                          <a:spcPts val="0"/>
                        </a:spcAft>
                        <a:buClrTx/>
                        <a:buSzTx/>
                        <a:buFontTx/>
                        <a:buNone/>
                        <a:tabLst/>
                        <a:defRPr/>
                      </a:pPr>
                      <a:r>
                        <a:rPr lang="es-ES" sz="1200" b="0" baseline="0" dirty="0">
                          <a:latin typeface="The Hand Extrablack" panose="03070A02030502020204" pitchFamily="66" charset="0"/>
                          <a:ea typeface="KAAverageScore" panose="02000603000000000000" pitchFamily="2" charset="0"/>
                        </a:rPr>
                        <a:t>Ficha de trabajo 3 </a:t>
                      </a:r>
                    </a:p>
                    <a:p>
                      <a:pPr marL="0" marR="0" indent="0" algn="ctr" defTabSz="740664" rtl="0" eaLnBrk="1" fontAlgn="auto" latinLnBrk="0" hangingPunct="1">
                        <a:lnSpc>
                          <a:spcPct val="100000"/>
                        </a:lnSpc>
                        <a:spcBef>
                          <a:spcPts val="0"/>
                        </a:spcBef>
                        <a:spcAft>
                          <a:spcPts val="0"/>
                        </a:spcAft>
                        <a:buClrTx/>
                        <a:buSzTx/>
                        <a:buFontTx/>
                        <a:buNone/>
                        <a:tabLst/>
                        <a:defRPr/>
                      </a:pPr>
                      <a:r>
                        <a:rPr lang="es-ES" sz="1200" b="0" baseline="0" dirty="0">
                          <a:latin typeface="The Hand Extrablack" panose="03070A02030502020204" pitchFamily="66" charset="0"/>
                          <a:ea typeface="KAAverageScore" panose="02000603000000000000" pitchFamily="2" charset="0"/>
                        </a:rPr>
                        <a:t>Juego interactivo  </a:t>
                      </a:r>
                    </a:p>
                    <a:p>
                      <a:pPr marL="0" marR="0" indent="0" algn="ctr" defTabSz="740664" rtl="0" eaLnBrk="1" fontAlgn="auto" latinLnBrk="0" hangingPunct="1">
                        <a:lnSpc>
                          <a:spcPct val="100000"/>
                        </a:lnSpc>
                        <a:spcBef>
                          <a:spcPts val="0"/>
                        </a:spcBef>
                        <a:spcAft>
                          <a:spcPts val="0"/>
                        </a:spcAft>
                        <a:buClrTx/>
                        <a:buSzTx/>
                        <a:buFontTx/>
                        <a:buNone/>
                        <a:tabLst/>
                        <a:defRPr/>
                      </a:pPr>
                      <a:endParaRPr lang="es-ES" sz="1200" b="0" baseline="0" dirty="0">
                        <a:latin typeface="The Hand Extrablack" panose="03070A02030502020204" pitchFamily="66" charset="0"/>
                        <a:ea typeface="KAAverageScore" panose="02000603000000000000"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extLst>
                  <a:ext uri="{0D108BD9-81ED-4DB2-BD59-A6C34878D82A}">
                    <a16:rowId xmlns:a16="http://schemas.microsoft.com/office/drawing/2014/main" val="10001"/>
                  </a:ext>
                </a:extLst>
              </a:tr>
              <a:tr h="295375">
                <a:tc>
                  <a:txBody>
                    <a:bodyPr/>
                    <a:lstStyle/>
                    <a:p>
                      <a:pPr algn="ctr"/>
                      <a:r>
                        <a:rPr lang="es-ES" sz="1000">
                          <a:latin typeface="HelloAntsClose" pitchFamily="2" charset="0"/>
                          <a:ea typeface="HelloAntsClose" pitchFamily="2" charset="0"/>
                        </a:rPr>
                        <a:t>O.C.1 </a:t>
                      </a:r>
                      <a:endParaRPr lang="es-MX" sz="1000" dirty="0">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marL="0" marR="0" indent="0" algn="ctr" defTabSz="740664"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The Hand Extrablack" panose="03070A02030502020204" pitchFamily="66" charset="0"/>
                          <a:ea typeface="KAAverageScore" panose="02000603000000000000" pitchFamily="2" charset="0"/>
                        </a:rPr>
                        <a:t>Colaboración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algn="ctr"/>
                      <a:r>
                        <a:rPr lang="es-ES" sz="1000">
                          <a:latin typeface="HelloAntsClose" pitchFamily="2" charset="0"/>
                          <a:ea typeface="HelloAntsClose" pitchFamily="2" charset="0"/>
                        </a:rPr>
                        <a:t>O.C.1 </a:t>
                      </a:r>
                      <a:endParaRPr lang="es-MX" sz="1000" dirty="0">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marL="0" marR="0" indent="0" algn="ctr" defTabSz="740664"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The Hand Extrablack" panose="03070A02030502020204" pitchFamily="66" charset="0"/>
                          <a:ea typeface="KAAverageScore" panose="02000603000000000000" pitchFamily="2" charset="0"/>
                        </a:rPr>
                        <a:t>Numero , algebra y variación </a:t>
                      </a:r>
                      <a:endParaRPr lang="es-MX" sz="1200" b="0" dirty="0">
                        <a:solidFill>
                          <a:schemeClr val="tx1"/>
                        </a:solidFill>
                        <a:latin typeface="The Hand Extrablack" panose="03070A02030502020204" pitchFamily="66" charset="0"/>
                        <a:ea typeface="KAAverageScore" panose="02000603000000000000"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vMerge="1">
                  <a:txBody>
                    <a:bodyPr/>
                    <a:lstStyle/>
                    <a:p>
                      <a:endParaRPr lang="es-MX"/>
                    </a:p>
                  </a:txBody>
                  <a:tcPr/>
                </a:tc>
                <a:extLst>
                  <a:ext uri="{0D108BD9-81ED-4DB2-BD59-A6C34878D82A}">
                    <a16:rowId xmlns:a16="http://schemas.microsoft.com/office/drawing/2014/main" val="3529860529"/>
                  </a:ext>
                </a:extLst>
              </a:tr>
              <a:tr h="295375">
                <a:tc>
                  <a:txBody>
                    <a:bodyPr/>
                    <a:lstStyle/>
                    <a:p>
                      <a:pPr algn="ctr"/>
                      <a:r>
                        <a:rPr lang="es-ES" sz="1000" dirty="0">
                          <a:latin typeface="HelloAntsClose" pitchFamily="2" charset="0"/>
                          <a:ea typeface="HelloAntsClose" pitchFamily="2" charset="0"/>
                        </a:rPr>
                        <a:t>O.C.2 </a:t>
                      </a:r>
                      <a:endParaRPr lang="es-MX" sz="1000" dirty="0">
                        <a:latin typeface="HelloAntsClose" pitchFamily="2" charset="0"/>
                        <a:ea typeface="HelloAntsClose" pitchFamily="2" charset="0"/>
                      </a:endParaRPr>
                    </a:p>
                  </a:txBody>
                  <a:tcPr marL="117549" marR="117549" marT="34285" marB="3428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8BAD8"/>
                    </a:solidFill>
                  </a:tcPr>
                </a:tc>
                <a:tc>
                  <a:txBody>
                    <a:bodyPr/>
                    <a:lstStyle/>
                    <a:p>
                      <a:pPr marL="0" marR="0" indent="0" algn="ctr" defTabSz="740664"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The Hand Extrablack" panose="03070A02030502020204" pitchFamily="66" charset="0"/>
                          <a:ea typeface="KAAverageScore" panose="02000603000000000000" pitchFamily="2" charset="0"/>
                        </a:rPr>
                        <a:t>Inclusión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algn="ctr"/>
                      <a:r>
                        <a:rPr lang="es-ES" sz="1000" dirty="0">
                          <a:latin typeface="HelloAntsClose" pitchFamily="2" charset="0"/>
                          <a:ea typeface="HelloAntsClose" pitchFamily="2" charset="0"/>
                        </a:rPr>
                        <a:t>O.C.2 </a:t>
                      </a:r>
                      <a:endParaRPr lang="es-MX" sz="1000" dirty="0">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marL="0" marR="0" indent="0" algn="ctr" defTabSz="740664"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The Hand Extrablack" panose="03070A02030502020204" pitchFamily="66" charset="0"/>
                          <a:ea typeface="KAAverageScore" panose="02000603000000000000" pitchFamily="2" charset="0"/>
                        </a:rPr>
                        <a:t>Numero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vMerge="1">
                  <a:txBody>
                    <a:bodyPr/>
                    <a:lstStyle/>
                    <a:p>
                      <a:endParaRPr lang="es-MX"/>
                    </a:p>
                  </a:txBody>
                  <a:tcPr/>
                </a:tc>
                <a:extLst>
                  <a:ext uri="{0D108BD9-81ED-4DB2-BD59-A6C34878D82A}">
                    <a16:rowId xmlns:a16="http://schemas.microsoft.com/office/drawing/2014/main" val="10003"/>
                  </a:ext>
                </a:extLst>
              </a:tr>
              <a:tr h="295375">
                <a:tc>
                  <a:txBody>
                    <a:bodyPr/>
                    <a:lstStyle/>
                    <a:p>
                      <a:pPr algn="ctr"/>
                      <a:r>
                        <a:rPr lang="es-ES" sz="1000" dirty="0">
                          <a:latin typeface="HelloAntsClose" pitchFamily="2" charset="0"/>
                          <a:ea typeface="HelloAntsClose" pitchFamily="2" charset="0"/>
                        </a:rPr>
                        <a:t>Aprendizaje esperado </a:t>
                      </a:r>
                      <a:endParaRPr lang="es-MX" sz="1000" dirty="0">
                        <a:latin typeface="HelloAntsClose" pitchFamily="2" charset="0"/>
                        <a:ea typeface="HelloAntsClose" pitchFamily="2" charset="0"/>
                      </a:endParaRPr>
                    </a:p>
                  </a:txBody>
                  <a:tcPr marL="117549" marR="117549" marT="34285" marB="34285">
                    <a:lnR w="12700" cap="flat" cmpd="sng" algn="ctr">
                      <a:solidFill>
                        <a:schemeClr val="bg1"/>
                      </a:solidFill>
                      <a:prstDash val="solid"/>
                      <a:round/>
                      <a:headEnd type="none" w="med" len="med"/>
                      <a:tailEnd type="none" w="med" len="med"/>
                    </a:lnR>
                    <a:solidFill>
                      <a:srgbClr val="F8BAD8"/>
                    </a:solidFill>
                  </a:tcPr>
                </a:tc>
                <a:tc>
                  <a:txBody>
                    <a:bodyPr/>
                    <a:lstStyle/>
                    <a:p>
                      <a:pPr marL="0" marR="0" lvl="0" indent="0" algn="ctr" defTabSz="740664" rtl="0" eaLnBrk="1" fontAlgn="auto" latinLnBrk="0" hangingPunct="1">
                        <a:lnSpc>
                          <a:spcPct val="100000"/>
                        </a:lnSpc>
                        <a:spcBef>
                          <a:spcPts val="0"/>
                        </a:spcBef>
                        <a:spcAft>
                          <a:spcPts val="0"/>
                        </a:spcAft>
                        <a:buClrTx/>
                        <a:buSzTx/>
                        <a:buFontTx/>
                        <a:buNone/>
                        <a:tabLst/>
                        <a:defRPr/>
                      </a:pPr>
                      <a:r>
                        <a:rPr lang="es-ES" sz="1200" dirty="0">
                          <a:effectLst/>
                          <a:latin typeface="The Hand Extrablack" panose="03070A02030502020204" pitchFamily="66" charset="0"/>
                          <a:ea typeface="KAAverageScore" panose="02000603000000000000" pitchFamily="2" charset="0"/>
                          <a:cs typeface="Times New Roman"/>
                        </a:rPr>
                        <a:t>Convive, juega y trabaja con distintos compañeros.</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algn="ctr"/>
                      <a:r>
                        <a:rPr lang="es-ES" sz="1000" dirty="0">
                          <a:latin typeface="HelloAntsClose" pitchFamily="2" charset="0"/>
                          <a:ea typeface="HelloAntsClose" pitchFamily="2" charset="0"/>
                        </a:rPr>
                        <a:t>Aprendizaje esperado </a:t>
                      </a:r>
                      <a:endParaRPr lang="es-MX" sz="1000" dirty="0">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marL="0" marR="0" lvl="0" indent="0" algn="ctr" defTabSz="740664" rtl="0" eaLnBrk="1" fontAlgn="auto" latinLnBrk="0" hangingPunct="1">
                        <a:lnSpc>
                          <a:spcPct val="100000"/>
                        </a:lnSpc>
                        <a:spcBef>
                          <a:spcPts val="0"/>
                        </a:spcBef>
                        <a:spcAft>
                          <a:spcPts val="0"/>
                        </a:spcAft>
                        <a:buClrTx/>
                        <a:buSzTx/>
                        <a:buFontTx/>
                        <a:buNone/>
                        <a:tabLst/>
                        <a:defRPr/>
                      </a:pPr>
                      <a:r>
                        <a:rPr lang="es-ES" sz="1200" dirty="0">
                          <a:effectLst/>
                          <a:latin typeface="The Hand Extrablack" panose="03070A02030502020204" pitchFamily="66" charset="0"/>
                          <a:ea typeface="KAAverageScore" panose="02000603000000000000" pitchFamily="2" charset="0"/>
                          <a:cs typeface="Times New Roman"/>
                        </a:rPr>
                        <a:t>Resuelve problemas a través del conteo y con acciones sobre las colecciones.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vMerge="1">
                  <a:txBody>
                    <a:bodyPr/>
                    <a:lstStyle/>
                    <a:p>
                      <a:endParaRPr lang="es-MX"/>
                    </a:p>
                  </a:txBody>
                  <a:tcPr/>
                </a:tc>
                <a:extLst>
                  <a:ext uri="{0D108BD9-81ED-4DB2-BD59-A6C34878D82A}">
                    <a16:rowId xmlns:a16="http://schemas.microsoft.com/office/drawing/2014/main" val="10004"/>
                  </a:ext>
                </a:extLst>
              </a:tr>
              <a:tr h="271199">
                <a:tc gridSpan="5">
                  <a:txBody>
                    <a:bodyPr/>
                    <a:lstStyle/>
                    <a:p>
                      <a:pPr algn="ctr"/>
                      <a:endParaRPr lang="es-MX" sz="1200" dirty="0">
                        <a:latin typeface="HelloAnnie" panose="02000603000000000000" pitchFamily="2" charset="0"/>
                        <a:ea typeface="HelloAnnie" panose="02000603000000000000" pitchFamily="2" charset="0"/>
                      </a:endParaRPr>
                    </a:p>
                  </a:txBody>
                  <a:tcPr marL="117549" marR="117549" marT="34285" marB="34285">
                    <a:lnR w="12700" cap="flat" cmpd="sng" algn="ctr">
                      <a:solidFill>
                        <a:schemeClr val="bg1"/>
                      </a:solidFill>
                      <a:prstDash val="solid"/>
                      <a:round/>
                      <a:headEnd type="none" w="med" len="med"/>
                      <a:tailEnd type="none" w="med" len="med"/>
                    </a:lnR>
                    <a:solidFill>
                      <a:srgbClr val="F8BAD8"/>
                    </a:solidFill>
                  </a:tcPr>
                </a:tc>
                <a:tc hMerge="1">
                  <a:txBody>
                    <a:bodyPr/>
                    <a:lstStyle/>
                    <a:p>
                      <a:pPr algn="ctr"/>
                      <a:endParaRPr lang="es-MX" sz="1100" dirty="0">
                        <a:latin typeface="HelloAntsClose" pitchFamily="2" charset="0"/>
                        <a:ea typeface="HelloAntsClose" pitchFamily="2" charset="0"/>
                      </a:endParaRPr>
                    </a:p>
                  </a:txBody>
                  <a:tcPr marL="110580" marR="110580" marT="32252" marB="3225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hMerge="1">
                  <a:txBody>
                    <a:bodyPr/>
                    <a:lstStyle/>
                    <a:p>
                      <a:pPr algn="ctr"/>
                      <a:endParaRPr lang="es-MX" sz="1100" dirty="0">
                        <a:latin typeface="HelloAntsClose" pitchFamily="2" charset="0"/>
                        <a:ea typeface="HelloAntsClose" pitchFamily="2" charset="0"/>
                      </a:endParaRPr>
                    </a:p>
                  </a:txBody>
                  <a:tcPr marL="110580" marR="110580" marT="32252" marB="3225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r h="4337384">
                <a:tc gridSpan="5">
                  <a:txBody>
                    <a:bodyPr/>
                    <a:lstStyle/>
                    <a:p>
                      <a:pPr lvl="0"/>
                      <a:r>
                        <a:rPr lang="es-ES" sz="1200" b="0" dirty="0">
                          <a:latin typeface="Arial" panose="020B0604020202020204" pitchFamily="34" charset="0"/>
                          <a:ea typeface="HelloAntsClose" panose="02000603000000000000" pitchFamily="2" charset="0"/>
                          <a:cs typeface="Arial" panose="020B0604020202020204" pitchFamily="34" charset="0"/>
                        </a:rPr>
                        <a:t>cantar y bailar la canción de </a:t>
                      </a:r>
                      <a:r>
                        <a:rPr lang="es-ES" sz="1200" b="0" dirty="0">
                          <a:latin typeface="Arial" panose="020B0604020202020204" pitchFamily="34" charset="0"/>
                          <a:ea typeface="HelloAntsClose" panose="02000603000000000000" pitchFamily="2" charset="0"/>
                          <a:cs typeface="Arial" panose="020B0604020202020204" pitchFamily="34" charset="0"/>
                          <a:hlinkClick r:id="rId3"/>
                        </a:rPr>
                        <a:t>https://www.youtube.com/watch?v=x6SDOmed3U4</a:t>
                      </a:r>
                      <a:endParaRPr lang="es-ES" sz="1200" b="0" dirty="0">
                        <a:latin typeface="Arial" panose="020B0604020202020204" pitchFamily="34" charset="0"/>
                        <a:ea typeface="HelloAntsClose" panose="02000603000000000000" pitchFamily="2" charset="0"/>
                        <a:cs typeface="Arial" panose="020B0604020202020204" pitchFamily="34" charset="0"/>
                      </a:endParaRPr>
                    </a:p>
                    <a:p>
                      <a:pPr lvl="0"/>
                      <a:r>
                        <a:rPr lang="es-ES" sz="1200" b="0" dirty="0">
                          <a:latin typeface="Arial" panose="020B0604020202020204" pitchFamily="34" charset="0"/>
                          <a:ea typeface="HelloAntsClose" panose="02000603000000000000" pitchFamily="2" charset="0"/>
                          <a:cs typeface="Arial" panose="020B0604020202020204" pitchFamily="34" charset="0"/>
                        </a:rPr>
                        <a:t>“las partes de mi cuerpo” señalar lo que va diciendo la canción y mover las partes. Realizar los siguientes cuestionamientos: ¿Cuántas cabezas tenemos? ¿Cuántos brazos? ¿Cuántas piernas? ¿Cuántos ojos?, etc. Escuchar sus respuestas y si es necesario contar las partes del cuerpo.</a:t>
                      </a:r>
                    </a:p>
                    <a:p>
                      <a:pPr lvl="0"/>
                      <a:endParaRPr lang="es-ES" sz="1200" b="0" dirty="0">
                        <a:latin typeface="Arial" panose="020B0604020202020204" pitchFamily="34" charset="0"/>
                        <a:ea typeface="HelloAntsClose" panose="02000603000000000000" pitchFamily="2" charset="0"/>
                        <a:cs typeface="Arial" panose="020B0604020202020204" pitchFamily="34" charset="0"/>
                      </a:endParaRPr>
                    </a:p>
                    <a:p>
                      <a:pPr lvl="0"/>
                      <a:r>
                        <a:rPr lang="es-ES" sz="1200" b="0" dirty="0">
                          <a:latin typeface="Arial" panose="020B0604020202020204" pitchFamily="34" charset="0"/>
                          <a:ea typeface="HelloAntsClose" panose="02000603000000000000" pitchFamily="2" charset="0"/>
                          <a:cs typeface="Arial" panose="020B0604020202020204" pitchFamily="34" charset="0"/>
                        </a:rPr>
                        <a:t>Posteriormente les leerá a los estudiantes el poema “Pelotas de colores”. Mientras lo recita, los estudiantes recorrerán el cuerpo con las pelotas, mientras lo escuchamos deberán decirle a la docente que se detenga cuando nombra alguna parte del cuerpo y la escribirla. Marcar la silueta de su cuerpo en una hoja de rotafolio. Colocar las hojas en el piso y pedir que se acuesten sobre ella y marcar la silueta con un plumón</a:t>
                      </a:r>
                      <a:r>
                        <a:rPr lang="es-ES" sz="1200" b="0" baseline="0" dirty="0">
                          <a:highlight>
                            <a:srgbClr val="FFFF00"/>
                          </a:highlight>
                          <a:latin typeface="Arial" panose="020B0604020202020204" pitchFamily="34" charset="0"/>
                          <a:ea typeface="HelloAntsClose" panose="02000603000000000000" pitchFamily="2" charset="0"/>
                          <a:cs typeface="Arial" panose="020B0604020202020204" pitchFamily="34" charset="0"/>
                        </a:rPr>
                        <a:t> e</a:t>
                      </a:r>
                      <a:r>
                        <a:rPr lang="es-ES" sz="1200" b="0" dirty="0">
                          <a:highlight>
                            <a:srgbClr val="FFFF00"/>
                          </a:highlight>
                          <a:latin typeface="Arial" panose="020B0604020202020204" pitchFamily="34" charset="0"/>
                          <a:ea typeface="HelloAntsClose" panose="02000603000000000000" pitchFamily="2" charset="0"/>
                          <a:cs typeface="Arial" panose="020B0604020202020204" pitchFamily="34" charset="0"/>
                        </a:rPr>
                        <a:t>ntregar el material recortable </a:t>
                      </a:r>
                      <a:r>
                        <a:rPr lang="es-ES" sz="1200" b="0" dirty="0">
                          <a:latin typeface="Arial" panose="020B0604020202020204" pitchFamily="34" charset="0"/>
                          <a:ea typeface="HelloAntsClose" panose="02000603000000000000" pitchFamily="2" charset="0"/>
                          <a:cs typeface="Arial" panose="020B0604020202020204" pitchFamily="34" charset="0"/>
                        </a:rPr>
                        <a:t>con partes del cuerpo para que los coloreen y los recorten, después entregar pegamento, y en equipo pedir que peguen las partes del cuerpo donde corresponde de acuerdo a la silueta.</a:t>
                      </a:r>
                    </a:p>
                    <a:p>
                      <a:pPr lvl="0"/>
                      <a:endParaRPr lang="es-ES" sz="1200" b="0" dirty="0">
                        <a:latin typeface="Arial" panose="020B0604020202020204" pitchFamily="34" charset="0"/>
                        <a:ea typeface="HelloAntsClose" panose="02000603000000000000" pitchFamily="2" charset="0"/>
                        <a:cs typeface="Arial" panose="020B0604020202020204" pitchFamily="34" charset="0"/>
                      </a:endParaRPr>
                    </a:p>
                    <a:p>
                      <a:pPr lvl="0"/>
                      <a:r>
                        <a:rPr lang="es-ES" sz="1200" b="0" dirty="0">
                          <a:latin typeface="Arial" panose="020B0604020202020204" pitchFamily="34" charset="0"/>
                          <a:ea typeface="HelloAntsClose" panose="02000603000000000000" pitchFamily="2" charset="0"/>
                          <a:cs typeface="Arial" panose="020B0604020202020204" pitchFamily="34" charset="0"/>
                        </a:rPr>
                        <a:t> Al  termino </a:t>
                      </a:r>
                      <a:r>
                        <a:rPr lang="es-ES" sz="1200" b="0" dirty="0">
                          <a:highlight>
                            <a:srgbClr val="FFFF00"/>
                          </a:highlight>
                          <a:latin typeface="Arial" panose="020B0604020202020204" pitchFamily="34" charset="0"/>
                          <a:ea typeface="HelloAntsClose" panose="02000603000000000000" pitchFamily="2" charset="0"/>
                          <a:cs typeface="Arial" panose="020B0604020202020204" pitchFamily="34" charset="0"/>
                        </a:rPr>
                        <a:t>proporcionar la ficha de trabajo 3 ¿Cuántas son? </a:t>
                      </a:r>
                      <a:r>
                        <a:rPr lang="es-ES" sz="1200" b="0" dirty="0">
                          <a:latin typeface="Arial" panose="020B0604020202020204" pitchFamily="34" charset="0"/>
                          <a:ea typeface="HelloAntsClose" panose="02000603000000000000" pitchFamily="2" charset="0"/>
                          <a:cs typeface="Arial" panose="020B0604020202020204" pitchFamily="34" charset="0"/>
                        </a:rPr>
                        <a:t>con las partes del cuerpo y con unos cuadros delante de cada una, pedir que coloreen la cantidad de cuadros correspondiente a la cantidad que tenemos, por ejemplo si tenemos dos ojos, deberán colorear dos cuadros, etc. </a:t>
                      </a:r>
                    </a:p>
                    <a:p>
                      <a:pPr lvl="0"/>
                      <a:r>
                        <a:rPr lang="es-ES" sz="1200" b="0" dirty="0">
                          <a:latin typeface="Arial" panose="020B0604020202020204" pitchFamily="34" charset="0"/>
                          <a:ea typeface="HelloAntsClose" panose="02000603000000000000" pitchFamily="2" charset="0"/>
                          <a:cs typeface="Arial" panose="020B0604020202020204" pitchFamily="34" charset="0"/>
                        </a:rPr>
                        <a:t> </a:t>
                      </a:r>
                    </a:p>
                  </a:txBody>
                  <a:tcPr marL="117549" marR="117549" marT="34285" marB="34285">
                    <a:lnR w="12700" cap="flat" cmpd="sng" algn="ctr">
                      <a:solidFill>
                        <a:schemeClr val="bg1"/>
                      </a:solidFill>
                      <a:prstDash val="solid"/>
                      <a:round/>
                      <a:headEnd type="none" w="med" len="med"/>
                      <a:tailEnd type="none" w="med" len="med"/>
                    </a:lnR>
                    <a:solidFill>
                      <a:schemeClr val="bg1"/>
                    </a:solidFill>
                  </a:tcPr>
                </a:tc>
                <a:tc hMerge="1">
                  <a:txBody>
                    <a:bodyPr/>
                    <a:lstStyle/>
                    <a:p>
                      <a:pPr marL="0" marR="0" indent="0" algn="just" defTabSz="740664" rtl="0" eaLnBrk="1" fontAlgn="auto" latinLnBrk="0" hangingPunct="1">
                        <a:lnSpc>
                          <a:spcPct val="100000"/>
                        </a:lnSpc>
                        <a:spcBef>
                          <a:spcPts val="0"/>
                        </a:spcBef>
                        <a:spcAft>
                          <a:spcPts val="0"/>
                        </a:spcAft>
                        <a:buClrTx/>
                        <a:buSzTx/>
                        <a:buFontTx/>
                        <a:buNone/>
                        <a:tabLst/>
                        <a:defRPr/>
                      </a:pPr>
                      <a:endParaRPr lang="es-ES" sz="600" baseline="0" dirty="0">
                        <a:latin typeface="HelloAntsClose" pitchFamily="2" charset="0"/>
                        <a:ea typeface="HelloAntsClose" pitchFamily="2" charset="0"/>
                      </a:endParaRPr>
                    </a:p>
                  </a:txBody>
                  <a:tcPr marL="110580" marR="110580" marT="32252" marB="3225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2" name="1 Rectángulo"/>
          <p:cNvSpPr/>
          <p:nvPr/>
        </p:nvSpPr>
        <p:spPr>
          <a:xfrm>
            <a:off x="2182297" y="271110"/>
            <a:ext cx="4860131" cy="584775"/>
          </a:xfrm>
          <a:prstGeom prst="rect">
            <a:avLst/>
          </a:prstGeom>
        </p:spPr>
        <p:txBody>
          <a:bodyPr>
            <a:spAutoFit/>
          </a:bodyPr>
          <a:lstStyle/>
          <a:p>
            <a:pPr algn="ctr"/>
            <a:r>
              <a:rPr lang="es-ES" sz="1400" b="1" dirty="0">
                <a:latin typeface="AGLikeABoss" pitchFamily="2" charset="0"/>
                <a:ea typeface="AGLikeABoss" pitchFamily="2" charset="0"/>
              </a:rPr>
              <a:t>Fecha: Miércoles  27 de Octubre </a:t>
            </a:r>
          </a:p>
          <a:p>
            <a:pPr algn="ctr"/>
            <a:endParaRPr lang="es-ES" b="1" dirty="0">
              <a:latin typeface="HelloAntsClose" pitchFamily="2" charset="0"/>
              <a:ea typeface="HelloAntsClose" pitchFamily="2" charset="0"/>
            </a:endParaRPr>
          </a:p>
        </p:txBody>
      </p:sp>
      <p:sp>
        <p:nvSpPr>
          <p:cNvPr id="13" name="28 Rectángulo"/>
          <p:cNvSpPr/>
          <p:nvPr/>
        </p:nvSpPr>
        <p:spPr>
          <a:xfrm>
            <a:off x="6313309" y="234335"/>
            <a:ext cx="2753417" cy="721558"/>
          </a:xfrm>
          <a:prstGeom prst="rect">
            <a:avLst/>
          </a:prstGeom>
        </p:spPr>
        <p:txBody>
          <a:bodyPr wrap="square" lIns="104979" tIns="52490" rIns="104979" bIns="52490">
            <a:spAutoFit/>
          </a:bodyPr>
          <a:lstStyle/>
          <a:p>
            <a:pPr algn="ctr"/>
            <a:r>
              <a:rPr lang="es-ES" sz="2000" b="1" dirty="0">
                <a:ln w="10160">
                  <a:solidFill>
                    <a:sysClr val="windowText" lastClr="000000"/>
                  </a:solidFill>
                  <a:prstDash val="solid"/>
                </a:ln>
                <a:solidFill>
                  <a:srgbClr val="FFFF00"/>
                </a:solidFill>
                <a:effectLst>
                  <a:glow rad="101600">
                    <a:schemeClr val="accent4">
                      <a:satMod val="175000"/>
                      <a:alpha val="40000"/>
                    </a:schemeClr>
                  </a:glow>
                  <a:outerShdw blurRad="38100" dist="22860" dir="5400000" algn="tl" rotWithShape="0">
                    <a:srgbClr val="000000">
                      <a:alpha val="30000"/>
                    </a:srgbClr>
                  </a:outerShdw>
                </a:effectLst>
                <a:latin typeface="Cheri" pitchFamily="2" charset="0"/>
                <a:ea typeface="AGIsMakeupRequired" panose="02000603000000000000" pitchFamily="2" charset="0"/>
              </a:rPr>
              <a:t>Actividades sugeridas</a:t>
            </a:r>
          </a:p>
        </p:txBody>
      </p:sp>
    </p:spTree>
    <p:extLst>
      <p:ext uri="{BB962C8B-B14F-4D97-AF65-F5344CB8AC3E}">
        <p14:creationId xmlns:p14="http://schemas.microsoft.com/office/powerpoint/2010/main" val="1195882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D0C31E91-EFE2-42EB-B4A8-7B986FD07440}"/>
              </a:ext>
            </a:extLst>
          </p:cNvPr>
          <p:cNvPicPr>
            <a:picLocks noChangeAspect="1"/>
          </p:cNvPicPr>
          <p:nvPr/>
        </p:nvPicPr>
        <p:blipFill>
          <a:blip r:embed="rId2"/>
          <a:stretch>
            <a:fillRect/>
          </a:stretch>
        </p:blipFill>
        <p:spPr>
          <a:xfrm>
            <a:off x="0" y="0"/>
            <a:ext cx="9720263" cy="7732295"/>
          </a:xfrm>
          <a:prstGeom prst="rect">
            <a:avLst/>
          </a:prstGeom>
        </p:spPr>
      </p:pic>
      <p:sp>
        <p:nvSpPr>
          <p:cNvPr id="7" name="6 Elipse"/>
          <p:cNvSpPr/>
          <p:nvPr/>
        </p:nvSpPr>
        <p:spPr>
          <a:xfrm>
            <a:off x="6939341" y="-2"/>
            <a:ext cx="1515640" cy="1114023"/>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913"/>
          </a:p>
        </p:txBody>
      </p:sp>
      <p:sp>
        <p:nvSpPr>
          <p:cNvPr id="6" name="Rectángulo redondeado 10"/>
          <p:cNvSpPr/>
          <p:nvPr/>
        </p:nvSpPr>
        <p:spPr>
          <a:xfrm>
            <a:off x="0" y="304263"/>
            <a:ext cx="9720263" cy="487786"/>
          </a:xfrm>
          <a:prstGeom prst="round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lIns="104979" tIns="52490" rIns="104979" bIns="52490" rtlCol="0" anchor="ctr"/>
          <a:lstStyle/>
          <a:p>
            <a:pPr algn="ctr"/>
            <a:endParaRPr lang="es-MX" sz="1913"/>
          </a:p>
        </p:txBody>
      </p:sp>
      <p:graphicFrame>
        <p:nvGraphicFramePr>
          <p:cNvPr id="3" name="2 Tabla"/>
          <p:cNvGraphicFramePr>
            <a:graphicFrameLocks noGrp="1"/>
          </p:cNvGraphicFramePr>
          <p:nvPr>
            <p:extLst>
              <p:ext uri="{D42A27DB-BD31-4B8C-83A1-F6EECF244321}">
                <p14:modId xmlns:p14="http://schemas.microsoft.com/office/powerpoint/2010/main" val="2809018710"/>
              </p:ext>
            </p:extLst>
          </p:nvPr>
        </p:nvGraphicFramePr>
        <p:xfrm>
          <a:off x="235285" y="950213"/>
          <a:ext cx="9363874" cy="7233843"/>
        </p:xfrm>
        <a:graphic>
          <a:graphicData uri="http://schemas.openxmlformats.org/drawingml/2006/table">
            <a:tbl>
              <a:tblPr firstRow="1" bandRow="1">
                <a:tableStyleId>{93296810-A885-4BE3-A3E7-6D5BEEA58F35}</a:tableStyleId>
              </a:tblPr>
              <a:tblGrid>
                <a:gridCol w="1317068">
                  <a:extLst>
                    <a:ext uri="{9D8B030D-6E8A-4147-A177-3AD203B41FA5}">
                      <a16:colId xmlns:a16="http://schemas.microsoft.com/office/drawing/2014/main" val="20000"/>
                    </a:ext>
                  </a:extLst>
                </a:gridCol>
                <a:gridCol w="2700670">
                  <a:extLst>
                    <a:ext uri="{9D8B030D-6E8A-4147-A177-3AD203B41FA5}">
                      <a16:colId xmlns:a16="http://schemas.microsoft.com/office/drawing/2014/main" val="20001"/>
                    </a:ext>
                  </a:extLst>
                </a:gridCol>
                <a:gridCol w="1286540">
                  <a:extLst>
                    <a:ext uri="{9D8B030D-6E8A-4147-A177-3AD203B41FA5}">
                      <a16:colId xmlns:a16="http://schemas.microsoft.com/office/drawing/2014/main" val="2158778806"/>
                    </a:ext>
                  </a:extLst>
                </a:gridCol>
                <a:gridCol w="2849063">
                  <a:extLst>
                    <a:ext uri="{9D8B030D-6E8A-4147-A177-3AD203B41FA5}">
                      <a16:colId xmlns:a16="http://schemas.microsoft.com/office/drawing/2014/main" val="3950384189"/>
                    </a:ext>
                  </a:extLst>
                </a:gridCol>
                <a:gridCol w="1210533">
                  <a:extLst>
                    <a:ext uri="{9D8B030D-6E8A-4147-A177-3AD203B41FA5}">
                      <a16:colId xmlns:a16="http://schemas.microsoft.com/office/drawing/2014/main" val="1990293793"/>
                    </a:ext>
                  </a:extLst>
                </a:gridCol>
              </a:tblGrid>
              <a:tr h="246774">
                <a:tc>
                  <a:txBody>
                    <a:bodyPr/>
                    <a:lstStyle/>
                    <a:p>
                      <a:pPr algn="ctr"/>
                      <a:r>
                        <a:rPr lang="es-ES" sz="1000" b="0" dirty="0">
                          <a:solidFill>
                            <a:schemeClr val="tx1"/>
                          </a:solidFill>
                          <a:latin typeface="HelloAntsClose" pitchFamily="2" charset="0"/>
                          <a:ea typeface="HelloAntsClose" pitchFamily="2" charset="0"/>
                        </a:rPr>
                        <a:t>Nombre de la actividad </a:t>
                      </a:r>
                      <a:endParaRPr lang="es-MX" sz="1000" b="0" dirty="0">
                        <a:solidFill>
                          <a:schemeClr val="tx1"/>
                        </a:solidFill>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0C8D"/>
                    </a:solidFill>
                  </a:tcPr>
                </a:tc>
                <a:tc>
                  <a:txBody>
                    <a:bodyPr/>
                    <a:lstStyle/>
                    <a:p>
                      <a:pPr marL="0" marR="0" lvl="0" indent="0" algn="ctr" defTabSz="740664" rtl="0" eaLnBrk="1" fontAlgn="auto" latinLnBrk="0" hangingPunct="1">
                        <a:lnSpc>
                          <a:spcPct val="115000"/>
                        </a:lnSpc>
                        <a:spcBef>
                          <a:spcPts val="0"/>
                        </a:spcBef>
                        <a:spcAft>
                          <a:spcPts val="0"/>
                        </a:spcAft>
                        <a:buClrTx/>
                        <a:buSzTx/>
                        <a:buFontTx/>
                        <a:buNone/>
                        <a:tabLst/>
                        <a:defRPr/>
                      </a:pPr>
                      <a:r>
                        <a:rPr lang="es-ES" sz="1200" b="1" dirty="0">
                          <a:solidFill>
                            <a:schemeClr val="bg1"/>
                          </a:solidFill>
                          <a:latin typeface="The Hand Extrablack" panose="03070A02030502020204" pitchFamily="66" charset="0"/>
                          <a:ea typeface="HelloAntsClose" pitchFamily="2" charset="0"/>
                        </a:rPr>
                        <a:t>Mi esqueleto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0C8D"/>
                    </a:solidFill>
                  </a:tcPr>
                </a:tc>
                <a:tc>
                  <a:txBody>
                    <a:bodyPr/>
                    <a:lstStyle/>
                    <a:p>
                      <a:pPr algn="ctr"/>
                      <a:r>
                        <a:rPr lang="es-ES" sz="1000" b="0" dirty="0">
                          <a:solidFill>
                            <a:schemeClr val="tx1"/>
                          </a:solidFill>
                          <a:latin typeface="HelloAntsClose" pitchFamily="2" charset="0"/>
                          <a:ea typeface="HelloAntsClose" pitchFamily="2" charset="0"/>
                        </a:rPr>
                        <a:t>Nombre de la actividad </a:t>
                      </a:r>
                      <a:endParaRPr lang="es-MX" sz="1000" b="0" dirty="0">
                        <a:solidFill>
                          <a:schemeClr val="tx1"/>
                        </a:solidFill>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0C8D"/>
                    </a:solidFill>
                  </a:tcPr>
                </a:tc>
                <a:tc>
                  <a:txBody>
                    <a:bodyPr/>
                    <a:lstStyle/>
                    <a:p>
                      <a:pPr marL="0" marR="0" lvl="0" indent="0" algn="ctr" defTabSz="740664" rtl="0" eaLnBrk="1" fontAlgn="auto" latinLnBrk="0" hangingPunct="1">
                        <a:lnSpc>
                          <a:spcPct val="115000"/>
                        </a:lnSpc>
                        <a:spcBef>
                          <a:spcPts val="0"/>
                        </a:spcBef>
                        <a:spcAft>
                          <a:spcPts val="0"/>
                        </a:spcAft>
                        <a:buClrTx/>
                        <a:buSzTx/>
                        <a:buFontTx/>
                        <a:buNone/>
                        <a:tabLst/>
                        <a:defRPr/>
                      </a:pPr>
                      <a:r>
                        <a:rPr lang="es-ES" sz="1200" b="1" dirty="0">
                          <a:solidFill>
                            <a:schemeClr val="bg1"/>
                          </a:solidFill>
                          <a:latin typeface="The Hand Extrablack" panose="03070A02030502020204" pitchFamily="66" charset="0"/>
                          <a:ea typeface="HelloAntsClose" pitchFamily="2" charset="0"/>
                        </a:rPr>
                        <a:t>Rompecabezas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0C8D"/>
                    </a:solidFill>
                  </a:tcPr>
                </a:tc>
                <a:tc>
                  <a:txBody>
                    <a:bodyPr/>
                    <a:lstStyle/>
                    <a:p>
                      <a:pPr marL="0" marR="0" lvl="0" indent="0" algn="ctr" defTabSz="740664" rtl="0" eaLnBrk="1" fontAlgn="auto" latinLnBrk="0" hangingPunct="1">
                        <a:lnSpc>
                          <a:spcPct val="100000"/>
                        </a:lnSpc>
                        <a:spcBef>
                          <a:spcPts val="0"/>
                        </a:spcBef>
                        <a:spcAft>
                          <a:spcPts val="0"/>
                        </a:spcAft>
                        <a:buClrTx/>
                        <a:buSzTx/>
                        <a:buFontTx/>
                        <a:buNone/>
                        <a:tabLst/>
                        <a:defRPr/>
                      </a:pPr>
                      <a:r>
                        <a:rPr lang="es-ES" sz="1200" dirty="0">
                          <a:solidFill>
                            <a:schemeClr val="tx1"/>
                          </a:solidFill>
                          <a:latin typeface="The Hand Extrablack" panose="03070A02030502020204" pitchFamily="66" charset="0"/>
                          <a:ea typeface="AGFatPants" panose="02000603000000000000" pitchFamily="2" charset="0"/>
                        </a:rPr>
                        <a:t>Materiales </a:t>
                      </a:r>
                    </a:p>
                    <a:p>
                      <a:pPr marL="0" marR="0" lvl="0" indent="0" algn="ctr" defTabSz="740664" rtl="0" eaLnBrk="1" fontAlgn="auto" latinLnBrk="0" hangingPunct="1">
                        <a:lnSpc>
                          <a:spcPct val="100000"/>
                        </a:lnSpc>
                        <a:spcBef>
                          <a:spcPts val="0"/>
                        </a:spcBef>
                        <a:spcAft>
                          <a:spcPts val="0"/>
                        </a:spcAft>
                        <a:buClrTx/>
                        <a:buSzTx/>
                        <a:buFontTx/>
                        <a:buNone/>
                        <a:tabLst/>
                        <a:defRPr/>
                      </a:pPr>
                      <a:endParaRPr lang="es-ES" sz="1200" dirty="0">
                        <a:solidFill>
                          <a:schemeClr val="tx1"/>
                        </a:solidFill>
                        <a:latin typeface="The Hand Extrablack" panose="03070A02030502020204" pitchFamily="66" charset="0"/>
                        <a:ea typeface="AGFatPants" panose="02000603000000000000"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0C8D"/>
                    </a:solidFill>
                  </a:tcPr>
                </a:tc>
                <a:extLst>
                  <a:ext uri="{0D108BD9-81ED-4DB2-BD59-A6C34878D82A}">
                    <a16:rowId xmlns:a16="http://schemas.microsoft.com/office/drawing/2014/main" val="10000"/>
                  </a:ext>
                </a:extLst>
              </a:tr>
              <a:tr h="214373">
                <a:tc>
                  <a:txBody>
                    <a:bodyPr/>
                    <a:lstStyle/>
                    <a:p>
                      <a:pPr algn="ctr"/>
                      <a:r>
                        <a:rPr lang="es-ES" sz="1000" dirty="0">
                          <a:latin typeface="HelloAntsClose" pitchFamily="2" charset="0"/>
                          <a:ea typeface="HelloAntsClose" pitchFamily="2" charset="0"/>
                        </a:rPr>
                        <a:t>C.F.A</a:t>
                      </a:r>
                      <a:endParaRPr lang="es-MX" sz="1000" dirty="0">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marL="0" marR="0" indent="0" algn="ctr" defTabSz="740664" rtl="0" eaLnBrk="1" fontAlgn="auto" latinLnBrk="0" hangingPunct="1">
                        <a:lnSpc>
                          <a:spcPct val="100000"/>
                        </a:lnSpc>
                        <a:spcBef>
                          <a:spcPts val="0"/>
                        </a:spcBef>
                        <a:spcAft>
                          <a:spcPts val="0"/>
                        </a:spcAft>
                        <a:buClrTx/>
                        <a:buSzTx/>
                        <a:buFontTx/>
                        <a:buNone/>
                        <a:tabLst/>
                        <a:defRPr/>
                      </a:pPr>
                      <a:r>
                        <a:rPr lang="es-ES" sz="1200" b="0" baseline="0" dirty="0">
                          <a:latin typeface="The Hand Extrablack" panose="03070A02030502020204" pitchFamily="66" charset="0"/>
                          <a:ea typeface="KAAverageScore" panose="02000603000000000000" pitchFamily="2" charset="0"/>
                        </a:rPr>
                        <a:t>Exploración y comprensión del mundo natural y social </a:t>
                      </a:r>
                    </a:p>
                    <a:p>
                      <a:pPr marL="0" marR="0" indent="0" algn="ctr" defTabSz="740664" rtl="0" eaLnBrk="1" fontAlgn="auto" latinLnBrk="0" hangingPunct="1">
                        <a:lnSpc>
                          <a:spcPct val="100000"/>
                        </a:lnSpc>
                        <a:spcBef>
                          <a:spcPts val="0"/>
                        </a:spcBef>
                        <a:spcAft>
                          <a:spcPts val="0"/>
                        </a:spcAft>
                        <a:buClrTx/>
                        <a:buSzTx/>
                        <a:buFontTx/>
                        <a:buNone/>
                        <a:tabLst/>
                        <a:defRPr/>
                      </a:pPr>
                      <a:endParaRPr lang="es-ES" sz="1200" b="0" baseline="0" dirty="0">
                        <a:latin typeface="The Hand Extrablack" panose="03070A02030502020204" pitchFamily="66" charset="0"/>
                        <a:ea typeface="KAAverageScore" panose="02000603000000000000"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algn="ctr"/>
                      <a:r>
                        <a:rPr lang="es-ES" sz="1000" dirty="0">
                          <a:latin typeface="HelloAntsClose" pitchFamily="2" charset="0"/>
                          <a:ea typeface="HelloAntsClose" pitchFamily="2" charset="0"/>
                        </a:rPr>
                        <a:t>A.D.P Y S.</a:t>
                      </a:r>
                      <a:endParaRPr lang="es-MX" sz="1000" dirty="0">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marL="0" marR="0" indent="0" algn="ctr" defTabSz="740664" rtl="0" eaLnBrk="1" fontAlgn="auto" latinLnBrk="0" hangingPunct="1">
                        <a:lnSpc>
                          <a:spcPct val="100000"/>
                        </a:lnSpc>
                        <a:spcBef>
                          <a:spcPts val="0"/>
                        </a:spcBef>
                        <a:spcAft>
                          <a:spcPts val="0"/>
                        </a:spcAft>
                        <a:buClrTx/>
                        <a:buSzTx/>
                        <a:buFontTx/>
                        <a:buNone/>
                        <a:tabLst/>
                        <a:defRPr/>
                      </a:pPr>
                      <a:r>
                        <a:rPr lang="es-ES" sz="1200" b="0" baseline="0" dirty="0">
                          <a:latin typeface="The Hand Extrablack" panose="03070A02030502020204" pitchFamily="66" charset="0"/>
                          <a:ea typeface="KAAverageScore" panose="02000603000000000000" pitchFamily="2" charset="0"/>
                        </a:rPr>
                        <a:t>Educación física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rowSpan="4">
                  <a:txBody>
                    <a:bodyPr/>
                    <a:lstStyle/>
                    <a:p>
                      <a:pPr marL="0" marR="0" indent="0" algn="ctr" defTabSz="740664" rtl="0" eaLnBrk="1" fontAlgn="auto" latinLnBrk="0" hangingPunct="1">
                        <a:lnSpc>
                          <a:spcPct val="100000"/>
                        </a:lnSpc>
                        <a:spcBef>
                          <a:spcPts val="0"/>
                        </a:spcBef>
                        <a:spcAft>
                          <a:spcPts val="0"/>
                        </a:spcAft>
                        <a:buClrTx/>
                        <a:buSzTx/>
                        <a:buFontTx/>
                        <a:buNone/>
                        <a:tabLst/>
                        <a:defRPr/>
                      </a:pPr>
                      <a:r>
                        <a:rPr lang="es-ES" sz="1050" b="0" baseline="0" dirty="0">
                          <a:latin typeface="The Hand Extrablack" panose="03070A02030502020204" pitchFamily="66" charset="0"/>
                          <a:ea typeface="KAAverageScore" panose="02000603000000000000" pitchFamily="2" charset="0"/>
                        </a:rPr>
                        <a:t>Imágenes de los órganos del cuerpo </a:t>
                      </a:r>
                    </a:p>
                    <a:p>
                      <a:pPr marL="0" marR="0" indent="0" algn="ctr" defTabSz="740664" rtl="0" eaLnBrk="1" fontAlgn="auto" latinLnBrk="0" hangingPunct="1">
                        <a:lnSpc>
                          <a:spcPct val="100000"/>
                        </a:lnSpc>
                        <a:spcBef>
                          <a:spcPts val="0"/>
                        </a:spcBef>
                        <a:spcAft>
                          <a:spcPts val="0"/>
                        </a:spcAft>
                        <a:buClrTx/>
                        <a:buSzTx/>
                        <a:buFontTx/>
                        <a:buNone/>
                        <a:tabLst/>
                        <a:defRPr/>
                      </a:pPr>
                      <a:r>
                        <a:rPr lang="es-ES" sz="1050" b="0" baseline="0" dirty="0">
                          <a:latin typeface="The Hand Extrablack" panose="03070A02030502020204" pitchFamily="66" charset="0"/>
                          <a:ea typeface="KAAverageScore" panose="02000603000000000000" pitchFamily="2" charset="0"/>
                        </a:rPr>
                        <a:t>Video </a:t>
                      </a:r>
                    </a:p>
                    <a:p>
                      <a:pPr marL="0" marR="0" indent="0" algn="ctr" defTabSz="740664" rtl="0" eaLnBrk="1" fontAlgn="auto" latinLnBrk="0" hangingPunct="1">
                        <a:lnSpc>
                          <a:spcPct val="100000"/>
                        </a:lnSpc>
                        <a:spcBef>
                          <a:spcPts val="0"/>
                        </a:spcBef>
                        <a:spcAft>
                          <a:spcPts val="0"/>
                        </a:spcAft>
                        <a:buClrTx/>
                        <a:buSzTx/>
                        <a:buFontTx/>
                        <a:buNone/>
                        <a:tabLst/>
                        <a:defRPr/>
                      </a:pPr>
                      <a:r>
                        <a:rPr lang="es-ES" sz="1050" b="0" baseline="0" dirty="0">
                          <a:latin typeface="The Hand Extrablack" panose="03070A02030502020204" pitchFamily="66" charset="0"/>
                          <a:ea typeface="KAAverageScore" panose="02000603000000000000" pitchFamily="2" charset="0"/>
                        </a:rPr>
                        <a:t>Ficha de trabajo 4 y 5 </a:t>
                      </a:r>
                    </a:p>
                    <a:p>
                      <a:pPr marL="0" marR="0" indent="0" algn="ctr" defTabSz="740664" rtl="0" eaLnBrk="1" fontAlgn="auto" latinLnBrk="0" hangingPunct="1">
                        <a:lnSpc>
                          <a:spcPct val="100000"/>
                        </a:lnSpc>
                        <a:spcBef>
                          <a:spcPts val="0"/>
                        </a:spcBef>
                        <a:spcAft>
                          <a:spcPts val="0"/>
                        </a:spcAft>
                        <a:buClrTx/>
                        <a:buSzTx/>
                        <a:buFontTx/>
                        <a:buNone/>
                        <a:tabLst/>
                        <a:defRPr/>
                      </a:pPr>
                      <a:r>
                        <a:rPr lang="es-ES" sz="1050" b="0" baseline="0" dirty="0">
                          <a:latin typeface="The Hand Extrablack" panose="03070A02030502020204" pitchFamily="66" charset="0"/>
                          <a:ea typeface="KAAverageScore" panose="02000603000000000000" pitchFamily="2" charset="0"/>
                        </a:rPr>
                        <a:t>Interactivo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extLst>
                  <a:ext uri="{0D108BD9-81ED-4DB2-BD59-A6C34878D82A}">
                    <a16:rowId xmlns:a16="http://schemas.microsoft.com/office/drawing/2014/main" val="10001"/>
                  </a:ext>
                </a:extLst>
              </a:tr>
              <a:tr h="295375">
                <a:tc>
                  <a:txBody>
                    <a:bodyPr/>
                    <a:lstStyle/>
                    <a:p>
                      <a:pPr algn="ctr"/>
                      <a:r>
                        <a:rPr lang="es-ES" sz="1000">
                          <a:latin typeface="HelloAntsClose" pitchFamily="2" charset="0"/>
                          <a:ea typeface="HelloAntsClose" pitchFamily="2" charset="0"/>
                        </a:rPr>
                        <a:t>O.C.1 </a:t>
                      </a:r>
                      <a:endParaRPr lang="es-MX" sz="1000" dirty="0">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marL="0" marR="0" indent="0" algn="ctr" defTabSz="740664"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The Hand Extrablack" panose="03070A02030502020204" pitchFamily="66" charset="0"/>
                          <a:ea typeface="KAAverageScore" panose="02000603000000000000" pitchFamily="2" charset="0"/>
                        </a:rPr>
                        <a:t>Mundo natural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algn="ctr"/>
                      <a:r>
                        <a:rPr lang="es-ES" sz="1000">
                          <a:latin typeface="HelloAntsClose" pitchFamily="2" charset="0"/>
                          <a:ea typeface="HelloAntsClose" pitchFamily="2" charset="0"/>
                        </a:rPr>
                        <a:t>O.C.1 </a:t>
                      </a:r>
                      <a:endParaRPr lang="es-MX" sz="1000" dirty="0">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marL="0" marR="0" indent="0" algn="ctr" defTabSz="740664"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The Hand Extrablack" panose="03070A02030502020204" pitchFamily="66" charset="0"/>
                          <a:ea typeface="KAAverageScore" panose="02000603000000000000" pitchFamily="2" charset="0"/>
                        </a:rPr>
                        <a:t>Competencia motriz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vMerge="1">
                  <a:txBody>
                    <a:bodyPr/>
                    <a:lstStyle/>
                    <a:p>
                      <a:endParaRPr lang="es-MX"/>
                    </a:p>
                  </a:txBody>
                  <a:tcPr/>
                </a:tc>
                <a:extLst>
                  <a:ext uri="{0D108BD9-81ED-4DB2-BD59-A6C34878D82A}">
                    <a16:rowId xmlns:a16="http://schemas.microsoft.com/office/drawing/2014/main" val="3529860529"/>
                  </a:ext>
                </a:extLst>
              </a:tr>
              <a:tr h="295375">
                <a:tc>
                  <a:txBody>
                    <a:bodyPr/>
                    <a:lstStyle/>
                    <a:p>
                      <a:pPr algn="ctr"/>
                      <a:r>
                        <a:rPr lang="es-ES" sz="1000" dirty="0">
                          <a:latin typeface="HelloAntsClose" pitchFamily="2" charset="0"/>
                          <a:ea typeface="HelloAntsClose" pitchFamily="2" charset="0"/>
                        </a:rPr>
                        <a:t>O.C.2 </a:t>
                      </a:r>
                      <a:endParaRPr lang="es-MX" sz="1000" dirty="0">
                        <a:latin typeface="HelloAntsClose" pitchFamily="2" charset="0"/>
                        <a:ea typeface="HelloAntsClose" pitchFamily="2" charset="0"/>
                      </a:endParaRPr>
                    </a:p>
                  </a:txBody>
                  <a:tcPr marL="117549" marR="117549" marT="34285" marB="3428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8BAD8"/>
                    </a:solidFill>
                  </a:tcPr>
                </a:tc>
                <a:tc>
                  <a:txBody>
                    <a:bodyPr/>
                    <a:lstStyle/>
                    <a:p>
                      <a:pPr marL="0" marR="0" indent="0" algn="ctr" defTabSz="740664"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The Hand Extrablack" panose="03070A02030502020204" pitchFamily="66" charset="0"/>
                          <a:ea typeface="KAAverageScore" panose="02000603000000000000" pitchFamily="2" charset="0"/>
                        </a:rPr>
                        <a:t>Exploración de la naturaleza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algn="ctr"/>
                      <a:r>
                        <a:rPr lang="es-ES" sz="1000" dirty="0">
                          <a:latin typeface="HelloAntsClose" pitchFamily="2" charset="0"/>
                          <a:ea typeface="HelloAntsClose" pitchFamily="2" charset="0"/>
                        </a:rPr>
                        <a:t>O.C.2 </a:t>
                      </a:r>
                      <a:endParaRPr lang="es-MX" sz="1000" dirty="0">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marL="0" marR="0" indent="0" algn="ctr" defTabSz="740664"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The Hand Extrablack" panose="03070A02030502020204" pitchFamily="66" charset="0"/>
                          <a:ea typeface="KAAverageScore" panose="02000603000000000000" pitchFamily="2" charset="0"/>
                        </a:rPr>
                        <a:t>Desarrollo de la motricidad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vMerge="1">
                  <a:txBody>
                    <a:bodyPr/>
                    <a:lstStyle/>
                    <a:p>
                      <a:endParaRPr lang="es-MX"/>
                    </a:p>
                  </a:txBody>
                  <a:tcPr/>
                </a:tc>
                <a:extLst>
                  <a:ext uri="{0D108BD9-81ED-4DB2-BD59-A6C34878D82A}">
                    <a16:rowId xmlns:a16="http://schemas.microsoft.com/office/drawing/2014/main" val="10003"/>
                  </a:ext>
                </a:extLst>
              </a:tr>
              <a:tr h="295375">
                <a:tc>
                  <a:txBody>
                    <a:bodyPr/>
                    <a:lstStyle/>
                    <a:p>
                      <a:pPr algn="ctr"/>
                      <a:r>
                        <a:rPr lang="es-ES" sz="1000" dirty="0">
                          <a:latin typeface="HelloAntsClose" pitchFamily="2" charset="0"/>
                          <a:ea typeface="HelloAntsClose" pitchFamily="2" charset="0"/>
                        </a:rPr>
                        <a:t>Aprendizaje esperado </a:t>
                      </a:r>
                      <a:endParaRPr lang="es-MX" sz="1000" dirty="0">
                        <a:latin typeface="HelloAntsClose" pitchFamily="2" charset="0"/>
                        <a:ea typeface="HelloAntsClose" pitchFamily="2" charset="0"/>
                      </a:endParaRPr>
                    </a:p>
                  </a:txBody>
                  <a:tcPr marL="117549" marR="117549" marT="34285" marB="34285">
                    <a:lnR w="12700" cap="flat" cmpd="sng" algn="ctr">
                      <a:solidFill>
                        <a:schemeClr val="bg1"/>
                      </a:solidFill>
                      <a:prstDash val="solid"/>
                      <a:round/>
                      <a:headEnd type="none" w="med" len="med"/>
                      <a:tailEnd type="none" w="med" len="med"/>
                    </a:lnR>
                    <a:solidFill>
                      <a:srgbClr val="F8BAD8"/>
                    </a:solidFill>
                  </a:tcPr>
                </a:tc>
                <a:tc>
                  <a:txBody>
                    <a:bodyPr/>
                    <a:lstStyle/>
                    <a:p>
                      <a:pPr marL="0" marR="0" lvl="0" indent="0" algn="ctr" defTabSz="740664" rtl="0" eaLnBrk="1" fontAlgn="auto" latinLnBrk="0" hangingPunct="1">
                        <a:lnSpc>
                          <a:spcPct val="100000"/>
                        </a:lnSpc>
                        <a:spcBef>
                          <a:spcPts val="0"/>
                        </a:spcBef>
                        <a:spcAft>
                          <a:spcPts val="0"/>
                        </a:spcAft>
                        <a:buClrTx/>
                        <a:buSzTx/>
                        <a:buFontTx/>
                        <a:buNone/>
                        <a:tabLst/>
                        <a:defRPr/>
                      </a:pPr>
                      <a:r>
                        <a:rPr lang="es-ES" sz="1200" dirty="0">
                          <a:effectLst/>
                          <a:latin typeface="The Hand Extrablack" panose="03070A02030502020204" pitchFamily="66" charset="0"/>
                          <a:ea typeface="KAAverageScore" panose="02000603000000000000" pitchFamily="2" charset="0"/>
                          <a:cs typeface="Times New Roman"/>
                        </a:rPr>
                        <a:t>Describe y explica las características comunes que identifica entre seres vivos  y elementos que observa en la naturaleza.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algn="ctr"/>
                      <a:r>
                        <a:rPr lang="es-ES" sz="1000" dirty="0">
                          <a:latin typeface="HelloAntsClose" pitchFamily="2" charset="0"/>
                          <a:ea typeface="HelloAntsClose" pitchFamily="2" charset="0"/>
                        </a:rPr>
                        <a:t>Aprendizaje esperado </a:t>
                      </a:r>
                      <a:endParaRPr lang="es-MX" sz="1000" dirty="0">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marL="0" marR="0" lvl="0" indent="0" algn="ctr" defTabSz="740664" rtl="0" eaLnBrk="1" fontAlgn="auto" latinLnBrk="0" hangingPunct="1">
                        <a:lnSpc>
                          <a:spcPct val="100000"/>
                        </a:lnSpc>
                        <a:spcBef>
                          <a:spcPts val="0"/>
                        </a:spcBef>
                        <a:spcAft>
                          <a:spcPts val="0"/>
                        </a:spcAft>
                        <a:buClrTx/>
                        <a:buSzTx/>
                        <a:buFontTx/>
                        <a:buNone/>
                        <a:tabLst/>
                        <a:defRPr/>
                      </a:pPr>
                      <a:r>
                        <a:rPr lang="es-ES" sz="1200" dirty="0">
                          <a:effectLst/>
                          <a:latin typeface="The Hand Extrablack" panose="03070A02030502020204" pitchFamily="66" charset="0"/>
                          <a:ea typeface="KAAverageScore" panose="02000603000000000000" pitchFamily="2" charset="0"/>
                          <a:cs typeface="Times New Roman"/>
                        </a:rPr>
                        <a:t>Utiliza herramientas, instrumentos y materiales en actividades que requieren de control y precisión en sus movimientos.</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vMerge="1">
                  <a:txBody>
                    <a:bodyPr/>
                    <a:lstStyle/>
                    <a:p>
                      <a:endParaRPr lang="es-MX"/>
                    </a:p>
                  </a:txBody>
                  <a:tcPr/>
                </a:tc>
                <a:extLst>
                  <a:ext uri="{0D108BD9-81ED-4DB2-BD59-A6C34878D82A}">
                    <a16:rowId xmlns:a16="http://schemas.microsoft.com/office/drawing/2014/main" val="10004"/>
                  </a:ext>
                </a:extLst>
              </a:tr>
              <a:tr h="271199">
                <a:tc gridSpan="5">
                  <a:txBody>
                    <a:bodyPr/>
                    <a:lstStyle/>
                    <a:p>
                      <a:pPr algn="ctr"/>
                      <a:endParaRPr lang="es-MX" sz="1200" dirty="0">
                        <a:latin typeface="HelloAnnie" panose="02000603000000000000" pitchFamily="2" charset="0"/>
                        <a:ea typeface="HelloAnnie" panose="02000603000000000000" pitchFamily="2" charset="0"/>
                      </a:endParaRPr>
                    </a:p>
                  </a:txBody>
                  <a:tcPr marL="117549" marR="117549" marT="34285" marB="34285">
                    <a:lnR w="12700" cap="flat" cmpd="sng" algn="ctr">
                      <a:solidFill>
                        <a:schemeClr val="bg1"/>
                      </a:solidFill>
                      <a:prstDash val="solid"/>
                      <a:round/>
                      <a:headEnd type="none" w="med" len="med"/>
                      <a:tailEnd type="none" w="med" len="med"/>
                    </a:lnR>
                    <a:solidFill>
                      <a:srgbClr val="F8BAD8"/>
                    </a:solidFill>
                  </a:tcPr>
                </a:tc>
                <a:tc hMerge="1">
                  <a:txBody>
                    <a:bodyPr/>
                    <a:lstStyle/>
                    <a:p>
                      <a:pPr algn="ctr"/>
                      <a:endParaRPr lang="es-MX" sz="1100" dirty="0">
                        <a:latin typeface="HelloAntsClose" pitchFamily="2" charset="0"/>
                        <a:ea typeface="HelloAntsClose" pitchFamily="2" charset="0"/>
                      </a:endParaRPr>
                    </a:p>
                  </a:txBody>
                  <a:tcPr marL="110580" marR="110580" marT="32252" marB="3225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hMerge="1">
                  <a:txBody>
                    <a:bodyPr/>
                    <a:lstStyle/>
                    <a:p>
                      <a:pPr algn="ctr"/>
                      <a:endParaRPr lang="es-MX" sz="1100" dirty="0">
                        <a:latin typeface="HelloAntsClose" pitchFamily="2" charset="0"/>
                        <a:ea typeface="HelloAntsClose" pitchFamily="2" charset="0"/>
                      </a:endParaRPr>
                    </a:p>
                  </a:txBody>
                  <a:tcPr marL="110580" marR="110580" marT="32252" marB="3225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r h="4337384">
                <a:tc gridSpan="5">
                  <a:txBody>
                    <a:bodyPr/>
                    <a:lstStyle/>
                    <a:p>
                      <a:pPr lvl="0"/>
                      <a:endParaRPr lang="es-ES" sz="1200" b="0" dirty="0">
                        <a:latin typeface="Arial" panose="020B0604020202020204" pitchFamily="34" charset="0"/>
                        <a:ea typeface="HelloAntsClose" panose="02000603000000000000" pitchFamily="2" charset="0"/>
                        <a:cs typeface="Arial" panose="020B0604020202020204" pitchFamily="34" charset="0"/>
                      </a:endParaRPr>
                    </a:p>
                    <a:p>
                      <a:pPr marL="0" marR="0" lvl="0" indent="0" algn="l" defTabSz="972007" rtl="0" eaLnBrk="1" fontAlgn="auto" latinLnBrk="0" hangingPunct="1">
                        <a:lnSpc>
                          <a:spcPct val="100000"/>
                        </a:lnSpc>
                        <a:spcBef>
                          <a:spcPts val="0"/>
                        </a:spcBef>
                        <a:spcAft>
                          <a:spcPts val="0"/>
                        </a:spcAft>
                        <a:buClrTx/>
                        <a:buSzTx/>
                        <a:buFontTx/>
                        <a:buNone/>
                        <a:tabLst/>
                        <a:defRPr/>
                      </a:pPr>
                      <a:r>
                        <a:rPr lang="es-ES" sz="1200" b="0" dirty="0">
                          <a:latin typeface="Arial" panose="020B0604020202020204" pitchFamily="34" charset="0"/>
                          <a:ea typeface="HelloAntsClose" panose="02000603000000000000" pitchFamily="2" charset="0"/>
                          <a:cs typeface="Arial" panose="020B0604020202020204" pitchFamily="34" charset="0"/>
                        </a:rPr>
                        <a:t> Mencionar que ya conocemos nuestro cuerpo por fuera, pero ¿cómo será por dentro? ¿qué tendremos? ¿estará vacío? , escuchar sus respuestas y anotar en el pizarrón, solicitar que por un momento toquen su pecho, ¿Qué sienten? ¿Pueden sentir su corazón? ¿Cómo es su palpitar?, con base a sus respuestas, realizar el siguiente cuestionamiento ¿Qué más creen que tenemos dentro de nuestro cuerpo? ¿Cuál creen que es su funcionamiento en nuestro cuerpo?, retomar sus conocimientos previos y anotar sus aportaciones.</a:t>
                      </a:r>
                      <a:r>
                        <a:rPr lang="es-ES" sz="1200" b="0" dirty="0">
                          <a:highlight>
                            <a:srgbClr val="FFFF00"/>
                          </a:highlight>
                          <a:latin typeface="Arial" panose="020B0604020202020204" pitchFamily="34" charset="0"/>
                          <a:ea typeface="HelloAntsClose" panose="02000603000000000000" pitchFamily="2" charset="0"/>
                          <a:cs typeface="Arial" panose="020B0604020202020204" pitchFamily="34" charset="0"/>
                        </a:rPr>
                        <a:t> Ir sacando imágenes </a:t>
                      </a:r>
                      <a:r>
                        <a:rPr lang="es-ES" sz="1200" b="0" dirty="0">
                          <a:latin typeface="Arial" panose="020B0604020202020204" pitchFamily="34" charset="0"/>
                          <a:ea typeface="HelloAntsClose" panose="02000603000000000000" pitchFamily="2" charset="0"/>
                          <a:cs typeface="Arial" panose="020B0604020202020204" pitchFamily="34" charset="0"/>
                        </a:rPr>
                        <a:t>que muestren distintos órganos, preguntarles ¿Saben qué es?, ir mencionándolos e ir pegándolos en el pizarrón y anotar el funcionamiento de cada uno de ellos. </a:t>
                      </a:r>
                    </a:p>
                    <a:p>
                      <a:pPr marL="0" marR="0" lvl="0" indent="0" algn="l" defTabSz="972007" rtl="0" eaLnBrk="1" fontAlgn="auto" latinLnBrk="0" hangingPunct="1">
                        <a:lnSpc>
                          <a:spcPct val="100000"/>
                        </a:lnSpc>
                        <a:spcBef>
                          <a:spcPts val="0"/>
                        </a:spcBef>
                        <a:spcAft>
                          <a:spcPts val="0"/>
                        </a:spcAft>
                        <a:buClrTx/>
                        <a:buSzTx/>
                        <a:buFontTx/>
                        <a:buNone/>
                        <a:tabLst/>
                        <a:defRPr/>
                      </a:pPr>
                      <a:r>
                        <a:rPr lang="es-ES" sz="1200" b="0" dirty="0">
                          <a:latin typeface="Arial" panose="020B0604020202020204" pitchFamily="34" charset="0"/>
                          <a:ea typeface="HelloAntsClose" panose="02000603000000000000" pitchFamily="2" charset="0"/>
                          <a:cs typeface="Arial" panose="020B0604020202020204" pitchFamily="34" charset="0"/>
                        </a:rPr>
                        <a:t> </a:t>
                      </a:r>
                      <a:r>
                        <a:rPr lang="es-ES" sz="1200" b="0" dirty="0">
                          <a:highlight>
                            <a:srgbClr val="FFFF00"/>
                          </a:highlight>
                          <a:latin typeface="Arial" panose="020B0604020202020204" pitchFamily="34" charset="0"/>
                          <a:ea typeface="HelloAntsClose" panose="02000603000000000000" pitchFamily="2" charset="0"/>
                          <a:cs typeface="Arial" panose="020B0604020202020204" pitchFamily="34" charset="0"/>
                        </a:rPr>
                        <a:t>presentar el vídeo “Mi esqueleto”, </a:t>
                      </a:r>
                      <a:r>
                        <a:rPr lang="es-ES" sz="1200" b="0" dirty="0">
                          <a:latin typeface="Arial" panose="020B0604020202020204" pitchFamily="34" charset="0"/>
                          <a:ea typeface="HelloAntsClose" panose="02000603000000000000" pitchFamily="2" charset="0"/>
                          <a:cs typeface="Arial" panose="020B0604020202020204" pitchFamily="34" charset="0"/>
                        </a:rPr>
                        <a:t>se les solicitará que lo escuchen y observen con mucha atención, al finalizar se les cuestionará ¿De qué trato el video? ¿Qué es el esqueleto? ¿Cuál es el funcionamiento del esqueleto?. Se le entregará a cada niña y niño una </a:t>
                      </a:r>
                      <a:r>
                        <a:rPr lang="es-ES" sz="1200" b="0" dirty="0">
                          <a:highlight>
                            <a:srgbClr val="FFFF00"/>
                          </a:highlight>
                          <a:latin typeface="Arial" panose="020B0604020202020204" pitchFamily="34" charset="0"/>
                          <a:ea typeface="HelloAntsClose" panose="02000603000000000000" pitchFamily="2" charset="0"/>
                          <a:cs typeface="Arial" panose="020B0604020202020204" pitchFamily="34" charset="0"/>
                        </a:rPr>
                        <a:t>ficha de trabajo 4 “Mi esqueleto</a:t>
                      </a:r>
                      <a:r>
                        <a:rPr lang="es-ES" sz="1200" b="0" dirty="0">
                          <a:latin typeface="Arial" panose="020B0604020202020204" pitchFamily="34" charset="0"/>
                          <a:ea typeface="HelloAntsClose" panose="02000603000000000000" pitchFamily="2" charset="0"/>
                          <a:cs typeface="Arial" panose="020B0604020202020204" pitchFamily="34" charset="0"/>
                        </a:rPr>
                        <a:t>”, está tendrá una imagen de una silueta de una persona, ellos tendrán que elaborar su esqueleto con cotonetes, palillos o espagueti cortado en pedazos pequeños.</a:t>
                      </a:r>
                    </a:p>
                    <a:p>
                      <a:pPr lvl="0"/>
                      <a:endParaRPr lang="es-ES" sz="1200" b="0" dirty="0">
                        <a:latin typeface="The Hand Extrablack" panose="03070A02030502020204" pitchFamily="66" charset="0"/>
                        <a:ea typeface="HelloAntsClose" panose="02000603000000000000" pitchFamily="2" charset="0"/>
                        <a:cs typeface="Arial" panose="020B0604020202020204" pitchFamily="34" charset="0"/>
                      </a:endParaRPr>
                    </a:p>
                    <a:p>
                      <a:pPr marL="0" marR="0" lvl="0" indent="0" algn="l" defTabSz="972007" rtl="0" eaLnBrk="1" fontAlgn="auto" latinLnBrk="0" hangingPunct="1">
                        <a:lnSpc>
                          <a:spcPct val="100000"/>
                        </a:lnSpc>
                        <a:spcBef>
                          <a:spcPts val="0"/>
                        </a:spcBef>
                        <a:spcAft>
                          <a:spcPts val="0"/>
                        </a:spcAft>
                        <a:buClrTx/>
                        <a:buSzTx/>
                        <a:buFontTx/>
                        <a:buNone/>
                        <a:tabLst/>
                        <a:defRPr/>
                      </a:pPr>
                      <a:r>
                        <a:rPr lang="es-ES" sz="1200" b="0" dirty="0">
                          <a:latin typeface="Arial" panose="020B0604020202020204" pitchFamily="34" charset="0"/>
                          <a:ea typeface="HelloAntsClose" panose="02000603000000000000" pitchFamily="2" charset="0"/>
                          <a:cs typeface="Arial" panose="020B0604020202020204" pitchFamily="34" charset="0"/>
                        </a:rPr>
                        <a:t>Proporcionarles </a:t>
                      </a:r>
                      <a:r>
                        <a:rPr lang="es-ES" sz="1200" b="0" dirty="0">
                          <a:highlight>
                            <a:srgbClr val="FFFF00"/>
                          </a:highlight>
                          <a:latin typeface="Arial" panose="020B0604020202020204" pitchFamily="34" charset="0"/>
                          <a:ea typeface="HelloAntsClose" panose="02000603000000000000" pitchFamily="2" charset="0"/>
                          <a:cs typeface="Arial" panose="020B0604020202020204" pitchFamily="34" charset="0"/>
                        </a:rPr>
                        <a:t>la</a:t>
                      </a:r>
                      <a:r>
                        <a:rPr lang="es-ES" sz="1200" b="0" baseline="0" dirty="0">
                          <a:highlight>
                            <a:srgbClr val="FFFF00"/>
                          </a:highlight>
                          <a:latin typeface="Arial" panose="020B0604020202020204" pitchFamily="34" charset="0"/>
                          <a:ea typeface="HelloAntsClose" panose="02000603000000000000" pitchFamily="2" charset="0"/>
                          <a:cs typeface="Arial" panose="020B0604020202020204" pitchFamily="34" charset="0"/>
                        </a:rPr>
                        <a:t>s</a:t>
                      </a:r>
                      <a:r>
                        <a:rPr lang="es-ES" sz="1200" b="0" dirty="0">
                          <a:highlight>
                            <a:srgbClr val="FFFF00"/>
                          </a:highlight>
                          <a:latin typeface="Arial" panose="020B0604020202020204" pitchFamily="34" charset="0"/>
                          <a:ea typeface="HelloAntsClose" panose="02000603000000000000" pitchFamily="2" charset="0"/>
                          <a:cs typeface="Arial" panose="020B0604020202020204" pitchFamily="34" charset="0"/>
                        </a:rPr>
                        <a:t> fichas de trabajo 5 </a:t>
                      </a:r>
                      <a:r>
                        <a:rPr lang="es-ES" sz="1200" b="0" dirty="0">
                          <a:latin typeface="Arial" panose="020B0604020202020204" pitchFamily="34" charset="0"/>
                          <a:ea typeface="HelloAntsClose" panose="02000603000000000000" pitchFamily="2" charset="0"/>
                          <a:cs typeface="Arial" panose="020B0604020202020204" pitchFamily="34" charset="0"/>
                        </a:rPr>
                        <a:t>con rompecabezas, colorearán y armaran los rompecabezas los cuales tendrán plasmado un órgano o una parte del cuerpo, al culminar se les solicitará que expongan qué descubrieron al armar su rompecabezas y que funcionamiento tiene en nuestro cuerpo.</a:t>
                      </a:r>
                    </a:p>
                    <a:p>
                      <a:pPr lvl="0"/>
                      <a:endParaRPr lang="es-ES" sz="1200" b="0" dirty="0">
                        <a:latin typeface="Arial" panose="020B0604020202020204" pitchFamily="34" charset="0"/>
                        <a:ea typeface="HelloAntsClose" panose="02000603000000000000" pitchFamily="2" charset="0"/>
                        <a:cs typeface="Arial" panose="020B0604020202020204" pitchFamily="34" charset="0"/>
                      </a:endParaRPr>
                    </a:p>
                  </a:txBody>
                  <a:tcPr marL="117549" marR="117549" marT="34285" marB="34285">
                    <a:lnR w="12700" cap="flat" cmpd="sng" algn="ctr">
                      <a:solidFill>
                        <a:schemeClr val="bg1"/>
                      </a:solidFill>
                      <a:prstDash val="solid"/>
                      <a:round/>
                      <a:headEnd type="none" w="med" len="med"/>
                      <a:tailEnd type="none" w="med" len="med"/>
                    </a:lnR>
                    <a:solidFill>
                      <a:schemeClr val="bg1"/>
                    </a:solidFill>
                  </a:tcPr>
                </a:tc>
                <a:tc hMerge="1">
                  <a:txBody>
                    <a:bodyPr/>
                    <a:lstStyle/>
                    <a:p>
                      <a:pPr marL="0" marR="0" indent="0" algn="just" defTabSz="740664" rtl="0" eaLnBrk="1" fontAlgn="auto" latinLnBrk="0" hangingPunct="1">
                        <a:lnSpc>
                          <a:spcPct val="100000"/>
                        </a:lnSpc>
                        <a:spcBef>
                          <a:spcPts val="0"/>
                        </a:spcBef>
                        <a:spcAft>
                          <a:spcPts val="0"/>
                        </a:spcAft>
                        <a:buClrTx/>
                        <a:buSzTx/>
                        <a:buFontTx/>
                        <a:buNone/>
                        <a:tabLst/>
                        <a:defRPr/>
                      </a:pPr>
                      <a:endParaRPr lang="es-ES" sz="600" baseline="0" dirty="0">
                        <a:latin typeface="HelloAntsClose" pitchFamily="2" charset="0"/>
                        <a:ea typeface="HelloAntsClose" pitchFamily="2" charset="0"/>
                      </a:endParaRPr>
                    </a:p>
                  </a:txBody>
                  <a:tcPr marL="110580" marR="110580" marT="32252" marB="3225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2" name="1 Rectángulo"/>
          <p:cNvSpPr/>
          <p:nvPr/>
        </p:nvSpPr>
        <p:spPr>
          <a:xfrm>
            <a:off x="2182297" y="271110"/>
            <a:ext cx="4860131" cy="584775"/>
          </a:xfrm>
          <a:prstGeom prst="rect">
            <a:avLst/>
          </a:prstGeom>
        </p:spPr>
        <p:txBody>
          <a:bodyPr>
            <a:spAutoFit/>
          </a:bodyPr>
          <a:lstStyle/>
          <a:p>
            <a:pPr algn="ctr"/>
            <a:r>
              <a:rPr lang="es-ES" sz="1400" b="1" dirty="0">
                <a:latin typeface="AGLikeABoss" pitchFamily="2" charset="0"/>
                <a:ea typeface="AGLikeABoss" pitchFamily="2" charset="0"/>
              </a:rPr>
              <a:t>Fecha: Jueves 28 de octubre </a:t>
            </a:r>
          </a:p>
          <a:p>
            <a:pPr algn="ctr"/>
            <a:endParaRPr lang="es-ES" b="1" dirty="0">
              <a:latin typeface="HelloAntsClose" pitchFamily="2" charset="0"/>
              <a:ea typeface="HelloAntsClose" pitchFamily="2" charset="0"/>
            </a:endParaRPr>
          </a:p>
        </p:txBody>
      </p:sp>
      <p:sp>
        <p:nvSpPr>
          <p:cNvPr id="13" name="28 Rectángulo"/>
          <p:cNvSpPr/>
          <p:nvPr/>
        </p:nvSpPr>
        <p:spPr>
          <a:xfrm>
            <a:off x="6313309" y="234335"/>
            <a:ext cx="2753417" cy="721558"/>
          </a:xfrm>
          <a:prstGeom prst="rect">
            <a:avLst/>
          </a:prstGeom>
        </p:spPr>
        <p:txBody>
          <a:bodyPr wrap="square" lIns="104979" tIns="52490" rIns="104979" bIns="52490">
            <a:spAutoFit/>
          </a:bodyPr>
          <a:lstStyle/>
          <a:p>
            <a:pPr algn="ctr"/>
            <a:r>
              <a:rPr lang="es-ES" sz="2000" b="1" dirty="0">
                <a:ln w="10160">
                  <a:solidFill>
                    <a:sysClr val="windowText" lastClr="000000"/>
                  </a:solidFill>
                  <a:prstDash val="solid"/>
                </a:ln>
                <a:solidFill>
                  <a:srgbClr val="FFFF00"/>
                </a:solidFill>
                <a:effectLst>
                  <a:glow rad="101600">
                    <a:schemeClr val="accent4">
                      <a:satMod val="175000"/>
                      <a:alpha val="40000"/>
                    </a:schemeClr>
                  </a:glow>
                  <a:outerShdw blurRad="38100" dist="22860" dir="5400000" algn="tl" rotWithShape="0">
                    <a:srgbClr val="000000">
                      <a:alpha val="30000"/>
                    </a:srgbClr>
                  </a:outerShdw>
                </a:effectLst>
                <a:latin typeface="Cheri" pitchFamily="2" charset="0"/>
                <a:ea typeface="AGIsMakeupRequired" panose="02000603000000000000" pitchFamily="2" charset="0"/>
              </a:rPr>
              <a:t>Actividades sugeridas</a:t>
            </a:r>
          </a:p>
        </p:txBody>
      </p:sp>
    </p:spTree>
    <p:extLst>
      <p:ext uri="{BB962C8B-B14F-4D97-AF65-F5344CB8AC3E}">
        <p14:creationId xmlns:p14="http://schemas.microsoft.com/office/powerpoint/2010/main" val="548213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D0C31E91-EFE2-42EB-B4A8-7B986FD07440}"/>
              </a:ext>
            </a:extLst>
          </p:cNvPr>
          <p:cNvPicPr>
            <a:picLocks noChangeAspect="1"/>
          </p:cNvPicPr>
          <p:nvPr/>
        </p:nvPicPr>
        <p:blipFill>
          <a:blip r:embed="rId2"/>
          <a:stretch>
            <a:fillRect/>
          </a:stretch>
        </p:blipFill>
        <p:spPr>
          <a:xfrm>
            <a:off x="0" y="0"/>
            <a:ext cx="9720263" cy="7732295"/>
          </a:xfrm>
          <a:prstGeom prst="rect">
            <a:avLst/>
          </a:prstGeom>
        </p:spPr>
      </p:pic>
      <p:sp>
        <p:nvSpPr>
          <p:cNvPr id="7" name="6 Elipse"/>
          <p:cNvSpPr/>
          <p:nvPr/>
        </p:nvSpPr>
        <p:spPr>
          <a:xfrm>
            <a:off x="6939341" y="-2"/>
            <a:ext cx="1515640" cy="1114023"/>
          </a:xfrm>
          <a:prstGeom prst="ellips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913"/>
          </a:p>
        </p:txBody>
      </p:sp>
      <p:sp>
        <p:nvSpPr>
          <p:cNvPr id="6" name="Rectángulo redondeado 10"/>
          <p:cNvSpPr/>
          <p:nvPr/>
        </p:nvSpPr>
        <p:spPr>
          <a:xfrm>
            <a:off x="0" y="304263"/>
            <a:ext cx="9720263" cy="487786"/>
          </a:xfrm>
          <a:prstGeom prst="round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lIns="104979" tIns="52490" rIns="104979" bIns="52490" rtlCol="0" anchor="ctr"/>
          <a:lstStyle/>
          <a:p>
            <a:pPr algn="ctr"/>
            <a:endParaRPr lang="es-MX" sz="1913"/>
          </a:p>
        </p:txBody>
      </p:sp>
      <p:graphicFrame>
        <p:nvGraphicFramePr>
          <p:cNvPr id="3" name="2 Tabla"/>
          <p:cNvGraphicFramePr>
            <a:graphicFrameLocks noGrp="1"/>
          </p:cNvGraphicFramePr>
          <p:nvPr>
            <p:extLst>
              <p:ext uri="{D42A27DB-BD31-4B8C-83A1-F6EECF244321}">
                <p14:modId xmlns:p14="http://schemas.microsoft.com/office/powerpoint/2010/main" val="2641011614"/>
              </p:ext>
            </p:extLst>
          </p:nvPr>
        </p:nvGraphicFramePr>
        <p:xfrm>
          <a:off x="235285" y="950213"/>
          <a:ext cx="9363874" cy="7189918"/>
        </p:xfrm>
        <a:graphic>
          <a:graphicData uri="http://schemas.openxmlformats.org/drawingml/2006/table">
            <a:tbl>
              <a:tblPr firstRow="1" bandRow="1">
                <a:tableStyleId>{93296810-A885-4BE3-A3E7-6D5BEEA58F35}</a:tableStyleId>
              </a:tblPr>
              <a:tblGrid>
                <a:gridCol w="1317068">
                  <a:extLst>
                    <a:ext uri="{9D8B030D-6E8A-4147-A177-3AD203B41FA5}">
                      <a16:colId xmlns:a16="http://schemas.microsoft.com/office/drawing/2014/main" val="20000"/>
                    </a:ext>
                  </a:extLst>
                </a:gridCol>
                <a:gridCol w="2700670">
                  <a:extLst>
                    <a:ext uri="{9D8B030D-6E8A-4147-A177-3AD203B41FA5}">
                      <a16:colId xmlns:a16="http://schemas.microsoft.com/office/drawing/2014/main" val="20001"/>
                    </a:ext>
                  </a:extLst>
                </a:gridCol>
                <a:gridCol w="1286540">
                  <a:extLst>
                    <a:ext uri="{9D8B030D-6E8A-4147-A177-3AD203B41FA5}">
                      <a16:colId xmlns:a16="http://schemas.microsoft.com/office/drawing/2014/main" val="2158778806"/>
                    </a:ext>
                  </a:extLst>
                </a:gridCol>
                <a:gridCol w="2849063">
                  <a:extLst>
                    <a:ext uri="{9D8B030D-6E8A-4147-A177-3AD203B41FA5}">
                      <a16:colId xmlns:a16="http://schemas.microsoft.com/office/drawing/2014/main" val="3950384189"/>
                    </a:ext>
                  </a:extLst>
                </a:gridCol>
                <a:gridCol w="1210533">
                  <a:extLst>
                    <a:ext uri="{9D8B030D-6E8A-4147-A177-3AD203B41FA5}">
                      <a16:colId xmlns:a16="http://schemas.microsoft.com/office/drawing/2014/main" val="1990293793"/>
                    </a:ext>
                  </a:extLst>
                </a:gridCol>
              </a:tblGrid>
              <a:tr h="246774">
                <a:tc>
                  <a:txBody>
                    <a:bodyPr/>
                    <a:lstStyle/>
                    <a:p>
                      <a:pPr algn="ctr"/>
                      <a:r>
                        <a:rPr lang="es-ES" sz="1000" b="0" dirty="0">
                          <a:solidFill>
                            <a:schemeClr val="tx1"/>
                          </a:solidFill>
                          <a:latin typeface="HelloAntsClose" pitchFamily="2" charset="0"/>
                          <a:ea typeface="HelloAntsClose" pitchFamily="2" charset="0"/>
                        </a:rPr>
                        <a:t>Nombre de la actividad </a:t>
                      </a:r>
                      <a:endParaRPr lang="es-MX" sz="1000" b="0" dirty="0">
                        <a:solidFill>
                          <a:schemeClr val="tx1"/>
                        </a:solidFill>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0C8D"/>
                    </a:solidFill>
                  </a:tcPr>
                </a:tc>
                <a:tc>
                  <a:txBody>
                    <a:bodyPr/>
                    <a:lstStyle/>
                    <a:p>
                      <a:pPr marL="0" marR="0" lvl="0" indent="0" algn="ctr" defTabSz="740664" rtl="0" eaLnBrk="1" fontAlgn="auto" latinLnBrk="0" hangingPunct="1">
                        <a:lnSpc>
                          <a:spcPct val="115000"/>
                        </a:lnSpc>
                        <a:spcBef>
                          <a:spcPts val="0"/>
                        </a:spcBef>
                        <a:spcAft>
                          <a:spcPts val="0"/>
                        </a:spcAft>
                        <a:buClrTx/>
                        <a:buSzTx/>
                        <a:buFontTx/>
                        <a:buNone/>
                        <a:tabLst/>
                        <a:defRPr/>
                      </a:pPr>
                      <a:r>
                        <a:rPr lang="es-ES" sz="1200" b="1" dirty="0">
                          <a:solidFill>
                            <a:schemeClr val="bg1"/>
                          </a:solidFill>
                          <a:latin typeface="The Hand Extrablack" panose="03070A02030502020204" pitchFamily="66" charset="0"/>
                          <a:ea typeface="HelloAntsClose" pitchFamily="2" charset="0"/>
                        </a:rPr>
                        <a:t>¿Qué nos afecta?</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0C8D"/>
                    </a:solidFill>
                  </a:tcPr>
                </a:tc>
                <a:tc>
                  <a:txBody>
                    <a:bodyPr/>
                    <a:lstStyle/>
                    <a:p>
                      <a:pPr algn="ctr"/>
                      <a:r>
                        <a:rPr lang="es-ES" sz="1000" b="0" dirty="0">
                          <a:solidFill>
                            <a:schemeClr val="tx1"/>
                          </a:solidFill>
                          <a:latin typeface="HelloAntsClose" pitchFamily="2" charset="0"/>
                          <a:ea typeface="HelloAntsClose" pitchFamily="2" charset="0"/>
                        </a:rPr>
                        <a:t>Nombre de la actividad </a:t>
                      </a:r>
                      <a:endParaRPr lang="es-MX" sz="1000" b="0" dirty="0">
                        <a:solidFill>
                          <a:schemeClr val="tx1"/>
                        </a:solidFill>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0C8D"/>
                    </a:solidFill>
                  </a:tcPr>
                </a:tc>
                <a:tc>
                  <a:txBody>
                    <a:bodyPr/>
                    <a:lstStyle/>
                    <a:p>
                      <a:pPr marL="0" marR="0" lvl="0" indent="0" algn="ctr" defTabSz="740664" rtl="0" eaLnBrk="1" fontAlgn="auto" latinLnBrk="0" hangingPunct="1">
                        <a:lnSpc>
                          <a:spcPct val="115000"/>
                        </a:lnSpc>
                        <a:spcBef>
                          <a:spcPts val="0"/>
                        </a:spcBef>
                        <a:spcAft>
                          <a:spcPts val="0"/>
                        </a:spcAft>
                        <a:buClrTx/>
                        <a:buSzTx/>
                        <a:buFontTx/>
                        <a:buNone/>
                        <a:tabLst/>
                        <a:defRPr/>
                      </a:pPr>
                      <a:r>
                        <a:rPr lang="es-ES" sz="1200" b="1" dirty="0">
                          <a:solidFill>
                            <a:schemeClr val="bg1"/>
                          </a:solidFill>
                          <a:latin typeface="The Hand Extrablack" panose="03070A02030502020204" pitchFamily="66" charset="0"/>
                          <a:ea typeface="HelloAntsClose" pitchFamily="2" charset="0"/>
                        </a:rPr>
                        <a:t>¿Cuántos lo consumimos?</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0C8D"/>
                    </a:solidFill>
                  </a:tcPr>
                </a:tc>
                <a:tc>
                  <a:txBody>
                    <a:bodyPr/>
                    <a:lstStyle/>
                    <a:p>
                      <a:pPr marL="0" marR="0" lvl="0" indent="0" algn="ctr" defTabSz="740664" rtl="0" eaLnBrk="1" fontAlgn="auto" latinLnBrk="0" hangingPunct="1">
                        <a:lnSpc>
                          <a:spcPct val="100000"/>
                        </a:lnSpc>
                        <a:spcBef>
                          <a:spcPts val="0"/>
                        </a:spcBef>
                        <a:spcAft>
                          <a:spcPts val="0"/>
                        </a:spcAft>
                        <a:buClrTx/>
                        <a:buSzTx/>
                        <a:buFontTx/>
                        <a:buNone/>
                        <a:tabLst/>
                        <a:defRPr/>
                      </a:pPr>
                      <a:r>
                        <a:rPr lang="es-ES" sz="1200" dirty="0">
                          <a:solidFill>
                            <a:schemeClr val="tx1"/>
                          </a:solidFill>
                          <a:latin typeface="The Hand Extrablack" panose="03070A02030502020204" pitchFamily="66" charset="0"/>
                          <a:ea typeface="AGFatPants" panose="02000603000000000000" pitchFamily="2" charset="0"/>
                        </a:rPr>
                        <a:t>Materiales </a:t>
                      </a:r>
                    </a:p>
                    <a:p>
                      <a:pPr marL="0" marR="0" lvl="0" indent="0" algn="ctr" defTabSz="740664" rtl="0" eaLnBrk="1" fontAlgn="auto" latinLnBrk="0" hangingPunct="1">
                        <a:lnSpc>
                          <a:spcPct val="100000"/>
                        </a:lnSpc>
                        <a:spcBef>
                          <a:spcPts val="0"/>
                        </a:spcBef>
                        <a:spcAft>
                          <a:spcPts val="0"/>
                        </a:spcAft>
                        <a:buClrTx/>
                        <a:buSzTx/>
                        <a:buFontTx/>
                        <a:buNone/>
                        <a:tabLst/>
                        <a:defRPr/>
                      </a:pPr>
                      <a:endParaRPr lang="es-ES" sz="1200" dirty="0">
                        <a:solidFill>
                          <a:schemeClr val="tx1"/>
                        </a:solidFill>
                        <a:latin typeface="The Hand Extrablack" panose="03070A02030502020204" pitchFamily="66" charset="0"/>
                        <a:ea typeface="AGFatPants" panose="02000603000000000000"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0C8D"/>
                    </a:solidFill>
                  </a:tcPr>
                </a:tc>
                <a:extLst>
                  <a:ext uri="{0D108BD9-81ED-4DB2-BD59-A6C34878D82A}">
                    <a16:rowId xmlns:a16="http://schemas.microsoft.com/office/drawing/2014/main" val="10000"/>
                  </a:ext>
                </a:extLst>
              </a:tr>
              <a:tr h="214373">
                <a:tc>
                  <a:txBody>
                    <a:bodyPr/>
                    <a:lstStyle/>
                    <a:p>
                      <a:pPr algn="ctr"/>
                      <a:r>
                        <a:rPr lang="es-ES" sz="1000" dirty="0">
                          <a:latin typeface="HelloAntsClose" pitchFamily="2" charset="0"/>
                          <a:ea typeface="HelloAntsClose" pitchFamily="2" charset="0"/>
                        </a:rPr>
                        <a:t>C.F.A.</a:t>
                      </a:r>
                      <a:endParaRPr lang="es-MX" sz="1000" dirty="0">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marL="0" marR="0" indent="0" algn="ctr" defTabSz="740664" rtl="0" eaLnBrk="1" fontAlgn="auto" latinLnBrk="0" hangingPunct="1">
                        <a:lnSpc>
                          <a:spcPct val="100000"/>
                        </a:lnSpc>
                        <a:spcBef>
                          <a:spcPts val="0"/>
                        </a:spcBef>
                        <a:spcAft>
                          <a:spcPts val="0"/>
                        </a:spcAft>
                        <a:buClrTx/>
                        <a:buSzTx/>
                        <a:buFontTx/>
                        <a:buNone/>
                        <a:tabLst/>
                        <a:defRPr/>
                      </a:pPr>
                      <a:r>
                        <a:rPr lang="es-ES" sz="1200" b="0" baseline="0" dirty="0">
                          <a:latin typeface="The Hand Extrablack" panose="03070A02030502020204" pitchFamily="66" charset="0"/>
                          <a:ea typeface="KAAverageScore" panose="02000603000000000000" pitchFamily="2" charset="0"/>
                        </a:rPr>
                        <a:t>Exploración y comprensión del mundo natural y social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algn="ctr"/>
                      <a:r>
                        <a:rPr lang="es-ES" sz="1000" dirty="0">
                          <a:latin typeface="HelloAntsClose" pitchFamily="2" charset="0"/>
                          <a:ea typeface="HelloAntsClose" pitchFamily="2" charset="0"/>
                        </a:rPr>
                        <a:t>C.F.A.</a:t>
                      </a:r>
                      <a:endParaRPr lang="es-MX" sz="1000" dirty="0">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marL="0" marR="0" indent="0" algn="ctr" defTabSz="740664" rtl="0" eaLnBrk="1" fontAlgn="auto" latinLnBrk="0" hangingPunct="1">
                        <a:lnSpc>
                          <a:spcPct val="100000"/>
                        </a:lnSpc>
                        <a:spcBef>
                          <a:spcPts val="0"/>
                        </a:spcBef>
                        <a:spcAft>
                          <a:spcPts val="0"/>
                        </a:spcAft>
                        <a:buClrTx/>
                        <a:buSzTx/>
                        <a:buFontTx/>
                        <a:buNone/>
                        <a:tabLst/>
                        <a:defRPr/>
                      </a:pPr>
                      <a:r>
                        <a:rPr lang="es-ES" sz="1200" b="0" baseline="0" dirty="0">
                          <a:latin typeface="The Hand Extrablack" panose="03070A02030502020204" pitchFamily="66" charset="0"/>
                          <a:ea typeface="KAAverageScore" panose="02000603000000000000" pitchFamily="2" charset="0"/>
                        </a:rPr>
                        <a:t>Pensamiento matemático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rowSpan="4">
                  <a:txBody>
                    <a:bodyPr/>
                    <a:lstStyle/>
                    <a:p>
                      <a:pPr marL="0" marR="0" indent="0" algn="ctr" defTabSz="740664" rtl="0" eaLnBrk="1" fontAlgn="auto" latinLnBrk="0" hangingPunct="1">
                        <a:lnSpc>
                          <a:spcPct val="100000"/>
                        </a:lnSpc>
                        <a:spcBef>
                          <a:spcPts val="0"/>
                        </a:spcBef>
                        <a:spcAft>
                          <a:spcPts val="0"/>
                        </a:spcAft>
                        <a:buClrTx/>
                        <a:buSzTx/>
                        <a:buFontTx/>
                        <a:buNone/>
                        <a:tabLst/>
                        <a:defRPr/>
                      </a:pPr>
                      <a:r>
                        <a:rPr lang="es-ES" sz="1050" b="0" baseline="0" dirty="0">
                          <a:latin typeface="The Hand Extrablack" panose="03070A02030502020204" pitchFamily="66" charset="0"/>
                          <a:ea typeface="KAAverageScore" panose="02000603000000000000" pitchFamily="2" charset="0"/>
                        </a:rPr>
                        <a:t>Imágenes </a:t>
                      </a:r>
                    </a:p>
                    <a:p>
                      <a:pPr marL="0" marR="0" indent="0" algn="ctr" defTabSz="740664" rtl="0" eaLnBrk="1" fontAlgn="auto" latinLnBrk="0" hangingPunct="1">
                        <a:lnSpc>
                          <a:spcPct val="100000"/>
                        </a:lnSpc>
                        <a:spcBef>
                          <a:spcPts val="0"/>
                        </a:spcBef>
                        <a:spcAft>
                          <a:spcPts val="0"/>
                        </a:spcAft>
                        <a:buClrTx/>
                        <a:buSzTx/>
                        <a:buFontTx/>
                        <a:buNone/>
                        <a:tabLst/>
                        <a:defRPr/>
                      </a:pPr>
                      <a:r>
                        <a:rPr lang="es-ES" sz="1050" b="0" baseline="0" dirty="0">
                          <a:latin typeface="The Hand Extrablack" panose="03070A02030502020204" pitchFamily="66" charset="0"/>
                          <a:ea typeface="KAAverageScore" panose="02000603000000000000" pitchFamily="2" charset="0"/>
                        </a:rPr>
                        <a:t>Ficha de trabajo 6 </a:t>
                      </a:r>
                    </a:p>
                    <a:p>
                      <a:pPr marL="0" marR="0" indent="0" algn="ctr" defTabSz="740664" rtl="0" eaLnBrk="1" fontAlgn="auto" latinLnBrk="0" hangingPunct="1">
                        <a:lnSpc>
                          <a:spcPct val="100000"/>
                        </a:lnSpc>
                        <a:spcBef>
                          <a:spcPts val="0"/>
                        </a:spcBef>
                        <a:spcAft>
                          <a:spcPts val="0"/>
                        </a:spcAft>
                        <a:buClrTx/>
                        <a:buSzTx/>
                        <a:buFontTx/>
                        <a:buNone/>
                        <a:tabLst/>
                        <a:defRPr/>
                      </a:pPr>
                      <a:endParaRPr lang="es-ES" sz="1050" b="0" baseline="0" dirty="0">
                        <a:latin typeface="The Hand Extrablack" panose="03070A02030502020204" pitchFamily="66" charset="0"/>
                        <a:ea typeface="KAAverageScore" panose="02000603000000000000"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extLst>
                  <a:ext uri="{0D108BD9-81ED-4DB2-BD59-A6C34878D82A}">
                    <a16:rowId xmlns:a16="http://schemas.microsoft.com/office/drawing/2014/main" val="10001"/>
                  </a:ext>
                </a:extLst>
              </a:tr>
              <a:tr h="295375">
                <a:tc>
                  <a:txBody>
                    <a:bodyPr/>
                    <a:lstStyle/>
                    <a:p>
                      <a:pPr algn="ctr"/>
                      <a:r>
                        <a:rPr lang="es-ES" sz="1000">
                          <a:latin typeface="HelloAntsClose" pitchFamily="2" charset="0"/>
                          <a:ea typeface="HelloAntsClose" pitchFamily="2" charset="0"/>
                        </a:rPr>
                        <a:t>O.C.1 </a:t>
                      </a:r>
                      <a:endParaRPr lang="es-MX" sz="1000" dirty="0">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marL="0" marR="0" indent="0" algn="ctr" defTabSz="740664"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The Hand Extrablack" panose="03070A02030502020204" pitchFamily="66" charset="0"/>
                          <a:ea typeface="KAAverageScore" panose="02000603000000000000" pitchFamily="2" charset="0"/>
                        </a:rPr>
                        <a:t>Mundo natural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algn="ctr"/>
                      <a:r>
                        <a:rPr lang="es-ES" sz="1000">
                          <a:latin typeface="HelloAntsClose" pitchFamily="2" charset="0"/>
                          <a:ea typeface="HelloAntsClose" pitchFamily="2" charset="0"/>
                        </a:rPr>
                        <a:t>O.C.1 </a:t>
                      </a:r>
                      <a:endParaRPr lang="es-MX" sz="1000" dirty="0">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marL="0" marR="0" indent="0" algn="ctr" defTabSz="740664"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The Hand Extrablack" panose="03070A02030502020204" pitchFamily="66" charset="0"/>
                          <a:ea typeface="KAAverageScore" panose="02000603000000000000" pitchFamily="2" charset="0"/>
                        </a:rPr>
                        <a:t>Análisis de datos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vMerge="1">
                  <a:txBody>
                    <a:bodyPr/>
                    <a:lstStyle/>
                    <a:p>
                      <a:endParaRPr lang="es-MX"/>
                    </a:p>
                  </a:txBody>
                  <a:tcPr/>
                </a:tc>
                <a:extLst>
                  <a:ext uri="{0D108BD9-81ED-4DB2-BD59-A6C34878D82A}">
                    <a16:rowId xmlns:a16="http://schemas.microsoft.com/office/drawing/2014/main" val="3529860529"/>
                  </a:ext>
                </a:extLst>
              </a:tr>
              <a:tr h="295375">
                <a:tc>
                  <a:txBody>
                    <a:bodyPr/>
                    <a:lstStyle/>
                    <a:p>
                      <a:pPr algn="ctr"/>
                      <a:r>
                        <a:rPr lang="es-ES" sz="1000" dirty="0">
                          <a:latin typeface="HelloAntsClose" pitchFamily="2" charset="0"/>
                          <a:ea typeface="HelloAntsClose" pitchFamily="2" charset="0"/>
                        </a:rPr>
                        <a:t>O.C.2 </a:t>
                      </a:r>
                      <a:endParaRPr lang="es-MX" sz="1000" dirty="0">
                        <a:latin typeface="HelloAntsClose" pitchFamily="2" charset="0"/>
                        <a:ea typeface="HelloAntsClose" pitchFamily="2" charset="0"/>
                      </a:endParaRPr>
                    </a:p>
                  </a:txBody>
                  <a:tcPr marL="117549" marR="117549" marT="34285" marB="34285">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8BAD8"/>
                    </a:solidFill>
                  </a:tcPr>
                </a:tc>
                <a:tc>
                  <a:txBody>
                    <a:bodyPr/>
                    <a:lstStyle/>
                    <a:p>
                      <a:pPr marL="0" marR="0" indent="0" algn="ctr" defTabSz="740664"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The Hand Extrablack" panose="03070A02030502020204" pitchFamily="66" charset="0"/>
                          <a:ea typeface="KAAverageScore" panose="02000603000000000000" pitchFamily="2" charset="0"/>
                        </a:rPr>
                        <a:t>Cuidado de la salud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algn="ctr"/>
                      <a:r>
                        <a:rPr lang="es-ES" sz="1000" dirty="0">
                          <a:latin typeface="HelloAntsClose" pitchFamily="2" charset="0"/>
                          <a:ea typeface="HelloAntsClose" pitchFamily="2" charset="0"/>
                        </a:rPr>
                        <a:t>O.C.2 </a:t>
                      </a:r>
                      <a:endParaRPr lang="es-MX" sz="1000" dirty="0">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marL="0" marR="0" indent="0" algn="ctr" defTabSz="740664"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The Hand Extrablack" panose="03070A02030502020204" pitchFamily="66" charset="0"/>
                          <a:ea typeface="KAAverageScore" panose="02000603000000000000" pitchFamily="2" charset="0"/>
                        </a:rPr>
                        <a:t>Recolección y representación de datos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vMerge="1">
                  <a:txBody>
                    <a:bodyPr/>
                    <a:lstStyle/>
                    <a:p>
                      <a:endParaRPr lang="es-MX"/>
                    </a:p>
                  </a:txBody>
                  <a:tcPr/>
                </a:tc>
                <a:extLst>
                  <a:ext uri="{0D108BD9-81ED-4DB2-BD59-A6C34878D82A}">
                    <a16:rowId xmlns:a16="http://schemas.microsoft.com/office/drawing/2014/main" val="10003"/>
                  </a:ext>
                </a:extLst>
              </a:tr>
              <a:tr h="295375">
                <a:tc>
                  <a:txBody>
                    <a:bodyPr/>
                    <a:lstStyle/>
                    <a:p>
                      <a:pPr algn="ctr"/>
                      <a:r>
                        <a:rPr lang="es-ES" sz="1000" dirty="0">
                          <a:latin typeface="HelloAntsClose" pitchFamily="2" charset="0"/>
                          <a:ea typeface="HelloAntsClose" pitchFamily="2" charset="0"/>
                        </a:rPr>
                        <a:t>Aprendizaje esperado </a:t>
                      </a:r>
                      <a:endParaRPr lang="es-MX" sz="1000" dirty="0">
                        <a:latin typeface="HelloAntsClose" pitchFamily="2" charset="0"/>
                        <a:ea typeface="HelloAntsClose" pitchFamily="2" charset="0"/>
                      </a:endParaRPr>
                    </a:p>
                  </a:txBody>
                  <a:tcPr marL="117549" marR="117549" marT="34285" marB="34285">
                    <a:lnR w="12700" cap="flat" cmpd="sng" algn="ctr">
                      <a:solidFill>
                        <a:schemeClr val="bg1"/>
                      </a:solidFill>
                      <a:prstDash val="solid"/>
                      <a:round/>
                      <a:headEnd type="none" w="med" len="med"/>
                      <a:tailEnd type="none" w="med" len="med"/>
                    </a:lnR>
                    <a:solidFill>
                      <a:srgbClr val="F8BAD8"/>
                    </a:solidFill>
                  </a:tcPr>
                </a:tc>
                <a:tc>
                  <a:txBody>
                    <a:bodyPr/>
                    <a:lstStyle/>
                    <a:p>
                      <a:pPr marL="0" marR="0" lvl="0" indent="0" algn="ctr" defTabSz="740664" rtl="0" eaLnBrk="1" fontAlgn="auto" latinLnBrk="0" hangingPunct="1">
                        <a:lnSpc>
                          <a:spcPct val="100000"/>
                        </a:lnSpc>
                        <a:spcBef>
                          <a:spcPts val="0"/>
                        </a:spcBef>
                        <a:spcAft>
                          <a:spcPts val="0"/>
                        </a:spcAft>
                        <a:buClrTx/>
                        <a:buSzTx/>
                        <a:buFontTx/>
                        <a:buNone/>
                        <a:tabLst/>
                        <a:defRPr/>
                      </a:pPr>
                      <a:r>
                        <a:rPr lang="es-ES" sz="1200" dirty="0">
                          <a:effectLst/>
                          <a:latin typeface="The Hand Extrablack" panose="03070A02030502020204" pitchFamily="66" charset="0"/>
                          <a:ea typeface="KAAverageScore" panose="02000603000000000000" pitchFamily="2" charset="0"/>
                          <a:cs typeface="Times New Roman"/>
                        </a:rPr>
                        <a:t>Reconoce la importancia de una alimentación correcta y los beneficios que aporta al cuidado de la salud. </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algn="ctr"/>
                      <a:r>
                        <a:rPr lang="es-ES" sz="1000" dirty="0">
                          <a:latin typeface="HelloAntsClose" pitchFamily="2" charset="0"/>
                          <a:ea typeface="HelloAntsClose" pitchFamily="2" charset="0"/>
                        </a:rPr>
                        <a:t>Aprendizaje esperado </a:t>
                      </a:r>
                      <a:endParaRPr lang="es-MX" sz="1000" dirty="0">
                        <a:latin typeface="HelloAntsClose" pitchFamily="2" charset="0"/>
                        <a:ea typeface="HelloAntsClose" pitchFamily="2" charset="0"/>
                      </a:endParaRP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a:txBody>
                    <a:bodyPr/>
                    <a:lstStyle/>
                    <a:p>
                      <a:pPr marL="0" marR="0" lvl="0" indent="0" algn="ctr" defTabSz="740664" rtl="0" eaLnBrk="1" fontAlgn="auto" latinLnBrk="0" hangingPunct="1">
                        <a:lnSpc>
                          <a:spcPct val="100000"/>
                        </a:lnSpc>
                        <a:spcBef>
                          <a:spcPts val="0"/>
                        </a:spcBef>
                        <a:spcAft>
                          <a:spcPts val="0"/>
                        </a:spcAft>
                        <a:buClrTx/>
                        <a:buSzTx/>
                        <a:buFontTx/>
                        <a:buNone/>
                        <a:tabLst/>
                        <a:defRPr/>
                      </a:pPr>
                      <a:r>
                        <a:rPr lang="es-ES" sz="1200" dirty="0">
                          <a:effectLst/>
                          <a:latin typeface="The Hand Extrablack" panose="03070A02030502020204" pitchFamily="66" charset="0"/>
                          <a:ea typeface="KAAverageScore" panose="02000603000000000000" pitchFamily="2" charset="0"/>
                          <a:cs typeface="Times New Roman"/>
                        </a:rPr>
                        <a:t>Contesta preguntas en las que necesite recabar datos; los organiza a través de tablas y pictogramas que interpreta para contestar las preguntas planteadas.</a:t>
                      </a:r>
                    </a:p>
                  </a:txBody>
                  <a:tcPr marL="117549" marR="117549" marT="34285" marB="3428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vMerge="1">
                  <a:txBody>
                    <a:bodyPr/>
                    <a:lstStyle/>
                    <a:p>
                      <a:endParaRPr lang="es-MX"/>
                    </a:p>
                  </a:txBody>
                  <a:tcPr/>
                </a:tc>
                <a:extLst>
                  <a:ext uri="{0D108BD9-81ED-4DB2-BD59-A6C34878D82A}">
                    <a16:rowId xmlns:a16="http://schemas.microsoft.com/office/drawing/2014/main" val="10004"/>
                  </a:ext>
                </a:extLst>
              </a:tr>
              <a:tr h="271199">
                <a:tc gridSpan="5">
                  <a:txBody>
                    <a:bodyPr/>
                    <a:lstStyle/>
                    <a:p>
                      <a:pPr algn="ctr"/>
                      <a:endParaRPr lang="es-MX" sz="1200" dirty="0">
                        <a:latin typeface="HelloAnnie" panose="02000603000000000000" pitchFamily="2" charset="0"/>
                        <a:ea typeface="HelloAnnie" panose="02000603000000000000" pitchFamily="2" charset="0"/>
                      </a:endParaRPr>
                    </a:p>
                  </a:txBody>
                  <a:tcPr marL="117549" marR="117549" marT="34285" marB="34285">
                    <a:lnR w="12700" cap="flat" cmpd="sng" algn="ctr">
                      <a:solidFill>
                        <a:schemeClr val="bg1"/>
                      </a:solidFill>
                      <a:prstDash val="solid"/>
                      <a:round/>
                      <a:headEnd type="none" w="med" len="med"/>
                      <a:tailEnd type="none" w="med" len="med"/>
                    </a:lnR>
                    <a:solidFill>
                      <a:srgbClr val="F8BAD8"/>
                    </a:solidFill>
                  </a:tcPr>
                </a:tc>
                <a:tc hMerge="1">
                  <a:txBody>
                    <a:bodyPr/>
                    <a:lstStyle/>
                    <a:p>
                      <a:pPr algn="ctr"/>
                      <a:endParaRPr lang="es-MX" sz="1100" dirty="0">
                        <a:latin typeface="HelloAntsClose" pitchFamily="2" charset="0"/>
                        <a:ea typeface="HelloAntsClose" pitchFamily="2" charset="0"/>
                      </a:endParaRPr>
                    </a:p>
                  </a:txBody>
                  <a:tcPr marL="110580" marR="110580" marT="32252" marB="3225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hMerge="1">
                  <a:txBody>
                    <a:bodyPr/>
                    <a:lstStyle/>
                    <a:p>
                      <a:pPr algn="ctr"/>
                      <a:endParaRPr lang="es-MX" sz="1100" dirty="0">
                        <a:latin typeface="HelloAntsClose" pitchFamily="2" charset="0"/>
                        <a:ea typeface="HelloAntsClose" pitchFamily="2" charset="0"/>
                      </a:endParaRPr>
                    </a:p>
                  </a:txBody>
                  <a:tcPr marL="110580" marR="110580" marT="32252" marB="3225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BAD8"/>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5"/>
                  </a:ext>
                </a:extLst>
              </a:tr>
              <a:tr h="4337384">
                <a:tc gridSpan="5">
                  <a:txBody>
                    <a:bodyPr/>
                    <a:lstStyle/>
                    <a:p>
                      <a:pPr lvl="0"/>
                      <a:r>
                        <a:rPr lang="es-ES" sz="1100" b="0" dirty="0">
                          <a:latin typeface="Arial" panose="020B0604020202020204" pitchFamily="34" charset="0"/>
                          <a:ea typeface="HelloAntsClose" panose="02000603000000000000" pitchFamily="2" charset="0"/>
                          <a:cs typeface="Arial" panose="020B0604020202020204" pitchFamily="34" charset="0"/>
                        </a:rPr>
                        <a:t>Dialogar con los estudiantes sobre las actividades realizadas, una vez contextualizados y al estar dialogando sobre el tema, realizarles el siguiente cuestionamiento y ¿Cómo puedo cuidar mi cuerpo?, ¿Qué necesito para estar saludable?</a:t>
                      </a:r>
                      <a:r>
                        <a:rPr lang="es-ES" sz="1100" b="0" baseline="0" dirty="0">
                          <a:latin typeface="Arial" panose="020B0604020202020204" pitchFamily="34" charset="0"/>
                          <a:ea typeface="HelloAntsClose" panose="02000603000000000000" pitchFamily="2" charset="0"/>
                          <a:cs typeface="Arial" panose="020B0604020202020204" pitchFamily="34" charset="0"/>
                        </a:rPr>
                        <a:t> </a:t>
                      </a:r>
                      <a:r>
                        <a:rPr lang="es-ES" sz="1100" b="0" dirty="0">
                          <a:latin typeface="Arial" panose="020B0604020202020204" pitchFamily="34" charset="0"/>
                          <a:ea typeface="HelloAntsClose" panose="02000603000000000000" pitchFamily="2" charset="0"/>
                          <a:cs typeface="Arial" panose="020B0604020202020204" pitchFamily="34" charset="0"/>
                        </a:rPr>
                        <a:t>Presentar </a:t>
                      </a:r>
                      <a:r>
                        <a:rPr lang="es-ES" sz="1100" b="0" dirty="0">
                          <a:highlight>
                            <a:srgbClr val="FFFF00"/>
                          </a:highlight>
                          <a:latin typeface="Arial" panose="020B0604020202020204" pitchFamily="34" charset="0"/>
                          <a:ea typeface="HelloAntsClose" panose="02000603000000000000" pitchFamily="2" charset="0"/>
                          <a:cs typeface="Arial" panose="020B0604020202020204" pitchFamily="34" charset="0"/>
                        </a:rPr>
                        <a:t>imágenes que representen medidas del cuidado de la salud</a:t>
                      </a:r>
                      <a:r>
                        <a:rPr lang="es-ES" sz="1100" b="0" dirty="0">
                          <a:latin typeface="Arial" panose="020B0604020202020204" pitchFamily="34" charset="0"/>
                          <a:ea typeface="HelloAntsClose" panose="02000603000000000000" pitchFamily="2" charset="0"/>
                          <a:cs typeface="Arial" panose="020B0604020202020204" pitchFamily="34" charset="0"/>
                        </a:rPr>
                        <a:t>, cuestionarles ¿Qué observan?, ¿Quién de ustedes lo hace? ¿Por qué es importante realizar actividades como estas? ¿Cómo benefician al cuidado de nuestro cuerpo?, ir señalando cada una de las imágenes, realizar los cuestionamientos y realizar las anotaciones necesarias. Mencionar que se pueden dañar nuestros órganos internos, con sustancias o comida que nos afecta, como el alcohol, el cigarro, la comida chatarra, el humo de los coches, etc., dejar que ellos hablen de otras cosas que pueden dañarnos y si alguna vez han estado en riesgo o peligro o donde su cuerpo haya sufrido algún daño. </a:t>
                      </a:r>
                    </a:p>
                    <a:p>
                      <a:pPr lvl="0"/>
                      <a:r>
                        <a:rPr lang="es-ES" sz="1100" b="0" dirty="0">
                          <a:latin typeface="Arial" panose="020B0604020202020204" pitchFamily="34" charset="0"/>
                          <a:ea typeface="HelloAntsClose" panose="02000603000000000000" pitchFamily="2" charset="0"/>
                          <a:cs typeface="Arial" panose="020B0604020202020204" pitchFamily="34" charset="0"/>
                        </a:rPr>
                        <a:t>Con la actividad realizada, procederemos a centrarnos en la importancia de una alimentación saludable y balanceada,</a:t>
                      </a:r>
                      <a:r>
                        <a:rPr lang="es-ES" sz="1100" b="0" baseline="0" dirty="0">
                          <a:latin typeface="Arial" panose="020B0604020202020204" pitchFamily="34" charset="0"/>
                          <a:ea typeface="HelloAntsClose" panose="02000603000000000000" pitchFamily="2" charset="0"/>
                          <a:cs typeface="Arial" panose="020B0604020202020204" pitchFamily="34" charset="0"/>
                        </a:rPr>
                        <a:t> </a:t>
                      </a:r>
                      <a:r>
                        <a:rPr lang="es-ES" sz="1100" b="0" dirty="0">
                          <a:latin typeface="Arial" panose="020B0604020202020204" pitchFamily="34" charset="0"/>
                          <a:ea typeface="HelloAntsClose" panose="02000603000000000000" pitchFamily="2" charset="0"/>
                          <a:cs typeface="Arial" panose="020B0604020202020204" pitchFamily="34" charset="0"/>
                        </a:rPr>
                        <a:t> dialogar sobre los alimentos que comieron</a:t>
                      </a:r>
                      <a:r>
                        <a:rPr lang="es-ES" sz="1100" b="0" baseline="0" dirty="0">
                          <a:latin typeface="Arial" panose="020B0604020202020204" pitchFamily="34" charset="0"/>
                          <a:ea typeface="HelloAntsClose" panose="02000603000000000000" pitchFamily="2" charset="0"/>
                          <a:cs typeface="Arial" panose="020B0604020202020204" pitchFamily="34" charset="0"/>
                        </a:rPr>
                        <a:t> antes de iniciar con sus actividades?</a:t>
                      </a:r>
                      <a:r>
                        <a:rPr lang="es-ES" sz="1100" b="0" dirty="0">
                          <a:latin typeface="Arial" panose="020B0604020202020204" pitchFamily="34" charset="0"/>
                          <a:ea typeface="HelloAntsClose" panose="02000603000000000000" pitchFamily="2" charset="0"/>
                          <a:cs typeface="Arial" panose="020B0604020202020204" pitchFamily="34" charset="0"/>
                        </a:rPr>
                        <a:t>; ¿Qué comieron? ¿Creen que es un alimento saludable? ¿Por qué? ¿Qué beneficios creen que tienen en nuestro cuerpo?, con base a lo anterior </a:t>
                      </a:r>
                      <a:r>
                        <a:rPr lang="es-ES" sz="1100" b="0" dirty="0">
                          <a:highlight>
                            <a:srgbClr val="FFFF00"/>
                          </a:highlight>
                          <a:latin typeface="Arial" panose="020B0604020202020204" pitchFamily="34" charset="0"/>
                          <a:ea typeface="HelloAntsClose" panose="02000603000000000000" pitchFamily="2" charset="0"/>
                          <a:cs typeface="Arial" panose="020B0604020202020204" pitchFamily="34" charset="0"/>
                        </a:rPr>
                        <a:t>realizar clasificación de alimentos saludables y chatarras</a:t>
                      </a:r>
                      <a:r>
                        <a:rPr lang="es-ES" sz="1100" b="0" dirty="0">
                          <a:latin typeface="Arial" panose="020B0604020202020204" pitchFamily="34" charset="0"/>
                          <a:ea typeface="HelloAntsClose" panose="02000603000000000000" pitchFamily="2" charset="0"/>
                          <a:cs typeface="Arial" panose="020B0604020202020204" pitchFamily="34" charset="0"/>
                        </a:rPr>
                        <a:t>, entregar a cada alumno </a:t>
                      </a:r>
                      <a:r>
                        <a:rPr lang="es-ES" sz="1100" b="0" dirty="0">
                          <a:highlight>
                            <a:srgbClr val="FFFF00"/>
                          </a:highlight>
                          <a:latin typeface="Arial" panose="020B0604020202020204" pitchFamily="34" charset="0"/>
                          <a:ea typeface="HelloAntsClose" panose="02000603000000000000" pitchFamily="2" charset="0"/>
                          <a:cs typeface="Arial" panose="020B0604020202020204" pitchFamily="34" charset="0"/>
                        </a:rPr>
                        <a:t>la ficha de trabajo 6 </a:t>
                      </a:r>
                      <a:r>
                        <a:rPr lang="es-ES" sz="1100" b="0" dirty="0">
                          <a:latin typeface="Arial" panose="020B0604020202020204" pitchFamily="34" charset="0"/>
                          <a:ea typeface="HelloAntsClose" panose="02000603000000000000" pitchFamily="2" charset="0"/>
                          <a:cs typeface="Arial" panose="020B0604020202020204" pitchFamily="34" charset="0"/>
                        </a:rPr>
                        <a:t>un dibujo para colorear, lo colorearán y posteriormente lo clasificarán en un cuadro dividido en dos partes, de un lado se pegará una carita feliz que indicará los alimentos saludables y del otro una carita triste que indicará los alimentos chatarra. </a:t>
                      </a:r>
                    </a:p>
                    <a:p>
                      <a:pPr lvl="0"/>
                      <a:r>
                        <a:rPr lang="es-ES" sz="1100" b="0" dirty="0">
                          <a:latin typeface="Arial" panose="020B0604020202020204" pitchFamily="34" charset="0"/>
                          <a:ea typeface="HelloAntsClose" panose="02000603000000000000" pitchFamily="2" charset="0"/>
                          <a:cs typeface="Arial" panose="020B0604020202020204" pitchFamily="34" charset="0"/>
                        </a:rPr>
                        <a:t>Dialogar sobre la actividad que realizaron, invitarlos a reflexionar sobre que además de consumir alimentos saludables qué otras acciones podemos realizar para mantenernos saludables, ir poniendo ejemplos en caso de ser necesario, conducirlos a mencionar que éstos hábitos nos ayudan a prevenir enfermedades.</a:t>
                      </a:r>
                    </a:p>
                    <a:p>
                      <a:pPr lvl="0"/>
                      <a:r>
                        <a:rPr lang="es-ES" sz="1100" b="0" dirty="0">
                          <a:latin typeface="Arial" panose="020B0604020202020204" pitchFamily="34" charset="0"/>
                          <a:ea typeface="HelloAntsClose" panose="02000603000000000000" pitchFamily="2" charset="0"/>
                          <a:cs typeface="Arial" panose="020B0604020202020204" pitchFamily="34" charset="0"/>
                        </a:rPr>
                        <a:t>Al culminar realizar </a:t>
                      </a:r>
                      <a:r>
                        <a:rPr lang="es-ES" sz="1100" b="0" dirty="0">
                          <a:highlight>
                            <a:srgbClr val="FFFF00"/>
                          </a:highlight>
                          <a:latin typeface="Arial" panose="020B0604020202020204" pitchFamily="34" charset="0"/>
                          <a:ea typeface="HelloAntsClose" panose="02000603000000000000" pitchFamily="2" charset="0"/>
                          <a:cs typeface="Arial" panose="020B0604020202020204" pitchFamily="34" charset="0"/>
                        </a:rPr>
                        <a:t>un pequeño sondeo con las niñas y los niños</a:t>
                      </a:r>
                      <a:r>
                        <a:rPr lang="es-ES" sz="1100" b="0" dirty="0">
                          <a:latin typeface="Arial" panose="020B0604020202020204" pitchFamily="34" charset="0"/>
                          <a:ea typeface="HelloAntsClose" panose="02000603000000000000" pitchFamily="2" charset="0"/>
                          <a:cs typeface="Arial" panose="020B0604020202020204" pitchFamily="34" charset="0"/>
                        </a:rPr>
                        <a:t> sobre los alimentos que consumen, para esto deberán dibujar los</a:t>
                      </a:r>
                      <a:r>
                        <a:rPr lang="es-ES" sz="1100" b="0" baseline="0" dirty="0">
                          <a:latin typeface="Arial" panose="020B0604020202020204" pitchFamily="34" charset="0"/>
                          <a:ea typeface="HelloAntsClose" panose="02000603000000000000" pitchFamily="2" charset="0"/>
                          <a:cs typeface="Arial" panose="020B0604020202020204" pitchFamily="34" charset="0"/>
                        </a:rPr>
                        <a:t> </a:t>
                      </a:r>
                      <a:r>
                        <a:rPr lang="es-ES" sz="1100" b="0" dirty="0">
                          <a:latin typeface="Arial" panose="020B0604020202020204" pitchFamily="34" charset="0"/>
                          <a:ea typeface="HelloAntsClose" panose="02000603000000000000" pitchFamily="2" charset="0"/>
                          <a:cs typeface="Arial" panose="020B0604020202020204" pitchFamily="34" charset="0"/>
                        </a:rPr>
                        <a:t>alimentos chatarra y saludables, ir señalando cada una de las imágenes y preguntar ¿Quién consume esto</a:t>
                      </a:r>
                      <a:r>
                        <a:rPr lang="es-ES" sz="1100" b="0">
                          <a:latin typeface="Arial" panose="020B0604020202020204" pitchFamily="34" charset="0"/>
                          <a:ea typeface="HelloAntsClose" panose="02000603000000000000" pitchFamily="2" charset="0"/>
                          <a:cs typeface="Arial" panose="020B0604020202020204" pitchFamily="34" charset="0"/>
                        </a:rPr>
                        <a:t>?. Al </a:t>
                      </a:r>
                      <a:r>
                        <a:rPr lang="es-ES" sz="1100" b="0" dirty="0">
                          <a:latin typeface="Arial" panose="020B0604020202020204" pitchFamily="34" charset="0"/>
                          <a:ea typeface="HelloAntsClose" panose="02000603000000000000" pitchFamily="2" charset="0"/>
                          <a:cs typeface="Arial" panose="020B0604020202020204" pitchFamily="34" charset="0"/>
                        </a:rPr>
                        <a:t>final realizar una comparación ¿consumen mas alimentos saludables o chatarras?</a:t>
                      </a:r>
                    </a:p>
                  </a:txBody>
                  <a:tcPr marL="117549" marR="117549" marT="34285" marB="34285">
                    <a:lnR w="12700" cap="flat" cmpd="sng" algn="ctr">
                      <a:solidFill>
                        <a:schemeClr val="bg1"/>
                      </a:solidFill>
                      <a:prstDash val="solid"/>
                      <a:round/>
                      <a:headEnd type="none" w="med" len="med"/>
                      <a:tailEnd type="none" w="med" len="med"/>
                    </a:lnR>
                    <a:solidFill>
                      <a:schemeClr val="bg1"/>
                    </a:solidFill>
                  </a:tcPr>
                </a:tc>
                <a:tc hMerge="1">
                  <a:txBody>
                    <a:bodyPr/>
                    <a:lstStyle/>
                    <a:p>
                      <a:pPr marL="0" marR="0" indent="0" algn="just" defTabSz="740664" rtl="0" eaLnBrk="1" fontAlgn="auto" latinLnBrk="0" hangingPunct="1">
                        <a:lnSpc>
                          <a:spcPct val="100000"/>
                        </a:lnSpc>
                        <a:spcBef>
                          <a:spcPts val="0"/>
                        </a:spcBef>
                        <a:spcAft>
                          <a:spcPts val="0"/>
                        </a:spcAft>
                        <a:buClrTx/>
                        <a:buSzTx/>
                        <a:buFontTx/>
                        <a:buNone/>
                        <a:tabLst/>
                        <a:defRPr/>
                      </a:pPr>
                      <a:endParaRPr lang="es-ES" sz="600" baseline="0" dirty="0">
                        <a:latin typeface="HelloAntsClose" pitchFamily="2" charset="0"/>
                        <a:ea typeface="HelloAntsClose" pitchFamily="2" charset="0"/>
                      </a:endParaRPr>
                    </a:p>
                  </a:txBody>
                  <a:tcPr marL="110580" marR="110580" marT="32252" marB="3225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6"/>
                  </a:ext>
                </a:extLst>
              </a:tr>
            </a:tbl>
          </a:graphicData>
        </a:graphic>
      </p:graphicFrame>
      <p:sp>
        <p:nvSpPr>
          <p:cNvPr id="2" name="1 Rectángulo"/>
          <p:cNvSpPr/>
          <p:nvPr/>
        </p:nvSpPr>
        <p:spPr>
          <a:xfrm>
            <a:off x="2182297" y="271110"/>
            <a:ext cx="4860131" cy="584775"/>
          </a:xfrm>
          <a:prstGeom prst="rect">
            <a:avLst/>
          </a:prstGeom>
        </p:spPr>
        <p:txBody>
          <a:bodyPr>
            <a:spAutoFit/>
          </a:bodyPr>
          <a:lstStyle/>
          <a:p>
            <a:pPr algn="ctr"/>
            <a:r>
              <a:rPr lang="es-ES" sz="1400" b="1" dirty="0">
                <a:latin typeface="AGLikeABoss" pitchFamily="2" charset="0"/>
                <a:ea typeface="AGLikeABoss" pitchFamily="2" charset="0"/>
              </a:rPr>
              <a:t>Fecha: Viernes 29 de Octubre</a:t>
            </a:r>
          </a:p>
          <a:p>
            <a:pPr algn="ctr"/>
            <a:r>
              <a:rPr lang="es-ES" sz="1400" b="1" dirty="0">
                <a:latin typeface="AGLikeABoss" pitchFamily="2" charset="0"/>
                <a:ea typeface="AGLikeABoss" pitchFamily="2" charset="0"/>
              </a:rPr>
              <a:t> </a:t>
            </a:r>
            <a:r>
              <a:rPr lang="es-ES" b="1" dirty="0">
                <a:latin typeface="AGLikeABoss" pitchFamily="2" charset="0"/>
                <a:ea typeface="AGLikeABoss" pitchFamily="2" charset="0"/>
              </a:rPr>
              <a:t> </a:t>
            </a:r>
            <a:endParaRPr lang="es-ES" b="1" dirty="0">
              <a:latin typeface="HelloAntsClose" pitchFamily="2" charset="0"/>
              <a:ea typeface="HelloAntsClose" pitchFamily="2" charset="0"/>
            </a:endParaRPr>
          </a:p>
        </p:txBody>
      </p:sp>
      <p:sp>
        <p:nvSpPr>
          <p:cNvPr id="13" name="28 Rectángulo"/>
          <p:cNvSpPr/>
          <p:nvPr/>
        </p:nvSpPr>
        <p:spPr>
          <a:xfrm>
            <a:off x="6313309" y="234335"/>
            <a:ext cx="2753417" cy="721558"/>
          </a:xfrm>
          <a:prstGeom prst="rect">
            <a:avLst/>
          </a:prstGeom>
        </p:spPr>
        <p:txBody>
          <a:bodyPr wrap="square" lIns="104979" tIns="52490" rIns="104979" bIns="52490">
            <a:spAutoFit/>
          </a:bodyPr>
          <a:lstStyle/>
          <a:p>
            <a:pPr algn="ctr"/>
            <a:r>
              <a:rPr lang="es-ES" sz="2000" b="1" dirty="0">
                <a:ln w="10160">
                  <a:solidFill>
                    <a:sysClr val="windowText" lastClr="000000"/>
                  </a:solidFill>
                  <a:prstDash val="solid"/>
                </a:ln>
                <a:solidFill>
                  <a:srgbClr val="FFFF00"/>
                </a:solidFill>
                <a:effectLst>
                  <a:glow rad="101600">
                    <a:schemeClr val="accent4">
                      <a:satMod val="175000"/>
                      <a:alpha val="40000"/>
                    </a:schemeClr>
                  </a:glow>
                  <a:outerShdw blurRad="38100" dist="22860" dir="5400000" algn="tl" rotWithShape="0">
                    <a:srgbClr val="000000">
                      <a:alpha val="30000"/>
                    </a:srgbClr>
                  </a:outerShdw>
                </a:effectLst>
                <a:latin typeface="Cheri" pitchFamily="2" charset="0"/>
                <a:ea typeface="AGIsMakeupRequired" panose="02000603000000000000" pitchFamily="2" charset="0"/>
              </a:rPr>
              <a:t>Actividades sugeridas</a:t>
            </a:r>
          </a:p>
        </p:txBody>
      </p:sp>
    </p:spTree>
    <p:extLst>
      <p:ext uri="{BB962C8B-B14F-4D97-AF65-F5344CB8AC3E}">
        <p14:creationId xmlns:p14="http://schemas.microsoft.com/office/powerpoint/2010/main" val="291573983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3276</TotalTime>
  <Words>2320</Words>
  <Application>Microsoft Office PowerPoint</Application>
  <PresentationFormat>Personalizado</PresentationFormat>
  <Paragraphs>175</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margarita brito ocampo</dc:creator>
  <cp:lastModifiedBy>Usuario desconocido</cp:lastModifiedBy>
  <cp:revision>23</cp:revision>
  <cp:lastPrinted>2021-09-02T14:38:40Z</cp:lastPrinted>
  <dcterms:created xsi:type="dcterms:W3CDTF">2021-08-29T04:55:52Z</dcterms:created>
  <dcterms:modified xsi:type="dcterms:W3CDTF">2021-10-20T14:39:02Z</dcterms:modified>
</cp:coreProperties>
</file>