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x="10693400" cy="7556500"/>
  <p:notesSz cx="10693400" cy="75565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2515"/>
            <a:ext cx="9089390" cy="15868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1640"/>
            <a:ext cx="7485380" cy="1889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1737995"/>
            <a:ext cx="4651629" cy="4987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1737995"/>
            <a:ext cx="4651629" cy="4987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302260"/>
            <a:ext cx="9624060" cy="1209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7995"/>
            <a:ext cx="9624060" cy="4987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7027545"/>
            <a:ext cx="3421888" cy="377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7027545"/>
            <a:ext cx="2459482" cy="377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699248" y="7027545"/>
            <a:ext cx="2459482" cy="377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05847" y="612648"/>
            <a:ext cx="4143131" cy="6259067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5970407" y="481058"/>
            <a:ext cx="3975100" cy="621093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208915">
              <a:lnSpc>
                <a:spcPct val="100000"/>
              </a:lnSpc>
              <a:spcBef>
                <a:spcPts val="114"/>
              </a:spcBef>
            </a:pPr>
            <a:r>
              <a:rPr dirty="0" sz="1400" spc="-10" b="1">
                <a:latin typeface="Arial"/>
                <a:cs typeface="Arial"/>
              </a:rPr>
              <a:t>Preguntas</a:t>
            </a:r>
            <a:endParaRPr sz="1400">
              <a:latin typeface="Arial"/>
              <a:cs typeface="Arial"/>
            </a:endParaRPr>
          </a:p>
          <a:p>
            <a:pPr marL="210820" indent="-198120">
              <a:lnSpc>
                <a:spcPct val="100000"/>
              </a:lnSpc>
              <a:spcBef>
                <a:spcPts val="1030"/>
              </a:spcBef>
              <a:buSzPct val="88235"/>
              <a:buAutoNum type="arabicPeriod"/>
              <a:tabLst>
                <a:tab pos="210820" algn="l"/>
              </a:tabLst>
            </a:pPr>
            <a:r>
              <a:rPr dirty="0" sz="850" b="1">
                <a:latin typeface="Arial"/>
                <a:cs typeface="Arial"/>
              </a:rPr>
              <a:t>¿Cómo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se</a:t>
            </a:r>
            <a:r>
              <a:rPr dirty="0" sz="850" spc="-4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llamó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la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primera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pareja</a:t>
            </a:r>
            <a:r>
              <a:rPr dirty="0" sz="850" spc="-4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que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Dios</a:t>
            </a:r>
            <a:r>
              <a:rPr dirty="0" sz="850" spc="-40" b="1">
                <a:latin typeface="Arial"/>
                <a:cs typeface="Arial"/>
              </a:rPr>
              <a:t> </a:t>
            </a:r>
            <a:r>
              <a:rPr dirty="0" sz="850" spc="-20" b="1">
                <a:latin typeface="Arial"/>
                <a:cs typeface="Arial"/>
              </a:rPr>
              <a:t>creó?</a:t>
            </a:r>
            <a:endParaRPr sz="850">
              <a:latin typeface="Arial"/>
              <a:cs typeface="Arial"/>
            </a:endParaRPr>
          </a:p>
          <a:p>
            <a:pPr lvl="1"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Adan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y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 spc="-25">
                <a:latin typeface="Century Gothic"/>
                <a:cs typeface="Century Gothic"/>
              </a:rPr>
              <a:t>Eva</a:t>
            </a:r>
            <a:endParaRPr sz="700">
              <a:latin typeface="Century Gothic"/>
              <a:cs typeface="Century Gothic"/>
            </a:endParaRPr>
          </a:p>
          <a:p>
            <a:pPr marL="210820" indent="-198120">
              <a:lnSpc>
                <a:spcPct val="100000"/>
              </a:lnSpc>
              <a:spcBef>
                <a:spcPts val="775"/>
              </a:spcBef>
              <a:buSzPct val="88235"/>
              <a:buAutoNum type="arabicPeriod"/>
              <a:tabLst>
                <a:tab pos="210820" algn="l"/>
              </a:tabLst>
            </a:pPr>
            <a:r>
              <a:rPr dirty="0" sz="850" b="1">
                <a:latin typeface="Arial"/>
                <a:cs typeface="Arial"/>
              </a:rPr>
              <a:t>¿Cómo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se</a:t>
            </a:r>
            <a:r>
              <a:rPr dirty="0" sz="850" spc="-4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llamó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primer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asesino?</a:t>
            </a:r>
            <a:endParaRPr sz="850">
              <a:latin typeface="Arial"/>
              <a:cs typeface="Arial"/>
            </a:endParaRPr>
          </a:p>
          <a:p>
            <a:pPr lvl="1" marL="369570" indent="-160655">
              <a:lnSpc>
                <a:spcPct val="100000"/>
              </a:lnSpc>
              <a:spcBef>
                <a:spcPts val="409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Caín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(Gn.</a:t>
            </a:r>
            <a:r>
              <a:rPr dirty="0" sz="700" spc="-10">
                <a:latin typeface="Century Gothic"/>
                <a:cs typeface="Century Gothic"/>
              </a:rPr>
              <a:t> </a:t>
            </a:r>
            <a:r>
              <a:rPr dirty="0" sz="700" spc="-20">
                <a:latin typeface="Century Gothic"/>
                <a:cs typeface="Century Gothic"/>
              </a:rPr>
              <a:t>4:8)</a:t>
            </a:r>
            <a:endParaRPr sz="700">
              <a:latin typeface="Century Gothic"/>
              <a:cs typeface="Century Gothic"/>
            </a:endParaRPr>
          </a:p>
          <a:p>
            <a:pPr marL="210820" indent="-198120">
              <a:lnSpc>
                <a:spcPct val="100000"/>
              </a:lnSpc>
              <a:spcBef>
                <a:spcPts val="790"/>
              </a:spcBef>
              <a:buSzPct val="88235"/>
              <a:buAutoNum type="arabicPeriod"/>
              <a:tabLst>
                <a:tab pos="210820" algn="l"/>
              </a:tabLst>
            </a:pPr>
            <a:r>
              <a:rPr dirty="0" sz="850" spc="-10" b="1">
                <a:latin typeface="Arial"/>
                <a:cs typeface="Arial"/>
              </a:rPr>
              <a:t>¿Quién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dijo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grande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es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mi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iniquidad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para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ser</a:t>
            </a:r>
            <a:r>
              <a:rPr dirty="0" sz="850" spc="-10" b="1">
                <a:latin typeface="Arial"/>
                <a:cs typeface="Arial"/>
              </a:rPr>
              <a:t> perdonada?</a:t>
            </a:r>
            <a:endParaRPr sz="850">
              <a:latin typeface="Arial"/>
              <a:cs typeface="Arial"/>
            </a:endParaRPr>
          </a:p>
          <a:p>
            <a:pPr lvl="1" marL="369570" indent="-160655">
              <a:lnSpc>
                <a:spcPct val="100000"/>
              </a:lnSpc>
              <a:spcBef>
                <a:spcPts val="400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Caín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(Gn.</a:t>
            </a:r>
            <a:r>
              <a:rPr dirty="0" sz="700" spc="-10">
                <a:latin typeface="Century Gothic"/>
                <a:cs typeface="Century Gothic"/>
              </a:rPr>
              <a:t> 10:15)</a:t>
            </a:r>
            <a:endParaRPr sz="700">
              <a:latin typeface="Century Gothic"/>
              <a:cs typeface="Century Gothic"/>
            </a:endParaRPr>
          </a:p>
          <a:p>
            <a:pPr marL="210820" indent="-198120">
              <a:lnSpc>
                <a:spcPct val="100000"/>
              </a:lnSpc>
              <a:spcBef>
                <a:spcPts val="785"/>
              </a:spcBef>
              <a:buSzPct val="88235"/>
              <a:buAutoNum type="arabicPeriod"/>
              <a:tabLst>
                <a:tab pos="210820" algn="l"/>
              </a:tabLst>
            </a:pPr>
            <a:r>
              <a:rPr dirty="0" sz="850" b="1">
                <a:latin typeface="Arial"/>
                <a:cs typeface="Arial"/>
              </a:rPr>
              <a:t>¿Cuál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es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primer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árbol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nombrado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en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la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Biblia?</a:t>
            </a:r>
            <a:endParaRPr sz="850">
              <a:latin typeface="Arial"/>
              <a:cs typeface="Arial"/>
            </a:endParaRPr>
          </a:p>
          <a:p>
            <a:pPr lvl="1"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La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higuera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(Génesis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 spc="-20">
                <a:latin typeface="Century Gothic"/>
                <a:cs typeface="Century Gothic"/>
              </a:rPr>
              <a:t>3:7)</a:t>
            </a:r>
            <a:endParaRPr sz="700">
              <a:latin typeface="Century Gothic"/>
              <a:cs typeface="Century Gothic"/>
            </a:endParaRPr>
          </a:p>
          <a:p>
            <a:pPr marL="210820" indent="-198120">
              <a:lnSpc>
                <a:spcPct val="100000"/>
              </a:lnSpc>
              <a:spcBef>
                <a:spcPts val="775"/>
              </a:spcBef>
              <a:buSzPct val="88235"/>
              <a:buAutoNum type="arabicPeriod"/>
              <a:tabLst>
                <a:tab pos="210820" algn="l"/>
              </a:tabLst>
            </a:pPr>
            <a:r>
              <a:rPr dirty="0" sz="850" spc="-10" b="1">
                <a:latin typeface="Arial"/>
                <a:cs typeface="Arial"/>
              </a:rPr>
              <a:t>¿Cuántos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días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llovió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en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diluvio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en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tiempo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20" b="1">
                <a:latin typeface="Arial"/>
                <a:cs typeface="Arial"/>
              </a:rPr>
              <a:t> Noé?</a:t>
            </a:r>
            <a:endParaRPr sz="850">
              <a:latin typeface="Arial"/>
              <a:cs typeface="Arial"/>
            </a:endParaRPr>
          </a:p>
          <a:p>
            <a:pPr lvl="1" marL="369570" indent="-160655">
              <a:lnSpc>
                <a:spcPct val="100000"/>
              </a:lnSpc>
              <a:spcBef>
                <a:spcPts val="414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40 días (Gn. </a:t>
            </a:r>
            <a:r>
              <a:rPr dirty="0" sz="700" spc="-10">
                <a:latin typeface="Century Gothic"/>
                <a:cs typeface="Century Gothic"/>
              </a:rPr>
              <a:t>7:12)</a:t>
            </a:r>
            <a:endParaRPr sz="700">
              <a:latin typeface="Century Gothic"/>
              <a:cs typeface="Century Gothic"/>
            </a:endParaRPr>
          </a:p>
          <a:p>
            <a:pPr marL="210820" indent="-198120">
              <a:lnSpc>
                <a:spcPct val="100000"/>
              </a:lnSpc>
              <a:spcBef>
                <a:spcPts val="785"/>
              </a:spcBef>
              <a:buSzPct val="88235"/>
              <a:buAutoNum type="arabicPeriod"/>
              <a:tabLst>
                <a:tab pos="210820" algn="l"/>
              </a:tabLst>
            </a:pPr>
            <a:r>
              <a:rPr dirty="0" sz="850" spc="-10" b="1">
                <a:latin typeface="Arial"/>
                <a:cs typeface="Arial"/>
              </a:rPr>
              <a:t>¿Quién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fue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padre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spc="-20" b="1">
                <a:latin typeface="Arial"/>
                <a:cs typeface="Arial"/>
              </a:rPr>
              <a:t>Noe?</a:t>
            </a:r>
            <a:endParaRPr sz="850">
              <a:latin typeface="Arial"/>
              <a:cs typeface="Arial"/>
            </a:endParaRPr>
          </a:p>
          <a:p>
            <a:pPr lvl="1" marL="369570" indent="-160655">
              <a:lnSpc>
                <a:spcPct val="100000"/>
              </a:lnSpc>
              <a:spcBef>
                <a:spcPts val="414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Lamec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(Gn.</a:t>
            </a:r>
            <a:r>
              <a:rPr dirty="0" sz="700" spc="-10">
                <a:latin typeface="Century Gothic"/>
                <a:cs typeface="Century Gothic"/>
              </a:rPr>
              <a:t> 5:28)</a:t>
            </a:r>
            <a:endParaRPr sz="700">
              <a:latin typeface="Century Gothic"/>
              <a:cs typeface="Century Gothic"/>
            </a:endParaRPr>
          </a:p>
          <a:p>
            <a:pPr marL="210820" indent="-198120">
              <a:lnSpc>
                <a:spcPct val="100000"/>
              </a:lnSpc>
              <a:spcBef>
                <a:spcPts val="770"/>
              </a:spcBef>
              <a:buSzPct val="88235"/>
              <a:buAutoNum type="arabicPeriod"/>
              <a:tabLst>
                <a:tab pos="210820" algn="l"/>
              </a:tabLst>
            </a:pPr>
            <a:r>
              <a:rPr dirty="0" sz="850" b="1">
                <a:latin typeface="Arial"/>
                <a:cs typeface="Arial"/>
              </a:rPr>
              <a:t>¿Cómo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se</a:t>
            </a:r>
            <a:r>
              <a:rPr dirty="0" sz="850" spc="-4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llamaron</a:t>
            </a:r>
            <a:r>
              <a:rPr dirty="0" sz="850" spc="-4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los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hijos</a:t>
            </a:r>
            <a:r>
              <a:rPr dirty="0" sz="850" spc="-4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45" b="1">
                <a:latin typeface="Arial"/>
                <a:cs typeface="Arial"/>
              </a:rPr>
              <a:t> </a:t>
            </a:r>
            <a:r>
              <a:rPr dirty="0" sz="850" spc="-20" b="1">
                <a:latin typeface="Arial"/>
                <a:cs typeface="Arial"/>
              </a:rPr>
              <a:t>Noe?</a:t>
            </a:r>
            <a:endParaRPr sz="850">
              <a:latin typeface="Arial"/>
              <a:cs typeface="Arial"/>
            </a:endParaRPr>
          </a:p>
          <a:p>
            <a:pPr lvl="1" marL="419100" indent="-21018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419100" algn="l"/>
              </a:tabLst>
            </a:pPr>
            <a:r>
              <a:rPr dirty="0" sz="700">
                <a:latin typeface="Century Gothic"/>
                <a:cs typeface="Century Gothic"/>
              </a:rPr>
              <a:t>Sem,</a:t>
            </a:r>
            <a:r>
              <a:rPr dirty="0" sz="700" spc="-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Cam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y Japhet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(Gn.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 spc="-20">
                <a:latin typeface="Century Gothic"/>
                <a:cs typeface="Century Gothic"/>
              </a:rPr>
              <a:t>6:10)</a:t>
            </a:r>
            <a:endParaRPr sz="700">
              <a:latin typeface="Century Gothic"/>
              <a:cs typeface="Century Gothic"/>
            </a:endParaRPr>
          </a:p>
          <a:p>
            <a:pPr marL="210820" indent="-198120">
              <a:lnSpc>
                <a:spcPct val="100000"/>
              </a:lnSpc>
              <a:spcBef>
                <a:spcPts val="785"/>
              </a:spcBef>
              <a:buSzPct val="88235"/>
              <a:buAutoNum type="arabicPeriod"/>
              <a:tabLst>
                <a:tab pos="210820" algn="l"/>
              </a:tabLst>
            </a:pPr>
            <a:r>
              <a:rPr dirty="0" sz="850" b="1">
                <a:latin typeface="Arial"/>
                <a:cs typeface="Arial"/>
              </a:rPr>
              <a:t>¿De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quién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se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dice: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“caminó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Dios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y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desapareció,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porque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lo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llevó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Dios?</a:t>
            </a:r>
            <a:endParaRPr sz="850">
              <a:latin typeface="Arial"/>
              <a:cs typeface="Arial"/>
            </a:endParaRPr>
          </a:p>
          <a:p>
            <a:pPr lvl="1" marL="369570" indent="-160655">
              <a:lnSpc>
                <a:spcPct val="100000"/>
              </a:lnSpc>
              <a:spcBef>
                <a:spcPts val="40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Enoc</a:t>
            </a:r>
            <a:r>
              <a:rPr dirty="0" sz="700" spc="-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(Gn. </a:t>
            </a:r>
            <a:r>
              <a:rPr dirty="0" sz="700" spc="-10">
                <a:latin typeface="Century Gothic"/>
                <a:cs typeface="Century Gothic"/>
              </a:rPr>
              <a:t>5:24)</a:t>
            </a:r>
            <a:endParaRPr sz="700">
              <a:latin typeface="Century Gothic"/>
              <a:cs typeface="Century Gothic"/>
            </a:endParaRPr>
          </a:p>
          <a:p>
            <a:pPr marL="210820" indent="-198120">
              <a:lnSpc>
                <a:spcPct val="100000"/>
              </a:lnSpc>
              <a:spcBef>
                <a:spcPts val="785"/>
              </a:spcBef>
              <a:buSzPct val="88235"/>
              <a:buAutoNum type="arabicPeriod"/>
              <a:tabLst>
                <a:tab pos="210820" algn="l"/>
              </a:tabLst>
            </a:pPr>
            <a:r>
              <a:rPr dirty="0" sz="850" b="1">
                <a:latin typeface="Arial"/>
                <a:cs typeface="Arial"/>
              </a:rPr>
              <a:t>¿Cómo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se</a:t>
            </a:r>
            <a:r>
              <a:rPr dirty="0" sz="850" spc="-4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llamó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hombre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que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vivió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más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tiempo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en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la</a:t>
            </a:r>
            <a:r>
              <a:rPr dirty="0" sz="850" spc="-4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tierra?</a:t>
            </a:r>
            <a:endParaRPr sz="850">
              <a:latin typeface="Arial"/>
              <a:cs typeface="Arial"/>
            </a:endParaRPr>
          </a:p>
          <a:p>
            <a:pPr lvl="1"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Matusalén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969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años (Gn. </a:t>
            </a:r>
            <a:r>
              <a:rPr dirty="0" sz="700" spc="-20">
                <a:latin typeface="Century Gothic"/>
                <a:cs typeface="Century Gothic"/>
              </a:rPr>
              <a:t>5:27)</a:t>
            </a:r>
            <a:endParaRPr sz="700">
              <a:latin typeface="Century Gothic"/>
              <a:cs typeface="Century Gothic"/>
            </a:endParaRPr>
          </a:p>
          <a:p>
            <a:pPr marL="209550" indent="-196850">
              <a:lnSpc>
                <a:spcPct val="100000"/>
              </a:lnSpc>
              <a:spcBef>
                <a:spcPts val="775"/>
              </a:spcBef>
              <a:buSzPct val="88235"/>
              <a:buAutoNum type="arabicPeriod"/>
              <a:tabLst>
                <a:tab pos="209550" algn="l"/>
              </a:tabLst>
            </a:pPr>
            <a:r>
              <a:rPr dirty="0" sz="850" b="1">
                <a:latin typeface="Arial"/>
                <a:cs typeface="Arial"/>
              </a:rPr>
              <a:t>¿Qué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significado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tuvo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cambio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del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nombre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Abram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Abraham?</a:t>
            </a:r>
            <a:endParaRPr sz="850">
              <a:latin typeface="Arial"/>
              <a:cs typeface="Arial"/>
            </a:endParaRPr>
          </a:p>
          <a:p>
            <a:pPr lvl="1" marL="369570" indent="-160655">
              <a:lnSpc>
                <a:spcPct val="100000"/>
              </a:lnSpc>
              <a:spcBef>
                <a:spcPts val="409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Abram quiere decir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padre</a:t>
            </a:r>
            <a:r>
              <a:rPr dirty="0" sz="700" spc="1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grande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y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Abraham quiere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decir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padre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de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una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 spc="-10">
                <a:latin typeface="Century Gothic"/>
                <a:cs typeface="Century Gothic"/>
              </a:rPr>
              <a:t>multitud.</a:t>
            </a:r>
            <a:endParaRPr sz="700">
              <a:latin typeface="Century Gothic"/>
              <a:cs typeface="Century Gothic"/>
            </a:endParaRPr>
          </a:p>
          <a:p>
            <a:pPr marL="209550" indent="-196850">
              <a:lnSpc>
                <a:spcPct val="100000"/>
              </a:lnSpc>
              <a:spcBef>
                <a:spcPts val="790"/>
              </a:spcBef>
              <a:buSzPct val="88235"/>
              <a:buAutoNum type="arabicPeriod"/>
              <a:tabLst>
                <a:tab pos="209550" algn="l"/>
              </a:tabLst>
            </a:pPr>
            <a:r>
              <a:rPr dirty="0" sz="850" b="1">
                <a:latin typeface="Arial"/>
                <a:cs typeface="Arial"/>
              </a:rPr>
              <a:t>¿Cómo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se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llamó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la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esposa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Abraham?</a:t>
            </a:r>
            <a:endParaRPr sz="850">
              <a:latin typeface="Arial"/>
              <a:cs typeface="Arial"/>
            </a:endParaRPr>
          </a:p>
          <a:p>
            <a:pPr lvl="1" marL="369570" indent="-160655">
              <a:lnSpc>
                <a:spcPct val="100000"/>
              </a:lnSpc>
              <a:spcBef>
                <a:spcPts val="409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Sara</a:t>
            </a:r>
            <a:r>
              <a:rPr dirty="0" sz="700" spc="-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(Gn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 spc="-10">
                <a:latin typeface="Century Gothic"/>
                <a:cs typeface="Century Gothic"/>
              </a:rPr>
              <a:t>11:29)</a:t>
            </a:r>
            <a:endParaRPr sz="700">
              <a:latin typeface="Century Gothic"/>
              <a:cs typeface="Century Gothic"/>
            </a:endParaRPr>
          </a:p>
          <a:p>
            <a:pPr marL="209550" indent="-196850">
              <a:lnSpc>
                <a:spcPct val="100000"/>
              </a:lnSpc>
              <a:spcBef>
                <a:spcPts val="775"/>
              </a:spcBef>
              <a:buSzPct val="88235"/>
              <a:buAutoNum type="arabicPeriod"/>
              <a:tabLst>
                <a:tab pos="209550" algn="l"/>
              </a:tabLst>
            </a:pPr>
            <a:r>
              <a:rPr dirty="0" sz="850" b="1">
                <a:latin typeface="Arial"/>
                <a:cs typeface="Arial"/>
              </a:rPr>
              <a:t>¿Por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qué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se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fue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Abraham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Egipto?</a:t>
            </a:r>
            <a:endParaRPr sz="850">
              <a:latin typeface="Arial"/>
              <a:cs typeface="Arial"/>
            </a:endParaRPr>
          </a:p>
          <a:p>
            <a:pPr lvl="1"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Porque hubo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hambre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en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Canaán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(Gn.</a:t>
            </a:r>
            <a:r>
              <a:rPr dirty="0" sz="700" spc="204">
                <a:latin typeface="Century Gothic"/>
                <a:cs typeface="Century Gothic"/>
              </a:rPr>
              <a:t> </a:t>
            </a:r>
            <a:r>
              <a:rPr dirty="0" sz="700" spc="-10">
                <a:latin typeface="Century Gothic"/>
                <a:cs typeface="Century Gothic"/>
              </a:rPr>
              <a:t>12:10)</a:t>
            </a:r>
            <a:endParaRPr sz="700">
              <a:latin typeface="Century Gothic"/>
              <a:cs typeface="Century Gothic"/>
            </a:endParaRPr>
          </a:p>
          <a:p>
            <a:pPr marL="209550" indent="-196850">
              <a:lnSpc>
                <a:spcPct val="100000"/>
              </a:lnSpc>
              <a:spcBef>
                <a:spcPts val="785"/>
              </a:spcBef>
              <a:buSzPct val="88235"/>
              <a:buAutoNum type="arabicPeriod"/>
              <a:tabLst>
                <a:tab pos="209550" algn="l"/>
              </a:tabLst>
            </a:pPr>
            <a:r>
              <a:rPr dirty="0" sz="850" b="1">
                <a:latin typeface="Arial"/>
                <a:cs typeface="Arial"/>
              </a:rPr>
              <a:t>¿A</a:t>
            </a:r>
            <a:r>
              <a:rPr dirty="0" sz="850" spc="-5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quién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llevó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Abraham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Canaán,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además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su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familia?</a:t>
            </a:r>
            <a:endParaRPr sz="850">
              <a:latin typeface="Arial"/>
              <a:cs typeface="Arial"/>
            </a:endParaRPr>
          </a:p>
          <a:p>
            <a:pPr lvl="1" marL="369570" indent="-160655">
              <a:lnSpc>
                <a:spcPct val="100000"/>
              </a:lnSpc>
              <a:spcBef>
                <a:spcPts val="40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A</a:t>
            </a:r>
            <a:r>
              <a:rPr dirty="0" sz="700" spc="-2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su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sobrino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Lot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(Gn.3: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 spc="-25">
                <a:latin typeface="Century Gothic"/>
                <a:cs typeface="Century Gothic"/>
              </a:rPr>
              <a:t>1)</a:t>
            </a:r>
            <a:endParaRPr sz="700">
              <a:latin typeface="Century Gothic"/>
              <a:cs typeface="Century Gothic"/>
            </a:endParaRPr>
          </a:p>
          <a:p>
            <a:pPr lvl="1">
              <a:lnSpc>
                <a:spcPct val="100000"/>
              </a:lnSpc>
              <a:buFont typeface="Symbol"/>
              <a:buChar char=""/>
            </a:pPr>
            <a:endParaRPr sz="700">
              <a:latin typeface="Century Gothic"/>
              <a:cs typeface="Century Gothic"/>
            </a:endParaRPr>
          </a:p>
          <a:p>
            <a:pPr marL="208915" marR="9525" indent="-196850">
              <a:lnSpc>
                <a:spcPts val="969"/>
              </a:lnSpc>
              <a:buSzPct val="88235"/>
              <a:buAutoNum type="arabicPeriod"/>
              <a:tabLst>
                <a:tab pos="208915" algn="l"/>
              </a:tabLst>
            </a:pPr>
            <a:r>
              <a:rPr dirty="0" sz="850" b="1">
                <a:latin typeface="Arial"/>
                <a:cs typeface="Arial"/>
              </a:rPr>
              <a:t>¿Cómo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se</a:t>
            </a:r>
            <a:r>
              <a:rPr dirty="0" sz="850" spc="-4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llamaron</a:t>
            </a:r>
            <a:r>
              <a:rPr dirty="0" sz="850" spc="-4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las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ciudades</a:t>
            </a:r>
            <a:r>
              <a:rPr dirty="0" sz="850" spc="-4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por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las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cuales</a:t>
            </a:r>
            <a:r>
              <a:rPr dirty="0" sz="850" spc="-4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intercedió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Abraham</a:t>
            </a:r>
            <a:r>
              <a:rPr dirty="0" sz="850" spc="185" b="1">
                <a:latin typeface="Arial"/>
                <a:cs typeface="Arial"/>
              </a:rPr>
              <a:t> </a:t>
            </a:r>
            <a:r>
              <a:rPr dirty="0" sz="850" spc="-20" b="1">
                <a:latin typeface="Arial"/>
                <a:cs typeface="Arial"/>
              </a:rPr>
              <a:t>ante </a:t>
            </a:r>
            <a:r>
              <a:rPr dirty="0" sz="850" b="1">
                <a:latin typeface="Arial"/>
                <a:cs typeface="Arial"/>
              </a:rPr>
              <a:t>Dios</a:t>
            </a:r>
            <a:r>
              <a:rPr dirty="0" sz="850" spc="-4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para</a:t>
            </a:r>
            <a:r>
              <a:rPr dirty="0" sz="850" spc="-4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que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no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fueran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destruidas?</a:t>
            </a:r>
            <a:endParaRPr sz="850">
              <a:latin typeface="Arial"/>
              <a:cs typeface="Arial"/>
            </a:endParaRPr>
          </a:p>
          <a:p>
            <a:pPr lvl="1" marL="369570" indent="-160655">
              <a:lnSpc>
                <a:spcPct val="100000"/>
              </a:lnSpc>
              <a:spcBef>
                <a:spcPts val="390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Sodoma</a:t>
            </a:r>
            <a:r>
              <a:rPr dirty="0" sz="700" spc="-1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y</a:t>
            </a:r>
            <a:r>
              <a:rPr dirty="0" sz="700" spc="-1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Gomorra</a:t>
            </a:r>
            <a:r>
              <a:rPr dirty="0" sz="700" spc="-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(Gn.</a:t>
            </a:r>
            <a:r>
              <a:rPr dirty="0" sz="700" spc="-15">
                <a:latin typeface="Century Gothic"/>
                <a:cs typeface="Century Gothic"/>
              </a:rPr>
              <a:t> </a:t>
            </a:r>
            <a:r>
              <a:rPr dirty="0" sz="700" spc="-10">
                <a:latin typeface="Century Gothic"/>
                <a:cs typeface="Century Gothic"/>
              </a:rPr>
              <a:t>18:23)</a:t>
            </a:r>
            <a:endParaRPr sz="700">
              <a:latin typeface="Century Gothic"/>
              <a:cs typeface="Century Gothic"/>
            </a:endParaRPr>
          </a:p>
          <a:p>
            <a:pPr marL="209550" indent="-196850">
              <a:lnSpc>
                <a:spcPct val="100000"/>
              </a:lnSpc>
              <a:spcBef>
                <a:spcPts val="785"/>
              </a:spcBef>
              <a:buSzPct val="88235"/>
              <a:buAutoNum type="arabicPeriod"/>
              <a:tabLst>
                <a:tab pos="209550" algn="l"/>
              </a:tabLst>
            </a:pPr>
            <a:r>
              <a:rPr dirty="0" sz="850" b="1">
                <a:latin typeface="Arial"/>
                <a:cs typeface="Arial"/>
              </a:rPr>
              <a:t>La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esposa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Lot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¿por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qué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se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transformó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en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estatua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spc="-20" b="1">
                <a:latin typeface="Arial"/>
                <a:cs typeface="Arial"/>
              </a:rPr>
              <a:t>sal?</a:t>
            </a:r>
            <a:endParaRPr sz="850">
              <a:latin typeface="Arial"/>
              <a:cs typeface="Arial"/>
            </a:endParaRPr>
          </a:p>
          <a:p>
            <a:pPr lvl="1" marL="369570" indent="-160655">
              <a:lnSpc>
                <a:spcPct val="100000"/>
              </a:lnSpc>
              <a:spcBef>
                <a:spcPts val="40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Porque ella</a:t>
            </a:r>
            <a:r>
              <a:rPr dirty="0" sz="700" spc="-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miro atrás…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y desobedeció al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mandato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del Señor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(Gn. </a:t>
            </a:r>
            <a:r>
              <a:rPr dirty="0" sz="700" spc="-10">
                <a:latin typeface="Century Gothic"/>
                <a:cs typeface="Century Gothic"/>
              </a:rPr>
              <a:t>19:26)</a:t>
            </a:r>
            <a:endParaRPr sz="7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624212" y="423337"/>
            <a:ext cx="3532504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209550" indent="-196850">
              <a:lnSpc>
                <a:spcPct val="100000"/>
              </a:lnSpc>
              <a:spcBef>
                <a:spcPts val="590"/>
              </a:spcBef>
              <a:buSzPct val="88235"/>
              <a:buAutoNum type="arabicPeriod" startAt="16"/>
              <a:tabLst>
                <a:tab pos="209550" algn="l"/>
              </a:tabLst>
            </a:pPr>
            <a:r>
              <a:rPr dirty="0" sz="850" b="1">
                <a:latin typeface="Arial"/>
                <a:cs typeface="Arial"/>
              </a:rPr>
              <a:t>¿Cómo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se</a:t>
            </a:r>
            <a:r>
              <a:rPr dirty="0" sz="850" spc="-4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llamó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hijo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Abram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concebido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por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su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sierva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20" b="1">
                <a:latin typeface="Arial"/>
                <a:cs typeface="Arial"/>
              </a:rPr>
              <a:t>Agar?</a:t>
            </a:r>
            <a:endParaRPr sz="850">
              <a:latin typeface="Arial"/>
              <a:cs typeface="Arial"/>
            </a:endParaRPr>
          </a:p>
          <a:p>
            <a:pPr lvl="1"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Ismael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(Génesis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 spc="-20">
                <a:latin typeface="Century Gothic"/>
                <a:cs typeface="Century Gothic"/>
              </a:rPr>
              <a:t>16:1)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624212" y="810433"/>
            <a:ext cx="3095625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209550" indent="-196850">
              <a:lnSpc>
                <a:spcPct val="100000"/>
              </a:lnSpc>
              <a:spcBef>
                <a:spcPts val="590"/>
              </a:spcBef>
              <a:buSzPct val="88235"/>
              <a:buAutoNum type="arabicPeriod" startAt="17"/>
              <a:tabLst>
                <a:tab pos="209550" algn="l"/>
              </a:tabLst>
            </a:pPr>
            <a:r>
              <a:rPr dirty="0" sz="850" b="1">
                <a:latin typeface="Arial"/>
                <a:cs typeface="Arial"/>
              </a:rPr>
              <a:t>¿Cómo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se</a:t>
            </a:r>
            <a:r>
              <a:rPr dirty="0" sz="850" spc="-4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llamó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hijo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Abraham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nacido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en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su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vejez?</a:t>
            </a:r>
            <a:endParaRPr sz="850">
              <a:latin typeface="Arial"/>
              <a:cs typeface="Arial"/>
            </a:endParaRPr>
          </a:p>
          <a:p>
            <a:pPr lvl="1"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 spc="-10">
                <a:latin typeface="Century Gothic"/>
                <a:cs typeface="Century Gothic"/>
              </a:rPr>
              <a:t>Isaac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624212" y="1200889"/>
            <a:ext cx="2046605" cy="374015"/>
          </a:xfrm>
          <a:prstGeom prst="rect">
            <a:avLst/>
          </a:prstGeom>
        </p:spPr>
        <p:txBody>
          <a:bodyPr wrap="square" lIns="0" tIns="73025" rIns="0" bIns="0" rtlCol="0" vert="horz">
            <a:spAutoFit/>
          </a:bodyPr>
          <a:lstStyle/>
          <a:p>
            <a:pPr marL="209550" indent="-196850">
              <a:lnSpc>
                <a:spcPct val="100000"/>
              </a:lnSpc>
              <a:spcBef>
                <a:spcPts val="575"/>
              </a:spcBef>
              <a:buSzPct val="88235"/>
              <a:buAutoNum type="arabicPeriod" startAt="18"/>
              <a:tabLst>
                <a:tab pos="209550" algn="l"/>
              </a:tabLst>
            </a:pPr>
            <a:r>
              <a:rPr dirty="0" sz="850" b="1">
                <a:latin typeface="Arial"/>
                <a:cs typeface="Arial"/>
              </a:rPr>
              <a:t>¿Cómo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se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llamó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la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madre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Isaac?</a:t>
            </a:r>
            <a:endParaRPr sz="850">
              <a:latin typeface="Arial"/>
              <a:cs typeface="Arial"/>
            </a:endParaRPr>
          </a:p>
          <a:p>
            <a:pPr lvl="1" marL="369570" indent="-160655">
              <a:lnSpc>
                <a:spcPct val="100000"/>
              </a:lnSpc>
              <a:spcBef>
                <a:spcPts val="40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Sara.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(Génesis 21:</a:t>
            </a:r>
            <a:r>
              <a:rPr dirty="0" sz="700" spc="-15">
                <a:latin typeface="Century Gothic"/>
                <a:cs typeface="Century Gothic"/>
              </a:rPr>
              <a:t> </a:t>
            </a:r>
            <a:r>
              <a:rPr dirty="0" sz="700" spc="-50">
                <a:latin typeface="Century Gothic"/>
                <a:cs typeface="Century Gothic"/>
              </a:rPr>
              <a:t>3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24212" y="1586148"/>
            <a:ext cx="2095500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209550" indent="-196850">
              <a:lnSpc>
                <a:spcPct val="100000"/>
              </a:lnSpc>
              <a:spcBef>
                <a:spcPts val="590"/>
              </a:spcBef>
              <a:buSzPct val="88235"/>
              <a:buAutoNum type="arabicPeriod" startAt="19"/>
              <a:tabLst>
                <a:tab pos="209550" algn="l"/>
              </a:tabLst>
            </a:pPr>
            <a:r>
              <a:rPr dirty="0" sz="850" b="1">
                <a:latin typeface="Arial"/>
                <a:cs typeface="Arial"/>
              </a:rPr>
              <a:t>¿Cómo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se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llamó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la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esposa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Isaac?</a:t>
            </a:r>
            <a:endParaRPr sz="850">
              <a:latin typeface="Arial"/>
              <a:cs typeface="Arial"/>
            </a:endParaRPr>
          </a:p>
          <a:p>
            <a:pPr lvl="1" marL="394970" indent="-1860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94970" algn="l"/>
              </a:tabLst>
            </a:pPr>
            <a:r>
              <a:rPr dirty="0" sz="700">
                <a:latin typeface="Century Gothic"/>
                <a:cs typeface="Century Gothic"/>
              </a:rPr>
              <a:t>Rebeca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(Génesis</a:t>
            </a:r>
            <a:r>
              <a:rPr dirty="0" sz="700" spc="215">
                <a:latin typeface="Century Gothic"/>
                <a:cs typeface="Century Gothic"/>
              </a:rPr>
              <a:t> </a:t>
            </a:r>
            <a:r>
              <a:rPr dirty="0" sz="700" spc="-10">
                <a:latin typeface="Century Gothic"/>
                <a:cs typeface="Century Gothic"/>
              </a:rPr>
              <a:t>24:15)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624212" y="1973244"/>
            <a:ext cx="2712720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209550" indent="-196850">
              <a:lnSpc>
                <a:spcPct val="100000"/>
              </a:lnSpc>
              <a:spcBef>
                <a:spcPts val="590"/>
              </a:spcBef>
              <a:buSzPct val="88235"/>
              <a:buAutoNum type="arabicPeriod" startAt="20"/>
              <a:tabLst>
                <a:tab pos="209550" algn="l"/>
              </a:tabLst>
            </a:pPr>
            <a:r>
              <a:rPr dirty="0" sz="850" b="1">
                <a:latin typeface="Arial"/>
                <a:cs typeface="Arial"/>
              </a:rPr>
              <a:t>¿Cómo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se</a:t>
            </a:r>
            <a:r>
              <a:rPr dirty="0" sz="850" spc="-4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llamaron</a:t>
            </a:r>
            <a:r>
              <a:rPr dirty="0" sz="850" spc="-4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los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hijos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4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Isaac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y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Rebeca?</a:t>
            </a:r>
            <a:endParaRPr sz="850">
              <a:latin typeface="Arial"/>
              <a:cs typeface="Arial"/>
            </a:endParaRPr>
          </a:p>
          <a:p>
            <a:pPr lvl="1"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Esaú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y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Jacob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(Génesis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 spc="-10">
                <a:latin typeface="Century Gothic"/>
                <a:cs typeface="Century Gothic"/>
              </a:rPr>
              <a:t>25:19)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24212" y="2361864"/>
            <a:ext cx="2489835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209550" indent="-196850">
              <a:lnSpc>
                <a:spcPct val="100000"/>
              </a:lnSpc>
              <a:spcBef>
                <a:spcPts val="590"/>
              </a:spcBef>
              <a:buSzPct val="88235"/>
              <a:buAutoNum type="arabicPeriod" startAt="21"/>
              <a:tabLst>
                <a:tab pos="209550" algn="l"/>
              </a:tabLst>
            </a:pPr>
            <a:r>
              <a:rPr dirty="0" sz="850" b="1">
                <a:latin typeface="Arial"/>
                <a:cs typeface="Arial"/>
              </a:rPr>
              <a:t>¿Por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cuánto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vendió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Esaú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su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primogenitura?</a:t>
            </a:r>
            <a:endParaRPr sz="850">
              <a:latin typeface="Arial"/>
              <a:cs typeface="Arial"/>
            </a:endParaRPr>
          </a:p>
          <a:p>
            <a:pPr lvl="1"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Por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pan</a:t>
            </a:r>
            <a:r>
              <a:rPr dirty="0" sz="700" spc="-1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y</a:t>
            </a:r>
            <a:r>
              <a:rPr dirty="0" sz="700" spc="2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guisado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de lentejas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Génesis</a:t>
            </a:r>
            <a:r>
              <a:rPr dirty="0" sz="700" spc="15">
                <a:latin typeface="Century Gothic"/>
                <a:cs typeface="Century Gothic"/>
              </a:rPr>
              <a:t> </a:t>
            </a:r>
            <a:r>
              <a:rPr dirty="0" sz="700" spc="-20">
                <a:latin typeface="Century Gothic"/>
                <a:cs typeface="Century Gothic"/>
              </a:rPr>
              <a:t>25:32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624212" y="2748959"/>
            <a:ext cx="1897380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209550" indent="-196850">
              <a:lnSpc>
                <a:spcPct val="100000"/>
              </a:lnSpc>
              <a:spcBef>
                <a:spcPts val="590"/>
              </a:spcBef>
              <a:buSzPct val="88235"/>
              <a:buAutoNum type="arabicPeriod" startAt="22"/>
              <a:tabLst>
                <a:tab pos="209550" algn="l"/>
              </a:tabLst>
            </a:pPr>
            <a:r>
              <a:rPr dirty="0" sz="850" b="1">
                <a:latin typeface="Arial"/>
                <a:cs typeface="Arial"/>
              </a:rPr>
              <a:t>¿Cuál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es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sexto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mandamiento?</a:t>
            </a:r>
            <a:endParaRPr sz="850">
              <a:latin typeface="Arial"/>
              <a:cs typeface="Arial"/>
            </a:endParaRPr>
          </a:p>
          <a:p>
            <a:pPr lvl="1"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No matarás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(Ex</a:t>
            </a:r>
            <a:r>
              <a:rPr dirty="0" sz="700" spc="-10">
                <a:latin typeface="Century Gothic"/>
                <a:cs typeface="Century Gothic"/>
              </a:rPr>
              <a:t> 20:13)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24212" y="3139415"/>
            <a:ext cx="2557145" cy="374015"/>
          </a:xfrm>
          <a:prstGeom prst="rect">
            <a:avLst/>
          </a:prstGeom>
        </p:spPr>
        <p:txBody>
          <a:bodyPr wrap="square" lIns="0" tIns="73025" rIns="0" bIns="0" rtlCol="0" vert="horz">
            <a:spAutoFit/>
          </a:bodyPr>
          <a:lstStyle/>
          <a:p>
            <a:pPr marL="209550" indent="-196850">
              <a:lnSpc>
                <a:spcPct val="100000"/>
              </a:lnSpc>
              <a:spcBef>
                <a:spcPts val="575"/>
              </a:spcBef>
              <a:buSzPct val="88235"/>
              <a:buAutoNum type="arabicPeriod" startAt="23"/>
              <a:tabLst>
                <a:tab pos="209550" algn="l"/>
              </a:tabLst>
            </a:pPr>
            <a:r>
              <a:rPr dirty="0" sz="850" b="1">
                <a:latin typeface="Arial"/>
                <a:cs typeface="Arial"/>
              </a:rPr>
              <a:t>¿Cómo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se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llamó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la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esposa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favorita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Jacob?</a:t>
            </a:r>
            <a:endParaRPr sz="850">
              <a:latin typeface="Arial"/>
              <a:cs typeface="Arial"/>
            </a:endParaRPr>
          </a:p>
          <a:p>
            <a:pPr lvl="1" marL="369570" indent="-160655">
              <a:lnSpc>
                <a:spcPct val="100000"/>
              </a:lnSpc>
              <a:spcBef>
                <a:spcPts val="40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Raquel (</a:t>
            </a:r>
            <a:r>
              <a:rPr dirty="0" sz="700" spc="-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Gn.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 spc="-10">
                <a:latin typeface="Century Gothic"/>
                <a:cs typeface="Century Gothic"/>
              </a:rPr>
              <a:t>29:18)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624212" y="3524675"/>
            <a:ext cx="2255520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209550" indent="-196850">
              <a:lnSpc>
                <a:spcPct val="100000"/>
              </a:lnSpc>
              <a:spcBef>
                <a:spcPts val="590"/>
              </a:spcBef>
              <a:buSzPct val="88235"/>
              <a:buAutoNum type="arabicPeriod" startAt="24"/>
              <a:tabLst>
                <a:tab pos="209550" algn="l"/>
              </a:tabLst>
            </a:pPr>
            <a:r>
              <a:rPr dirty="0" sz="850" spc="-10" b="1">
                <a:latin typeface="Arial"/>
                <a:cs typeface="Arial"/>
              </a:rPr>
              <a:t>¿Quién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fue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vendido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por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sus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hermanos?</a:t>
            </a:r>
            <a:endParaRPr sz="850">
              <a:latin typeface="Arial"/>
              <a:cs typeface="Arial"/>
            </a:endParaRPr>
          </a:p>
          <a:p>
            <a:pPr lvl="1"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Josué</a:t>
            </a:r>
            <a:r>
              <a:rPr dirty="0" sz="700" spc="-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(Génesis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 spc="-10">
                <a:latin typeface="Century Gothic"/>
                <a:cs typeface="Century Gothic"/>
              </a:rPr>
              <a:t>37:1)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624212" y="3911771"/>
            <a:ext cx="2030095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209550" indent="-196850">
              <a:lnSpc>
                <a:spcPct val="100000"/>
              </a:lnSpc>
              <a:spcBef>
                <a:spcPts val="590"/>
              </a:spcBef>
              <a:buSzPct val="88235"/>
              <a:buAutoNum type="arabicPeriod" startAt="25"/>
              <a:tabLst>
                <a:tab pos="209550" algn="l"/>
              </a:tabLst>
            </a:pPr>
            <a:r>
              <a:rPr dirty="0" sz="850" b="1">
                <a:latin typeface="Arial"/>
                <a:cs typeface="Arial"/>
              </a:rPr>
              <a:t>¿Cuál</a:t>
            </a:r>
            <a:r>
              <a:rPr dirty="0" sz="850" spc="-4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es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séptimo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mandamiento?</a:t>
            </a:r>
            <a:endParaRPr sz="850">
              <a:latin typeface="Arial"/>
              <a:cs typeface="Arial"/>
            </a:endParaRPr>
          </a:p>
          <a:p>
            <a:pPr lvl="1"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No cometerás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adulterio</a:t>
            </a:r>
            <a:r>
              <a:rPr dirty="0" sz="700" spc="-1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Ex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 spc="-10">
                <a:latin typeface="Century Gothic"/>
                <a:cs typeface="Century Gothic"/>
              </a:rPr>
              <a:t>20:14).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24212" y="4300390"/>
            <a:ext cx="4165600" cy="505459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209550" indent="-196850">
              <a:lnSpc>
                <a:spcPct val="100000"/>
              </a:lnSpc>
              <a:spcBef>
                <a:spcPts val="590"/>
              </a:spcBef>
              <a:buSzPct val="88235"/>
              <a:buAutoNum type="arabicPeriod" startAt="26"/>
              <a:tabLst>
                <a:tab pos="209550" algn="l"/>
              </a:tabLst>
            </a:pPr>
            <a:r>
              <a:rPr dirty="0" sz="850" b="1">
                <a:latin typeface="Arial"/>
                <a:cs typeface="Arial"/>
              </a:rPr>
              <a:t>¿Qué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significado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tiene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año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del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jubileo?</a:t>
            </a:r>
            <a:endParaRPr sz="850">
              <a:latin typeface="Arial"/>
              <a:cs typeface="Arial"/>
            </a:endParaRPr>
          </a:p>
          <a:p>
            <a:pPr lvl="1" marL="369570" marR="5080" indent="-160655">
              <a:lnSpc>
                <a:spcPct val="120000"/>
              </a:lnSpc>
              <a:spcBef>
                <a:spcPts val="245"/>
              </a:spcBef>
              <a:buFont typeface="Symbol"/>
              <a:buChar char=""/>
              <a:tabLst>
                <a:tab pos="370840" algn="l"/>
              </a:tabLst>
            </a:pPr>
            <a:r>
              <a:rPr dirty="0" sz="700">
                <a:latin typeface="Century Gothic"/>
                <a:cs typeface="Century Gothic"/>
              </a:rPr>
              <a:t>Cada 50</a:t>
            </a:r>
            <a:r>
              <a:rPr dirty="0" sz="700" spc="1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años todos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los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siervos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eran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libertados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y la</a:t>
            </a:r>
            <a:r>
              <a:rPr dirty="0" sz="700" spc="-2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tierra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tenía un año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de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descanso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 spc="-20">
                <a:latin typeface="Century Gothic"/>
                <a:cs typeface="Century Gothic"/>
              </a:rPr>
              <a:t>(Lv.</a:t>
            </a:r>
            <a:r>
              <a:rPr dirty="0" sz="700" spc="500">
                <a:latin typeface="Century Gothic"/>
                <a:cs typeface="Century Gothic"/>
              </a:rPr>
              <a:t> </a:t>
            </a:r>
            <a:r>
              <a:rPr dirty="0" sz="700" spc="500">
                <a:latin typeface="Century Gothic"/>
                <a:cs typeface="Century Gothic"/>
              </a:rPr>
              <a:t>	</a:t>
            </a:r>
            <a:r>
              <a:rPr dirty="0" sz="700" spc="-10">
                <a:latin typeface="Century Gothic"/>
                <a:cs typeface="Century Gothic"/>
              </a:rPr>
              <a:t>25:1)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624212" y="4817026"/>
            <a:ext cx="1873250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209550" indent="-196850">
              <a:lnSpc>
                <a:spcPct val="100000"/>
              </a:lnSpc>
              <a:spcBef>
                <a:spcPts val="590"/>
              </a:spcBef>
              <a:buSzPct val="88235"/>
              <a:buAutoNum type="arabicPeriod" startAt="27"/>
              <a:tabLst>
                <a:tab pos="209550" algn="l"/>
              </a:tabLst>
            </a:pPr>
            <a:r>
              <a:rPr dirty="0" sz="850" spc="-10" b="1">
                <a:latin typeface="Arial"/>
                <a:cs typeface="Arial"/>
              </a:rPr>
              <a:t>¿Quién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fue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la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madre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Moisés?</a:t>
            </a:r>
            <a:endParaRPr sz="850">
              <a:latin typeface="Arial"/>
              <a:cs typeface="Arial"/>
            </a:endParaRPr>
          </a:p>
          <a:p>
            <a:pPr lvl="1"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Jocabed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(Números </a:t>
            </a:r>
            <a:r>
              <a:rPr dirty="0" sz="700" spc="-10">
                <a:latin typeface="Century Gothic"/>
                <a:cs typeface="Century Gothic"/>
              </a:rPr>
              <a:t>26:59)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24212" y="5204122"/>
            <a:ext cx="1566545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209550" indent="-196850">
              <a:lnSpc>
                <a:spcPct val="100000"/>
              </a:lnSpc>
              <a:spcBef>
                <a:spcPts val="590"/>
              </a:spcBef>
              <a:buSzPct val="88235"/>
              <a:buAutoNum type="arabicPeriod" startAt="28"/>
              <a:tabLst>
                <a:tab pos="209550" algn="l"/>
              </a:tabLst>
            </a:pPr>
            <a:r>
              <a:rPr dirty="0" sz="850" b="1">
                <a:latin typeface="Arial"/>
                <a:cs typeface="Arial"/>
              </a:rPr>
              <a:t>¿De</a:t>
            </a:r>
            <a:r>
              <a:rPr dirty="0" sz="850" spc="-4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qué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tribu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fue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Moisés?</a:t>
            </a:r>
            <a:endParaRPr sz="850">
              <a:latin typeface="Arial"/>
              <a:cs typeface="Arial"/>
            </a:endParaRPr>
          </a:p>
          <a:p>
            <a:pPr lvl="1"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Leví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(Ex.</a:t>
            </a:r>
            <a:r>
              <a:rPr dirty="0" sz="700" spc="-10">
                <a:latin typeface="Century Gothic"/>
                <a:cs typeface="Century Gothic"/>
              </a:rPr>
              <a:t> </a:t>
            </a:r>
            <a:r>
              <a:rPr dirty="0" sz="700" spc="-20">
                <a:latin typeface="Century Gothic"/>
                <a:cs typeface="Century Gothic"/>
              </a:rPr>
              <a:t>2:1)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624212" y="5592742"/>
            <a:ext cx="2388235" cy="76454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209550" indent="-196850">
              <a:lnSpc>
                <a:spcPct val="100000"/>
              </a:lnSpc>
              <a:spcBef>
                <a:spcPts val="590"/>
              </a:spcBef>
              <a:buSzPct val="88235"/>
              <a:buAutoNum type="arabicPeriod" startAt="29"/>
              <a:tabLst>
                <a:tab pos="209550" algn="l"/>
              </a:tabLst>
            </a:pPr>
            <a:r>
              <a:rPr dirty="0" sz="850" b="1">
                <a:latin typeface="Arial"/>
                <a:cs typeface="Arial"/>
              </a:rPr>
              <a:t>¿Cómo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se</a:t>
            </a:r>
            <a:r>
              <a:rPr dirty="0" sz="850" spc="-4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llamaba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la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hermana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4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Moisés?</a:t>
            </a:r>
            <a:endParaRPr sz="850">
              <a:latin typeface="Arial"/>
              <a:cs typeface="Arial"/>
            </a:endParaRPr>
          </a:p>
          <a:p>
            <a:pPr lvl="1" marL="417830" indent="-20891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417830" algn="l"/>
              </a:tabLst>
            </a:pPr>
            <a:r>
              <a:rPr dirty="0" sz="700">
                <a:latin typeface="Century Gothic"/>
                <a:cs typeface="Century Gothic"/>
              </a:rPr>
              <a:t>María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(Ex.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 spc="-10">
                <a:latin typeface="Century Gothic"/>
                <a:cs typeface="Century Gothic"/>
              </a:rPr>
              <a:t>15:20)</a:t>
            </a:r>
            <a:endParaRPr sz="700">
              <a:latin typeface="Century Gothic"/>
              <a:cs typeface="Century Gothic"/>
            </a:endParaRPr>
          </a:p>
          <a:p>
            <a:pPr marL="209550" indent="-196850">
              <a:lnSpc>
                <a:spcPct val="100000"/>
              </a:lnSpc>
              <a:spcBef>
                <a:spcPts val="775"/>
              </a:spcBef>
              <a:buSzPct val="88235"/>
              <a:buAutoNum type="arabicPeriod" startAt="29"/>
              <a:tabLst>
                <a:tab pos="209550" algn="l"/>
              </a:tabLst>
            </a:pPr>
            <a:r>
              <a:rPr dirty="0" sz="850" b="1">
                <a:latin typeface="Arial"/>
                <a:cs typeface="Arial"/>
              </a:rPr>
              <a:t>¿Por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qué</a:t>
            </a:r>
            <a:r>
              <a:rPr dirty="0" sz="850" spc="-5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huyó</a:t>
            </a:r>
            <a:r>
              <a:rPr dirty="0" sz="850" spc="-4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Moisés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solo</a:t>
            </a:r>
            <a:r>
              <a:rPr dirty="0" sz="850" spc="-4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5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Egipto?</a:t>
            </a:r>
            <a:endParaRPr sz="850">
              <a:latin typeface="Arial"/>
              <a:cs typeface="Arial"/>
            </a:endParaRPr>
          </a:p>
          <a:p>
            <a:pPr lvl="1" marL="369570" indent="-160655">
              <a:lnSpc>
                <a:spcPct val="100000"/>
              </a:lnSpc>
              <a:spcBef>
                <a:spcPts val="414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Porque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había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matado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a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un </a:t>
            </a:r>
            <a:r>
              <a:rPr dirty="0" sz="700" spc="-10">
                <a:latin typeface="Century Gothic"/>
                <a:cs typeface="Century Gothic"/>
              </a:rPr>
              <a:t>egipcio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624212" y="6370294"/>
            <a:ext cx="3395345" cy="374015"/>
          </a:xfrm>
          <a:prstGeom prst="rect">
            <a:avLst/>
          </a:prstGeom>
        </p:spPr>
        <p:txBody>
          <a:bodyPr wrap="square" lIns="0" tIns="73025" rIns="0" bIns="0" rtlCol="0" vert="horz">
            <a:spAutoFit/>
          </a:bodyPr>
          <a:lstStyle/>
          <a:p>
            <a:pPr marL="209550" indent="-196850">
              <a:lnSpc>
                <a:spcPct val="100000"/>
              </a:lnSpc>
              <a:spcBef>
                <a:spcPts val="575"/>
              </a:spcBef>
              <a:buSzPct val="88235"/>
              <a:buAutoNum type="arabicPeriod" startAt="31"/>
              <a:tabLst>
                <a:tab pos="209550" algn="l"/>
              </a:tabLst>
            </a:pPr>
            <a:r>
              <a:rPr dirty="0" sz="850" spc="-10" b="1">
                <a:latin typeface="Arial"/>
                <a:cs typeface="Arial"/>
              </a:rPr>
              <a:t>¿Quién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escribió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un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salmo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para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celebrar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cruce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del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mar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spc="-20" b="1">
                <a:latin typeface="Arial"/>
                <a:cs typeface="Arial"/>
              </a:rPr>
              <a:t>rojo?</a:t>
            </a:r>
            <a:endParaRPr sz="850">
              <a:latin typeface="Arial"/>
              <a:cs typeface="Arial"/>
            </a:endParaRPr>
          </a:p>
          <a:p>
            <a:pPr lvl="1" marL="369570" indent="-160655">
              <a:lnSpc>
                <a:spcPct val="100000"/>
              </a:lnSpc>
              <a:spcBef>
                <a:spcPts val="40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Moisés</a:t>
            </a:r>
            <a:r>
              <a:rPr dirty="0" sz="700" spc="-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(Ex.</a:t>
            </a:r>
            <a:r>
              <a:rPr dirty="0" sz="700" spc="-10">
                <a:latin typeface="Century Gothic"/>
                <a:cs typeface="Century Gothic"/>
              </a:rPr>
              <a:t> 15:1)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5970407" y="423337"/>
            <a:ext cx="2653030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209550" indent="-196850">
              <a:lnSpc>
                <a:spcPct val="100000"/>
              </a:lnSpc>
              <a:spcBef>
                <a:spcPts val="590"/>
              </a:spcBef>
              <a:buSzPct val="88235"/>
              <a:buAutoNum type="arabicPeriod" startAt="32"/>
              <a:tabLst>
                <a:tab pos="209550" algn="l"/>
              </a:tabLst>
            </a:pPr>
            <a:r>
              <a:rPr dirty="0" sz="850" b="1">
                <a:latin typeface="Arial"/>
                <a:cs typeface="Arial"/>
              </a:rPr>
              <a:t>¿Cuál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era</a:t>
            </a:r>
            <a:r>
              <a:rPr dirty="0" sz="850" spc="-4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la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ley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judía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con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respecto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la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sangre?</a:t>
            </a:r>
            <a:endParaRPr sz="850">
              <a:latin typeface="Arial"/>
              <a:cs typeface="Arial"/>
            </a:endParaRPr>
          </a:p>
          <a:p>
            <a:pPr lvl="1"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Que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nunca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debería comerse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(Lv.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 spc="-10">
                <a:latin typeface="Century Gothic"/>
                <a:cs typeface="Century Gothic"/>
              </a:rPr>
              <a:t>17:10)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5970407" y="810433"/>
            <a:ext cx="3328670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209550" indent="-196850">
              <a:lnSpc>
                <a:spcPct val="100000"/>
              </a:lnSpc>
              <a:spcBef>
                <a:spcPts val="590"/>
              </a:spcBef>
              <a:buSzPct val="88235"/>
              <a:buAutoNum type="arabicPeriod" startAt="33"/>
              <a:tabLst>
                <a:tab pos="209550" algn="l"/>
              </a:tabLst>
            </a:pPr>
            <a:r>
              <a:rPr dirty="0" sz="850" b="1">
                <a:latin typeface="Arial"/>
                <a:cs typeface="Arial"/>
              </a:rPr>
              <a:t>¿En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donde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ardía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una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zarza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sin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consumirse?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Y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¿quién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la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20" b="1">
                <a:latin typeface="Arial"/>
                <a:cs typeface="Arial"/>
              </a:rPr>
              <a:t>vio?</a:t>
            </a:r>
            <a:endParaRPr sz="850">
              <a:latin typeface="Arial"/>
              <a:cs typeface="Arial"/>
            </a:endParaRPr>
          </a:p>
          <a:p>
            <a:pPr lvl="1"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Cerca del</a:t>
            </a:r>
            <a:r>
              <a:rPr dirty="0" sz="700" spc="-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Monte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Horeb,</a:t>
            </a:r>
            <a:r>
              <a:rPr dirty="0" sz="700" spc="19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Moisés</a:t>
            </a:r>
            <a:r>
              <a:rPr dirty="0" sz="700" spc="1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la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 spc="-25">
                <a:latin typeface="Century Gothic"/>
                <a:cs typeface="Century Gothic"/>
              </a:rPr>
              <a:t>vío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5970407" y="1200889"/>
            <a:ext cx="3392804" cy="374015"/>
          </a:xfrm>
          <a:prstGeom prst="rect">
            <a:avLst/>
          </a:prstGeom>
        </p:spPr>
        <p:txBody>
          <a:bodyPr wrap="square" lIns="0" tIns="73025" rIns="0" bIns="0" rtlCol="0" vert="horz">
            <a:spAutoFit/>
          </a:bodyPr>
          <a:lstStyle/>
          <a:p>
            <a:pPr marL="209550" indent="-196850">
              <a:lnSpc>
                <a:spcPct val="100000"/>
              </a:lnSpc>
              <a:spcBef>
                <a:spcPts val="575"/>
              </a:spcBef>
              <a:buSzPct val="88235"/>
              <a:buAutoNum type="arabicPeriod" startAt="34"/>
              <a:tabLst>
                <a:tab pos="209550" algn="l"/>
              </a:tabLst>
            </a:pPr>
            <a:r>
              <a:rPr dirty="0" sz="850" spc="-10" b="1">
                <a:latin typeface="Arial"/>
                <a:cs typeface="Arial"/>
              </a:rPr>
              <a:t>¿Quién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es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ejemplo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más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notable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un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corazón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endurecido?</a:t>
            </a:r>
            <a:endParaRPr sz="850">
              <a:latin typeface="Arial"/>
              <a:cs typeface="Arial"/>
            </a:endParaRPr>
          </a:p>
          <a:p>
            <a:pPr lvl="1" marL="369570" indent="-160655">
              <a:lnSpc>
                <a:spcPct val="100000"/>
              </a:lnSpc>
              <a:spcBef>
                <a:spcPts val="40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 spc="-10">
                <a:latin typeface="Century Gothic"/>
                <a:cs typeface="Century Gothic"/>
              </a:rPr>
              <a:t>Faraón.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5970407" y="1586148"/>
            <a:ext cx="3077210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209550" indent="-196850">
              <a:lnSpc>
                <a:spcPct val="100000"/>
              </a:lnSpc>
              <a:spcBef>
                <a:spcPts val="590"/>
              </a:spcBef>
              <a:buSzPct val="88235"/>
              <a:buAutoNum type="arabicPeriod" startAt="35"/>
              <a:tabLst>
                <a:tab pos="209550" algn="l"/>
              </a:tabLst>
            </a:pPr>
            <a:r>
              <a:rPr dirty="0" sz="850" b="1">
                <a:latin typeface="Arial"/>
                <a:cs typeface="Arial"/>
              </a:rPr>
              <a:t>¿Por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cuánto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tiempo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estuvieron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los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israelitas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en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Egipto?</a:t>
            </a:r>
            <a:endParaRPr sz="850">
              <a:latin typeface="Arial"/>
              <a:cs typeface="Arial"/>
            </a:endParaRPr>
          </a:p>
          <a:p>
            <a:pPr lvl="1"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Por</a:t>
            </a:r>
            <a:r>
              <a:rPr dirty="0" sz="700" spc="-1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430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años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(Ex.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 spc="-10">
                <a:latin typeface="Century Gothic"/>
                <a:cs typeface="Century Gothic"/>
              </a:rPr>
              <a:t>12:40)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5970407" y="2036067"/>
            <a:ext cx="3878579" cy="43751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208915" marR="5080" indent="-196850">
              <a:lnSpc>
                <a:spcPts val="980"/>
              </a:lnSpc>
              <a:spcBef>
                <a:spcPts val="160"/>
              </a:spcBef>
              <a:buSzPct val="88235"/>
              <a:buAutoNum type="arabicPeriod" startAt="36"/>
              <a:tabLst>
                <a:tab pos="208915" algn="l"/>
              </a:tabLst>
            </a:pPr>
            <a:r>
              <a:rPr dirty="0" sz="850" b="1">
                <a:latin typeface="Arial"/>
                <a:cs typeface="Arial"/>
              </a:rPr>
              <a:t>¿Cómo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se</a:t>
            </a:r>
            <a:r>
              <a:rPr dirty="0" sz="850" spc="-4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llamó</a:t>
            </a:r>
            <a:r>
              <a:rPr dirty="0" sz="850" spc="-4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la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mujer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que</a:t>
            </a:r>
            <a:r>
              <a:rPr dirty="0" sz="850" spc="-4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se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volvió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leprosa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por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murmurar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contra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spc="-25" b="1">
                <a:latin typeface="Arial"/>
                <a:cs typeface="Arial"/>
              </a:rPr>
              <a:t>su </a:t>
            </a:r>
            <a:r>
              <a:rPr dirty="0" sz="850" spc="-10" b="1">
                <a:latin typeface="Arial"/>
                <a:cs typeface="Arial"/>
              </a:rPr>
              <a:t>hermano?</a:t>
            </a:r>
            <a:endParaRPr sz="850">
              <a:latin typeface="Arial"/>
              <a:cs typeface="Arial"/>
            </a:endParaRPr>
          </a:p>
          <a:p>
            <a:pPr lvl="1" marL="369570" indent="-160655">
              <a:lnSpc>
                <a:spcPct val="100000"/>
              </a:lnSpc>
              <a:spcBef>
                <a:spcPts val="380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María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hermana de</a:t>
            </a:r>
            <a:r>
              <a:rPr dirty="0" sz="700" spc="-15">
                <a:latin typeface="Century Gothic"/>
                <a:cs typeface="Century Gothic"/>
              </a:rPr>
              <a:t> </a:t>
            </a:r>
            <a:r>
              <a:rPr dirty="0" sz="700" spc="-10">
                <a:latin typeface="Century Gothic"/>
                <a:cs typeface="Century Gothic"/>
              </a:rPr>
              <a:t>Moisés.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5970407" y="2485307"/>
            <a:ext cx="3040380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209550" indent="-196850">
              <a:lnSpc>
                <a:spcPct val="100000"/>
              </a:lnSpc>
              <a:spcBef>
                <a:spcPts val="590"/>
              </a:spcBef>
              <a:buSzPct val="88235"/>
              <a:buAutoNum type="arabicPeriod" startAt="37"/>
              <a:tabLst>
                <a:tab pos="209550" algn="l"/>
              </a:tabLst>
            </a:pPr>
            <a:r>
              <a:rPr dirty="0" sz="850" spc="-10" b="1">
                <a:latin typeface="Arial"/>
                <a:cs typeface="Arial"/>
              </a:rPr>
              <a:t>¿Quiénes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ofrecieron </a:t>
            </a:r>
            <a:r>
              <a:rPr dirty="0" sz="850" b="1">
                <a:latin typeface="Arial"/>
                <a:cs typeface="Arial"/>
              </a:rPr>
              <a:t>fuego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extraño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delante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Jehová?</a:t>
            </a:r>
            <a:endParaRPr sz="850">
              <a:latin typeface="Arial"/>
              <a:cs typeface="Arial"/>
            </a:endParaRPr>
          </a:p>
          <a:p>
            <a:pPr lvl="1"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Nadab y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Abiú, hijos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de</a:t>
            </a:r>
            <a:r>
              <a:rPr dirty="0" sz="700" spc="1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Aarón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(Números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 spc="-20">
                <a:latin typeface="Century Gothic"/>
                <a:cs typeface="Century Gothic"/>
              </a:rPr>
              <a:t>3:4)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5970407" y="2936750"/>
            <a:ext cx="3973195" cy="437515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marL="208915" marR="5080" indent="-196850">
              <a:lnSpc>
                <a:spcPts val="969"/>
              </a:lnSpc>
              <a:spcBef>
                <a:spcPts val="170"/>
              </a:spcBef>
              <a:buSzPct val="88235"/>
              <a:buAutoNum type="arabicPeriod" startAt="38"/>
              <a:tabLst>
                <a:tab pos="208915" algn="l"/>
              </a:tabLst>
            </a:pPr>
            <a:r>
              <a:rPr dirty="0" sz="850" b="1">
                <a:latin typeface="Arial"/>
                <a:cs typeface="Arial"/>
              </a:rPr>
              <a:t>¿Cómo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se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llamó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la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tribu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que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acompañaba </a:t>
            </a:r>
            <a:r>
              <a:rPr dirty="0" sz="850" b="1">
                <a:latin typeface="Arial"/>
                <a:cs typeface="Arial"/>
              </a:rPr>
              <a:t>y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cuidaba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tabernáculo </a:t>
            </a:r>
            <a:r>
              <a:rPr dirty="0" sz="850" b="1">
                <a:latin typeface="Arial"/>
                <a:cs typeface="Arial"/>
              </a:rPr>
              <a:t>en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25" b="1">
                <a:latin typeface="Arial"/>
                <a:cs typeface="Arial"/>
              </a:rPr>
              <a:t>las </a:t>
            </a:r>
            <a:r>
              <a:rPr dirty="0" sz="850" b="1">
                <a:latin typeface="Arial"/>
                <a:cs typeface="Arial"/>
              </a:rPr>
              <a:t>marchas</a:t>
            </a:r>
            <a:r>
              <a:rPr dirty="0" sz="850" spc="-4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por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desierto?</a:t>
            </a:r>
            <a:endParaRPr sz="850">
              <a:latin typeface="Arial"/>
              <a:cs typeface="Arial"/>
            </a:endParaRPr>
          </a:p>
          <a:p>
            <a:pPr lvl="1" marL="369570" indent="-160655">
              <a:lnSpc>
                <a:spcPct val="100000"/>
              </a:lnSpc>
              <a:spcBef>
                <a:spcPts val="390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Leví</a:t>
            </a:r>
            <a:r>
              <a:rPr dirty="0" sz="700" spc="-1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(Números </a:t>
            </a:r>
            <a:r>
              <a:rPr dirty="0" sz="700" spc="-10">
                <a:latin typeface="Century Gothic"/>
                <a:cs typeface="Century Gothic"/>
              </a:rPr>
              <a:t>2:17)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5970407" y="3384467"/>
            <a:ext cx="2639695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209550" indent="-196850">
              <a:lnSpc>
                <a:spcPct val="100000"/>
              </a:lnSpc>
              <a:spcBef>
                <a:spcPts val="590"/>
              </a:spcBef>
              <a:buSzPct val="88235"/>
              <a:buAutoNum type="arabicPeriod" startAt="39"/>
              <a:tabLst>
                <a:tab pos="209550" algn="l"/>
              </a:tabLst>
            </a:pPr>
            <a:r>
              <a:rPr dirty="0" sz="850" spc="-10" b="1">
                <a:latin typeface="Arial"/>
                <a:cs typeface="Arial"/>
              </a:rPr>
              <a:t>¿Quién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sucedió </a:t>
            </a:r>
            <a:r>
              <a:rPr dirty="0" sz="850" b="1">
                <a:latin typeface="Arial"/>
                <a:cs typeface="Arial"/>
              </a:rPr>
              <a:t>a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Aron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como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sumo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sacerdote?</a:t>
            </a:r>
            <a:endParaRPr sz="850">
              <a:latin typeface="Arial"/>
              <a:cs typeface="Arial"/>
            </a:endParaRPr>
          </a:p>
          <a:p>
            <a:pPr lvl="1"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Eleazar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su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hijo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 spc="-10">
                <a:latin typeface="Century Gothic"/>
                <a:cs typeface="Century Gothic"/>
              </a:rPr>
              <a:t>Nm.20:28)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5970407" y="3774923"/>
            <a:ext cx="2580005" cy="374015"/>
          </a:xfrm>
          <a:prstGeom prst="rect">
            <a:avLst/>
          </a:prstGeom>
        </p:spPr>
        <p:txBody>
          <a:bodyPr wrap="square" lIns="0" tIns="73025" rIns="0" bIns="0" rtlCol="0" vert="horz">
            <a:spAutoFit/>
          </a:bodyPr>
          <a:lstStyle/>
          <a:p>
            <a:pPr marL="209550" indent="-196850">
              <a:lnSpc>
                <a:spcPct val="100000"/>
              </a:lnSpc>
              <a:spcBef>
                <a:spcPts val="575"/>
              </a:spcBef>
              <a:buSzPct val="88235"/>
              <a:buAutoNum type="arabicPeriod" startAt="40"/>
              <a:tabLst>
                <a:tab pos="209550" algn="l"/>
              </a:tabLst>
            </a:pPr>
            <a:r>
              <a:rPr dirty="0" sz="850" spc="-10" b="1">
                <a:latin typeface="Arial"/>
                <a:cs typeface="Arial"/>
              </a:rPr>
              <a:t>¿Quién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sucedió </a:t>
            </a:r>
            <a:r>
              <a:rPr dirty="0" sz="850" b="1">
                <a:latin typeface="Arial"/>
                <a:cs typeface="Arial"/>
              </a:rPr>
              <a:t>a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Moisés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como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jefe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Israel?</a:t>
            </a:r>
            <a:endParaRPr sz="850">
              <a:latin typeface="Arial"/>
              <a:cs typeface="Arial"/>
            </a:endParaRPr>
          </a:p>
          <a:p>
            <a:pPr lvl="1" marL="369570" indent="-160655">
              <a:lnSpc>
                <a:spcPct val="100000"/>
              </a:lnSpc>
              <a:spcBef>
                <a:spcPts val="40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Josué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(Josué </a:t>
            </a:r>
            <a:r>
              <a:rPr dirty="0" sz="700" spc="-10">
                <a:latin typeface="Century Gothic"/>
                <a:cs typeface="Century Gothic"/>
              </a:rPr>
              <a:t>1:1-</a:t>
            </a:r>
            <a:r>
              <a:rPr dirty="0" sz="700" spc="-35">
                <a:latin typeface="Century Gothic"/>
                <a:cs typeface="Century Gothic"/>
              </a:rPr>
              <a:t>5)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5970407" y="4160183"/>
            <a:ext cx="3286125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209550" indent="-196850">
              <a:lnSpc>
                <a:spcPct val="100000"/>
              </a:lnSpc>
              <a:spcBef>
                <a:spcPts val="590"/>
              </a:spcBef>
              <a:buSzPct val="88235"/>
              <a:buAutoNum type="arabicPeriod" startAt="41"/>
              <a:tabLst>
                <a:tab pos="209550" algn="l"/>
              </a:tabLst>
            </a:pPr>
            <a:r>
              <a:rPr dirty="0" sz="850" b="1">
                <a:latin typeface="Arial"/>
                <a:cs typeface="Arial"/>
              </a:rPr>
              <a:t>¿Qué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hizo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Josué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cuando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Israel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hubo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cruzado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río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Jordán?</a:t>
            </a:r>
            <a:endParaRPr sz="850">
              <a:latin typeface="Arial"/>
              <a:cs typeface="Arial"/>
            </a:endParaRPr>
          </a:p>
          <a:p>
            <a:pPr lvl="1"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Hizo un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monumento con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las 12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piedras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(Josué</a:t>
            </a:r>
            <a:r>
              <a:rPr dirty="0" sz="700" spc="-10">
                <a:latin typeface="Century Gothic"/>
                <a:cs typeface="Century Gothic"/>
              </a:rPr>
              <a:t> </a:t>
            </a:r>
            <a:r>
              <a:rPr dirty="0" sz="700" spc="-20">
                <a:latin typeface="Century Gothic"/>
                <a:cs typeface="Century Gothic"/>
              </a:rPr>
              <a:t>4:20)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5970407" y="4547279"/>
            <a:ext cx="3945890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209550" indent="-196850">
              <a:lnSpc>
                <a:spcPct val="100000"/>
              </a:lnSpc>
              <a:spcBef>
                <a:spcPts val="590"/>
              </a:spcBef>
              <a:buSzPct val="88235"/>
              <a:buAutoNum type="arabicPeriod" startAt="42"/>
              <a:tabLst>
                <a:tab pos="209550" algn="l"/>
              </a:tabLst>
            </a:pPr>
            <a:r>
              <a:rPr dirty="0" sz="850" b="1">
                <a:latin typeface="Arial"/>
                <a:cs typeface="Arial"/>
              </a:rPr>
              <a:t>¿Los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muros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cuál</a:t>
            </a:r>
            <a:r>
              <a:rPr dirty="0" sz="850" spc="-10" b="1">
                <a:latin typeface="Arial"/>
                <a:cs typeface="Arial"/>
              </a:rPr>
              <a:t> ciudad cayeron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al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tocar</a:t>
            </a:r>
            <a:r>
              <a:rPr dirty="0" sz="850" spc="-10" b="1">
                <a:latin typeface="Arial"/>
                <a:cs typeface="Arial"/>
              </a:rPr>
              <a:t> bocinas </a:t>
            </a:r>
            <a:r>
              <a:rPr dirty="0" sz="850" b="1">
                <a:latin typeface="Arial"/>
                <a:cs typeface="Arial"/>
              </a:rPr>
              <a:t>y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gritar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la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multitud?</a:t>
            </a:r>
            <a:endParaRPr sz="850">
              <a:latin typeface="Arial"/>
              <a:cs typeface="Arial"/>
            </a:endParaRPr>
          </a:p>
          <a:p>
            <a:pPr lvl="1"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De</a:t>
            </a:r>
            <a:r>
              <a:rPr dirty="0" sz="700" spc="-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Jericó (Josué </a:t>
            </a:r>
            <a:r>
              <a:rPr dirty="0" sz="700" spc="-10">
                <a:latin typeface="Century Gothic"/>
                <a:cs typeface="Century Gothic"/>
              </a:rPr>
              <a:t>6:20)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5970407" y="4935898"/>
            <a:ext cx="4076700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209550" indent="-196850">
              <a:lnSpc>
                <a:spcPct val="100000"/>
              </a:lnSpc>
              <a:spcBef>
                <a:spcPts val="590"/>
              </a:spcBef>
              <a:buSzPct val="88235"/>
              <a:buAutoNum type="arabicPeriod" startAt="43"/>
              <a:tabLst>
                <a:tab pos="209550" algn="l"/>
              </a:tabLst>
            </a:pPr>
            <a:r>
              <a:rPr dirty="0" sz="850" b="1">
                <a:latin typeface="Arial"/>
                <a:cs typeface="Arial"/>
              </a:rPr>
              <a:t>¿Cómo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fueron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llamados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los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jefes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Israel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después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la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muerte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Josué?</a:t>
            </a:r>
            <a:endParaRPr sz="850">
              <a:latin typeface="Arial"/>
              <a:cs typeface="Arial"/>
            </a:endParaRPr>
          </a:p>
          <a:p>
            <a:pPr lvl="1"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 spc="-10">
                <a:latin typeface="Century Gothic"/>
                <a:cs typeface="Century Gothic"/>
              </a:rPr>
              <a:t>Jueces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5970407" y="5322994"/>
            <a:ext cx="3961765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209550" indent="-196850">
              <a:lnSpc>
                <a:spcPct val="100000"/>
              </a:lnSpc>
              <a:spcBef>
                <a:spcPts val="590"/>
              </a:spcBef>
              <a:buSzPct val="88235"/>
              <a:buAutoNum type="arabicPeriod" startAt="44"/>
              <a:tabLst>
                <a:tab pos="209550" algn="l"/>
              </a:tabLst>
            </a:pPr>
            <a:r>
              <a:rPr dirty="0" sz="850" spc="-10" b="1">
                <a:latin typeface="Arial"/>
                <a:cs typeface="Arial"/>
              </a:rPr>
              <a:t>¿Quiénes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fueron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Baal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y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Astaroth?</a:t>
            </a:r>
            <a:endParaRPr sz="850">
              <a:latin typeface="Arial"/>
              <a:cs typeface="Arial"/>
            </a:endParaRPr>
          </a:p>
          <a:p>
            <a:pPr lvl="1"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Los dioses falsos,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varón y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hembra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de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una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tribus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paganas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de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Canaán (Jueces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 spc="-10">
                <a:latin typeface="Century Gothic"/>
                <a:cs typeface="Century Gothic"/>
              </a:rPr>
              <a:t>2:13)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5970407" y="5713450"/>
            <a:ext cx="4192904" cy="503555"/>
          </a:xfrm>
          <a:prstGeom prst="rect">
            <a:avLst/>
          </a:prstGeom>
        </p:spPr>
        <p:txBody>
          <a:bodyPr wrap="square" lIns="0" tIns="73025" rIns="0" bIns="0" rtlCol="0" vert="horz">
            <a:spAutoFit/>
          </a:bodyPr>
          <a:lstStyle/>
          <a:p>
            <a:pPr marL="209550" indent="-196850">
              <a:lnSpc>
                <a:spcPct val="100000"/>
              </a:lnSpc>
              <a:spcBef>
                <a:spcPts val="575"/>
              </a:spcBef>
              <a:buSzPct val="88235"/>
              <a:buAutoNum type="arabicPeriod" startAt="45"/>
              <a:tabLst>
                <a:tab pos="209550" algn="l"/>
              </a:tabLst>
            </a:pPr>
            <a:r>
              <a:rPr dirty="0" sz="850" b="1">
                <a:latin typeface="Arial"/>
                <a:cs typeface="Arial"/>
              </a:rPr>
              <a:t>¿Cuál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es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gran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mandamiento?</a:t>
            </a:r>
            <a:endParaRPr sz="850">
              <a:latin typeface="Arial"/>
              <a:cs typeface="Arial"/>
            </a:endParaRPr>
          </a:p>
          <a:p>
            <a:pPr lvl="1" marL="369570" marR="5080" indent="-160655">
              <a:lnSpc>
                <a:spcPct val="121400"/>
              </a:lnSpc>
              <a:spcBef>
                <a:spcPts val="225"/>
              </a:spcBef>
              <a:buFont typeface="Symbol"/>
              <a:buChar char=""/>
              <a:tabLst>
                <a:tab pos="370840" algn="l"/>
              </a:tabLst>
            </a:pPr>
            <a:r>
              <a:rPr dirty="0" sz="700">
                <a:latin typeface="Century Gothic"/>
                <a:cs typeface="Century Gothic"/>
              </a:rPr>
              <a:t>Amarás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a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Jehová,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tu Dios,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de todo</a:t>
            </a:r>
            <a:r>
              <a:rPr dirty="0" sz="700" spc="-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tu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corazón,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de</a:t>
            </a:r>
            <a:r>
              <a:rPr dirty="0" sz="700" spc="-2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toda tu alma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y con</a:t>
            </a:r>
            <a:r>
              <a:rPr dirty="0" sz="700" spc="-1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todas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tus</a:t>
            </a:r>
            <a:r>
              <a:rPr dirty="0" sz="700" spc="-15">
                <a:latin typeface="Century Gothic"/>
                <a:cs typeface="Century Gothic"/>
              </a:rPr>
              <a:t> </a:t>
            </a:r>
            <a:r>
              <a:rPr dirty="0" sz="700" spc="-10">
                <a:latin typeface="Century Gothic"/>
                <a:cs typeface="Century Gothic"/>
              </a:rPr>
              <a:t>fuerzas.</a:t>
            </a:r>
            <a:r>
              <a:rPr dirty="0" sz="700" spc="500">
                <a:latin typeface="Century Gothic"/>
                <a:cs typeface="Century Gothic"/>
              </a:rPr>
              <a:t> </a:t>
            </a:r>
            <a:r>
              <a:rPr dirty="0" sz="700" spc="500">
                <a:latin typeface="Century Gothic"/>
                <a:cs typeface="Century Gothic"/>
              </a:rPr>
              <a:t>	</a:t>
            </a:r>
            <a:r>
              <a:rPr dirty="0" sz="700">
                <a:latin typeface="Century Gothic"/>
                <a:cs typeface="Century Gothic"/>
              </a:rPr>
              <a:t>Dt</a:t>
            </a:r>
            <a:r>
              <a:rPr dirty="0" sz="700" spc="-10">
                <a:latin typeface="Century Gothic"/>
                <a:cs typeface="Century Gothic"/>
              </a:rPr>
              <a:t> </a:t>
            </a:r>
            <a:r>
              <a:rPr dirty="0" sz="700" spc="-20">
                <a:latin typeface="Century Gothic"/>
                <a:cs typeface="Century Gothic"/>
              </a:rPr>
              <a:t>6:5.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5970407" y="6228250"/>
            <a:ext cx="4187190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209550" indent="-196850">
              <a:lnSpc>
                <a:spcPct val="100000"/>
              </a:lnSpc>
              <a:spcBef>
                <a:spcPts val="590"/>
              </a:spcBef>
              <a:buSzPct val="88235"/>
              <a:buAutoNum type="arabicPeriod" startAt="46"/>
              <a:tabLst>
                <a:tab pos="209550" algn="l"/>
              </a:tabLst>
            </a:pPr>
            <a:r>
              <a:rPr dirty="0" sz="850" b="1">
                <a:latin typeface="Arial"/>
                <a:cs typeface="Arial"/>
              </a:rPr>
              <a:t>¿De</a:t>
            </a:r>
            <a:r>
              <a:rPr dirty="0" sz="850" spc="-4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qué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manera</a:t>
            </a:r>
            <a:r>
              <a:rPr dirty="0" sz="850" spc="-4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trataban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los</a:t>
            </a:r>
            <a:r>
              <a:rPr dirty="0" sz="850" spc="-4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israelitas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</a:t>
            </a:r>
            <a:r>
              <a:rPr dirty="0" sz="850" spc="-4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los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leprosos?</a:t>
            </a:r>
            <a:endParaRPr sz="850">
              <a:latin typeface="Arial"/>
              <a:cs typeface="Arial"/>
            </a:endParaRPr>
          </a:p>
          <a:p>
            <a:pPr lvl="1"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Les hacían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vivir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fuera del</a:t>
            </a:r>
            <a:r>
              <a:rPr dirty="0" sz="700" spc="-1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campamento,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y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más</a:t>
            </a:r>
            <a:r>
              <a:rPr dirty="0" sz="700" spc="-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tarde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afuera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de las</a:t>
            </a:r>
            <a:r>
              <a:rPr dirty="0" sz="700" spc="1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ciudades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(Nm.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5:1-</a:t>
            </a:r>
            <a:r>
              <a:rPr dirty="0" sz="700" spc="-25">
                <a:latin typeface="Century Gothic"/>
                <a:cs typeface="Century Gothic"/>
              </a:rPr>
              <a:t>4)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32" name="object 32" descr=""/>
          <p:cNvSpPr txBox="1"/>
          <p:nvPr/>
        </p:nvSpPr>
        <p:spPr>
          <a:xfrm>
            <a:off x="5970407" y="6615346"/>
            <a:ext cx="2792730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209550" indent="-196850">
              <a:lnSpc>
                <a:spcPct val="100000"/>
              </a:lnSpc>
              <a:spcBef>
                <a:spcPts val="590"/>
              </a:spcBef>
              <a:buSzPct val="88235"/>
              <a:buAutoNum type="arabicPeriod" startAt="47"/>
              <a:tabLst>
                <a:tab pos="209550" algn="l"/>
              </a:tabLst>
            </a:pPr>
            <a:r>
              <a:rPr dirty="0" sz="850" b="1">
                <a:latin typeface="Arial"/>
                <a:cs typeface="Arial"/>
              </a:rPr>
              <a:t>¿Cuál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es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cuarto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mandamiento?</a:t>
            </a:r>
            <a:endParaRPr sz="850">
              <a:latin typeface="Arial"/>
              <a:cs typeface="Arial"/>
            </a:endParaRPr>
          </a:p>
          <a:p>
            <a:pPr lvl="1"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Acuérdate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del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día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de reposo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para santificarlo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(Ex.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 spc="-20">
                <a:latin typeface="Century Gothic"/>
                <a:cs typeface="Century Gothic"/>
              </a:rPr>
              <a:t>20:8)</a:t>
            </a:r>
            <a:endParaRPr sz="7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624212" y="486160"/>
            <a:ext cx="4183379" cy="561340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algn="just" marL="208915" marR="5080" indent="-196850">
              <a:lnSpc>
                <a:spcPts val="969"/>
              </a:lnSpc>
              <a:spcBef>
                <a:spcPts val="170"/>
              </a:spcBef>
              <a:buSzPct val="88235"/>
              <a:buAutoNum type="arabicPeriod" startAt="48"/>
              <a:tabLst>
                <a:tab pos="208915" algn="l"/>
              </a:tabLst>
            </a:pPr>
            <a:r>
              <a:rPr dirty="0" sz="850" b="1">
                <a:latin typeface="Arial"/>
                <a:cs typeface="Arial"/>
              </a:rPr>
              <a:t>¿A</a:t>
            </a:r>
            <a:r>
              <a:rPr dirty="0" sz="850" spc="-5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quién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le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dijo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Dios: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Mira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que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te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mando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que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te</a:t>
            </a:r>
            <a:r>
              <a:rPr dirty="0" sz="850" spc="-4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esfuerces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y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seas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valiente;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25" b="1">
                <a:latin typeface="Arial"/>
                <a:cs typeface="Arial"/>
              </a:rPr>
              <a:t>no </a:t>
            </a:r>
            <a:r>
              <a:rPr dirty="0" sz="850" b="1">
                <a:latin typeface="Arial"/>
                <a:cs typeface="Arial"/>
              </a:rPr>
              <a:t>temas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ni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desmayes,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porque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Jehová,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tu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Dios,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estará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contigo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donde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quiera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25" b="1">
                <a:latin typeface="Arial"/>
                <a:cs typeface="Arial"/>
              </a:rPr>
              <a:t>que </a:t>
            </a:r>
            <a:r>
              <a:rPr dirty="0" sz="850" spc="-10" b="1">
                <a:latin typeface="Arial"/>
                <a:cs typeface="Arial"/>
              </a:rPr>
              <a:t>vayas.</a:t>
            </a:r>
            <a:endParaRPr sz="850">
              <a:latin typeface="Arial"/>
              <a:cs typeface="Arial"/>
            </a:endParaRPr>
          </a:p>
          <a:p>
            <a:pPr lvl="1" marL="369570" indent="-160655">
              <a:lnSpc>
                <a:spcPct val="100000"/>
              </a:lnSpc>
              <a:spcBef>
                <a:spcPts val="39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Josué.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Josué</a:t>
            </a:r>
            <a:r>
              <a:rPr dirty="0" sz="700" spc="-30">
                <a:latin typeface="Century Gothic"/>
                <a:cs typeface="Century Gothic"/>
              </a:rPr>
              <a:t> </a:t>
            </a:r>
            <a:r>
              <a:rPr dirty="0" sz="700" spc="-25">
                <a:latin typeface="Century Gothic"/>
                <a:cs typeface="Century Gothic"/>
              </a:rPr>
              <a:t>1:9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624212" y="1121667"/>
            <a:ext cx="4016375" cy="437515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marL="208915" marR="5080" indent="-196850">
              <a:lnSpc>
                <a:spcPts val="969"/>
              </a:lnSpc>
              <a:spcBef>
                <a:spcPts val="170"/>
              </a:spcBef>
              <a:buSzPct val="88235"/>
              <a:buAutoNum type="arabicPeriod" startAt="49"/>
              <a:tabLst>
                <a:tab pos="208915" algn="l"/>
              </a:tabLst>
            </a:pPr>
            <a:r>
              <a:rPr dirty="0" sz="850" b="1">
                <a:latin typeface="Arial"/>
                <a:cs typeface="Arial"/>
              </a:rPr>
              <a:t>¿Cómo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se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llamó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río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que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los</a:t>
            </a:r>
            <a:r>
              <a:rPr dirty="0" sz="850" spc="-4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Israelitas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tuvieron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que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cruzar</a:t>
            </a:r>
            <a:r>
              <a:rPr dirty="0" sz="850" spc="18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liderados</a:t>
            </a:r>
            <a:r>
              <a:rPr dirty="0" sz="850" spc="-25" b="1">
                <a:latin typeface="Arial"/>
                <a:cs typeface="Arial"/>
              </a:rPr>
              <a:t> por </a:t>
            </a:r>
            <a:r>
              <a:rPr dirty="0" sz="850" spc="-10" b="1">
                <a:latin typeface="Arial"/>
                <a:cs typeface="Arial"/>
              </a:rPr>
              <a:t>Josué?</a:t>
            </a:r>
            <a:endParaRPr sz="850">
              <a:latin typeface="Arial"/>
              <a:cs typeface="Arial"/>
            </a:endParaRPr>
          </a:p>
          <a:p>
            <a:pPr lvl="1" marL="369570" indent="-160655">
              <a:lnSpc>
                <a:spcPct val="100000"/>
              </a:lnSpc>
              <a:spcBef>
                <a:spcPts val="390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Jordán.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Josué</a:t>
            </a:r>
            <a:r>
              <a:rPr dirty="0" sz="700" spc="-10">
                <a:latin typeface="Century Gothic"/>
                <a:cs typeface="Century Gothic"/>
              </a:rPr>
              <a:t> </a:t>
            </a:r>
            <a:r>
              <a:rPr dirty="0" sz="700" spc="-20">
                <a:latin typeface="Century Gothic"/>
                <a:cs typeface="Century Gothic"/>
              </a:rPr>
              <a:t>3:13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624212" y="1569384"/>
            <a:ext cx="2955290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209550" indent="-196850">
              <a:lnSpc>
                <a:spcPct val="100000"/>
              </a:lnSpc>
              <a:spcBef>
                <a:spcPts val="590"/>
              </a:spcBef>
              <a:buSzPct val="88235"/>
              <a:buAutoNum type="arabicPeriod" startAt="50"/>
              <a:tabLst>
                <a:tab pos="209550" algn="l"/>
              </a:tabLst>
            </a:pPr>
            <a:r>
              <a:rPr dirty="0" sz="850" b="1">
                <a:latin typeface="Arial"/>
                <a:cs typeface="Arial"/>
              </a:rPr>
              <a:t>¿Cómo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se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llamó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la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tierra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prometida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por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Dios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Israel?</a:t>
            </a:r>
            <a:endParaRPr sz="850">
              <a:latin typeface="Arial"/>
              <a:cs typeface="Arial"/>
            </a:endParaRPr>
          </a:p>
          <a:p>
            <a:pPr lvl="1"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 spc="-10">
                <a:latin typeface="Century Gothic"/>
                <a:cs typeface="Century Gothic"/>
              </a:rPr>
              <a:t>Canaán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24212" y="1958004"/>
            <a:ext cx="3639185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209550" indent="-196850">
              <a:lnSpc>
                <a:spcPct val="100000"/>
              </a:lnSpc>
              <a:spcBef>
                <a:spcPts val="590"/>
              </a:spcBef>
              <a:buSzPct val="88235"/>
              <a:buAutoNum type="arabicPeriod" startAt="51"/>
              <a:tabLst>
                <a:tab pos="209550" algn="l"/>
              </a:tabLst>
            </a:pPr>
            <a:r>
              <a:rPr dirty="0" sz="850" b="1">
                <a:latin typeface="Arial"/>
                <a:cs typeface="Arial"/>
              </a:rPr>
              <a:t>¿Qué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sentencia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impuso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Josué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los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gabaonitas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que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le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engañaron?</a:t>
            </a:r>
            <a:endParaRPr sz="850">
              <a:latin typeface="Arial"/>
              <a:cs typeface="Arial"/>
            </a:endParaRPr>
          </a:p>
          <a:p>
            <a:pPr lvl="1"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Les</a:t>
            </a:r>
            <a:r>
              <a:rPr dirty="0" sz="700" spc="-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hizo leñadores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y</a:t>
            </a:r>
            <a:r>
              <a:rPr dirty="0" sz="700" spc="-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aguadores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(Josué</a:t>
            </a:r>
            <a:r>
              <a:rPr dirty="0" sz="700" spc="-10">
                <a:latin typeface="Century Gothic"/>
                <a:cs typeface="Century Gothic"/>
              </a:rPr>
              <a:t> </a:t>
            </a:r>
            <a:r>
              <a:rPr dirty="0" sz="700" spc="-20">
                <a:latin typeface="Century Gothic"/>
                <a:cs typeface="Century Gothic"/>
              </a:rPr>
              <a:t>9:21)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624212" y="2345100"/>
            <a:ext cx="2159635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209550" indent="-196850">
              <a:lnSpc>
                <a:spcPct val="100000"/>
              </a:lnSpc>
              <a:spcBef>
                <a:spcPts val="590"/>
              </a:spcBef>
              <a:buSzPct val="88235"/>
              <a:buAutoNum type="arabicPeriod" startAt="52"/>
              <a:tabLst>
                <a:tab pos="209550" algn="l"/>
              </a:tabLst>
            </a:pPr>
            <a:r>
              <a:rPr dirty="0" sz="850" b="1">
                <a:latin typeface="Arial"/>
                <a:cs typeface="Arial"/>
              </a:rPr>
              <a:t>¿Cómo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se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llamó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la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madre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Samuel?</a:t>
            </a:r>
            <a:endParaRPr sz="850">
              <a:latin typeface="Arial"/>
              <a:cs typeface="Arial"/>
            </a:endParaRPr>
          </a:p>
          <a:p>
            <a:pPr lvl="1"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Ana.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Samuel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 spc="-25">
                <a:latin typeface="Century Gothic"/>
                <a:cs typeface="Century Gothic"/>
              </a:rPr>
              <a:t>1:2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24212" y="2735555"/>
            <a:ext cx="1871980" cy="374015"/>
          </a:xfrm>
          <a:prstGeom prst="rect">
            <a:avLst/>
          </a:prstGeom>
        </p:spPr>
        <p:txBody>
          <a:bodyPr wrap="square" lIns="0" tIns="73025" rIns="0" bIns="0" rtlCol="0" vert="horz">
            <a:spAutoFit/>
          </a:bodyPr>
          <a:lstStyle/>
          <a:p>
            <a:pPr marL="209550" indent="-196850">
              <a:lnSpc>
                <a:spcPct val="100000"/>
              </a:lnSpc>
              <a:spcBef>
                <a:spcPts val="575"/>
              </a:spcBef>
              <a:buSzPct val="88235"/>
              <a:buAutoNum type="arabicPeriod" startAt="53"/>
              <a:tabLst>
                <a:tab pos="209550" algn="l"/>
              </a:tabLst>
            </a:pPr>
            <a:r>
              <a:rPr dirty="0" sz="850" spc="-10" b="1">
                <a:latin typeface="Arial"/>
                <a:cs typeface="Arial"/>
              </a:rPr>
              <a:t>¿Quién </a:t>
            </a:r>
            <a:r>
              <a:rPr dirty="0" sz="850" b="1">
                <a:latin typeface="Arial"/>
                <a:cs typeface="Arial"/>
              </a:rPr>
              <a:t>era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Elcana?</a:t>
            </a:r>
            <a:endParaRPr sz="850">
              <a:latin typeface="Arial"/>
              <a:cs typeface="Arial"/>
            </a:endParaRPr>
          </a:p>
          <a:p>
            <a:pPr lvl="1" marL="369570" indent="-160655">
              <a:lnSpc>
                <a:spcPct val="100000"/>
              </a:lnSpc>
              <a:spcBef>
                <a:spcPts val="40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El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padre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de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Samuel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(1 Samuel </a:t>
            </a:r>
            <a:r>
              <a:rPr dirty="0" sz="700" spc="-20">
                <a:latin typeface="Century Gothic"/>
                <a:cs typeface="Century Gothic"/>
              </a:rPr>
              <a:t>1:1)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624212" y="3120815"/>
            <a:ext cx="2657475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209550" indent="-196850">
              <a:lnSpc>
                <a:spcPct val="100000"/>
              </a:lnSpc>
              <a:spcBef>
                <a:spcPts val="590"/>
              </a:spcBef>
              <a:buSzPct val="88235"/>
              <a:buAutoNum type="arabicPeriod" startAt="54"/>
              <a:tabLst>
                <a:tab pos="209550" algn="l"/>
              </a:tabLst>
            </a:pPr>
            <a:r>
              <a:rPr dirty="0" sz="850" b="1">
                <a:latin typeface="Arial"/>
                <a:cs typeface="Arial"/>
              </a:rPr>
              <a:t>¿Qué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contesto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Samuel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Dios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cuando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lo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llamó?</a:t>
            </a:r>
            <a:endParaRPr sz="850">
              <a:latin typeface="Arial"/>
              <a:cs typeface="Arial"/>
            </a:endParaRPr>
          </a:p>
          <a:p>
            <a:pPr lvl="1"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Habla que</a:t>
            </a:r>
            <a:r>
              <a:rPr dirty="0" sz="700" spc="-1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tu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siervo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escucha.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Samuel</a:t>
            </a:r>
            <a:r>
              <a:rPr dirty="0" sz="700" spc="15">
                <a:latin typeface="Century Gothic"/>
                <a:cs typeface="Century Gothic"/>
              </a:rPr>
              <a:t> </a:t>
            </a:r>
            <a:r>
              <a:rPr dirty="0" sz="700" spc="-20">
                <a:latin typeface="Century Gothic"/>
                <a:cs typeface="Century Gothic"/>
              </a:rPr>
              <a:t>3:11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24212" y="3507911"/>
            <a:ext cx="2634615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209550" indent="-196850">
              <a:lnSpc>
                <a:spcPct val="100000"/>
              </a:lnSpc>
              <a:spcBef>
                <a:spcPts val="590"/>
              </a:spcBef>
              <a:buSzPct val="88235"/>
              <a:buAutoNum type="arabicPeriod" startAt="55"/>
              <a:tabLst>
                <a:tab pos="209550" algn="l"/>
              </a:tabLst>
            </a:pPr>
            <a:r>
              <a:rPr dirty="0" sz="850" spc="-10" b="1">
                <a:latin typeface="Arial"/>
                <a:cs typeface="Arial"/>
              </a:rPr>
              <a:t>¿Quién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escogió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al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primer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rey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Israel?</a:t>
            </a:r>
            <a:endParaRPr sz="850">
              <a:latin typeface="Arial"/>
              <a:cs typeface="Arial"/>
            </a:endParaRPr>
          </a:p>
          <a:p>
            <a:pPr lvl="1"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Samuel</a:t>
            </a:r>
            <a:r>
              <a:rPr dirty="0" sz="700" spc="-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por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el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mandamiento de</a:t>
            </a:r>
            <a:r>
              <a:rPr dirty="0" sz="700" spc="-1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Dios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(I Samuel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 spc="-20">
                <a:latin typeface="Century Gothic"/>
                <a:cs typeface="Century Gothic"/>
              </a:rPr>
              <a:t>12:1)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624212" y="3959354"/>
            <a:ext cx="4022090" cy="437515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marL="208915" marR="5080" indent="-196850">
              <a:lnSpc>
                <a:spcPts val="969"/>
              </a:lnSpc>
              <a:spcBef>
                <a:spcPts val="170"/>
              </a:spcBef>
              <a:buSzPct val="88235"/>
              <a:buAutoNum type="arabicPeriod" startAt="56"/>
              <a:tabLst>
                <a:tab pos="208915" algn="l"/>
              </a:tabLst>
            </a:pPr>
            <a:r>
              <a:rPr dirty="0" sz="850" b="1">
                <a:latin typeface="Arial"/>
                <a:cs typeface="Arial"/>
              </a:rPr>
              <a:t>¿Qué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prueba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pidió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Gedeón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Jehová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para</a:t>
            </a:r>
            <a:r>
              <a:rPr dirty="0" sz="850" spc="-4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asegurarse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que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su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mano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estaba </a:t>
            </a:r>
            <a:r>
              <a:rPr dirty="0" sz="850" b="1">
                <a:latin typeface="Arial"/>
                <a:cs typeface="Arial"/>
              </a:rPr>
              <a:t>con</a:t>
            </a:r>
            <a:r>
              <a:rPr dirty="0" sz="850" spc="-40" b="1">
                <a:latin typeface="Arial"/>
                <a:cs typeface="Arial"/>
              </a:rPr>
              <a:t> </a:t>
            </a:r>
            <a:r>
              <a:rPr dirty="0" sz="850" spc="-25" b="1">
                <a:latin typeface="Arial"/>
                <a:cs typeface="Arial"/>
              </a:rPr>
              <a:t>él?</a:t>
            </a:r>
            <a:endParaRPr sz="850">
              <a:latin typeface="Arial"/>
              <a:cs typeface="Arial"/>
            </a:endParaRPr>
          </a:p>
          <a:p>
            <a:pPr lvl="1" marL="369570" indent="-160655">
              <a:lnSpc>
                <a:spcPct val="100000"/>
              </a:lnSpc>
              <a:spcBef>
                <a:spcPts val="390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Un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vellón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(Jueces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 spc="-20">
                <a:latin typeface="Century Gothic"/>
                <a:cs typeface="Century Gothic"/>
              </a:rPr>
              <a:t>6:36)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624212" y="4410431"/>
            <a:ext cx="2261870" cy="374015"/>
          </a:xfrm>
          <a:prstGeom prst="rect">
            <a:avLst/>
          </a:prstGeom>
        </p:spPr>
        <p:txBody>
          <a:bodyPr wrap="square" lIns="0" tIns="73025" rIns="0" bIns="0" rtlCol="0" vert="horz">
            <a:spAutoFit/>
          </a:bodyPr>
          <a:lstStyle/>
          <a:p>
            <a:pPr marL="209550" indent="-196850">
              <a:lnSpc>
                <a:spcPct val="100000"/>
              </a:lnSpc>
              <a:spcBef>
                <a:spcPts val="575"/>
              </a:spcBef>
              <a:buSzPct val="88235"/>
              <a:buAutoNum type="arabicPeriod" startAt="57"/>
              <a:tabLst>
                <a:tab pos="209550" algn="l"/>
              </a:tabLst>
            </a:pPr>
            <a:r>
              <a:rPr dirty="0" sz="850" b="1">
                <a:latin typeface="Arial"/>
                <a:cs typeface="Arial"/>
              </a:rPr>
              <a:t>¿Cómo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se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llamó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primer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rey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Israel?</a:t>
            </a:r>
            <a:endParaRPr sz="850">
              <a:latin typeface="Arial"/>
              <a:cs typeface="Arial"/>
            </a:endParaRPr>
          </a:p>
          <a:p>
            <a:pPr lvl="1" marL="369570" indent="-160655">
              <a:lnSpc>
                <a:spcPct val="100000"/>
              </a:lnSpc>
              <a:spcBef>
                <a:spcPts val="40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Saúl.</a:t>
            </a:r>
            <a:r>
              <a:rPr dirty="0" sz="700" spc="-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I</a:t>
            </a:r>
            <a:r>
              <a:rPr dirty="0" sz="700" spc="-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Samuel</a:t>
            </a:r>
            <a:r>
              <a:rPr dirty="0" sz="700" spc="-10">
                <a:latin typeface="Century Gothic"/>
                <a:cs typeface="Century Gothic"/>
              </a:rPr>
              <a:t> </a:t>
            </a:r>
            <a:r>
              <a:rPr dirty="0" sz="700" spc="-25">
                <a:latin typeface="Century Gothic"/>
                <a:cs typeface="Century Gothic"/>
              </a:rPr>
              <a:t>9: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24212" y="4795690"/>
            <a:ext cx="3482975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209550" indent="-196850">
              <a:lnSpc>
                <a:spcPct val="100000"/>
              </a:lnSpc>
              <a:spcBef>
                <a:spcPts val="590"/>
              </a:spcBef>
              <a:buSzPct val="88235"/>
              <a:buAutoNum type="arabicPeriod" startAt="58"/>
              <a:tabLst>
                <a:tab pos="209550" algn="l"/>
              </a:tabLst>
            </a:pPr>
            <a:r>
              <a:rPr dirty="0" sz="850" b="1">
                <a:latin typeface="Arial"/>
                <a:cs typeface="Arial"/>
              </a:rPr>
              <a:t>¿En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qué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manera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desobedeció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rey</a:t>
            </a:r>
            <a:r>
              <a:rPr dirty="0" sz="850" spc="-4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Saúl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20" b="1">
                <a:latin typeface="Arial"/>
                <a:cs typeface="Arial"/>
              </a:rPr>
              <a:t>Dios?</a:t>
            </a:r>
            <a:endParaRPr sz="850">
              <a:latin typeface="Arial"/>
              <a:cs typeface="Arial"/>
            </a:endParaRPr>
          </a:p>
          <a:p>
            <a:pPr lvl="1"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Hizo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sacrificio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que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solamente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un</a:t>
            </a:r>
            <a:r>
              <a:rPr dirty="0" sz="700" spc="-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sacerdote</a:t>
            </a:r>
            <a:r>
              <a:rPr dirty="0" sz="700" spc="-2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podía hacer (I</a:t>
            </a:r>
            <a:r>
              <a:rPr dirty="0" sz="700" spc="2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Samuel </a:t>
            </a:r>
            <a:r>
              <a:rPr dirty="0" sz="700" spc="-20">
                <a:latin typeface="Century Gothic"/>
                <a:cs typeface="Century Gothic"/>
              </a:rPr>
              <a:t>13:9)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624212" y="5182786"/>
            <a:ext cx="3684904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209550" indent="-196850">
              <a:lnSpc>
                <a:spcPct val="100000"/>
              </a:lnSpc>
              <a:spcBef>
                <a:spcPts val="590"/>
              </a:spcBef>
              <a:buSzPct val="88235"/>
              <a:buAutoNum type="arabicPeriod" startAt="59"/>
              <a:tabLst>
                <a:tab pos="209550" algn="l"/>
              </a:tabLst>
            </a:pPr>
            <a:r>
              <a:rPr dirty="0" sz="850" spc="-10" b="1">
                <a:latin typeface="Arial"/>
                <a:cs typeface="Arial"/>
              </a:rPr>
              <a:t>¿Quién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oró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toda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la</a:t>
            </a:r>
            <a:r>
              <a:rPr dirty="0" sz="850" spc="-10" b="1">
                <a:latin typeface="Arial"/>
                <a:cs typeface="Arial"/>
              </a:rPr>
              <a:t> noche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por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causa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la</a:t>
            </a:r>
            <a:r>
              <a:rPr dirty="0" sz="850" spc="-10" b="1">
                <a:latin typeface="Arial"/>
                <a:cs typeface="Arial"/>
              </a:rPr>
              <a:t> desobediencia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un </a:t>
            </a:r>
            <a:r>
              <a:rPr dirty="0" sz="850" spc="-20" b="1">
                <a:latin typeface="Arial"/>
                <a:cs typeface="Arial"/>
              </a:rPr>
              <a:t>rey?</a:t>
            </a:r>
            <a:endParaRPr sz="850">
              <a:latin typeface="Arial"/>
              <a:cs typeface="Arial"/>
            </a:endParaRPr>
          </a:p>
          <a:p>
            <a:pPr lvl="1"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Samuel (1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Samuel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 spc="-20">
                <a:latin typeface="Century Gothic"/>
                <a:cs typeface="Century Gothic"/>
              </a:rPr>
              <a:t>15:1)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24212" y="5634229"/>
            <a:ext cx="4027170" cy="437515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marL="208915" marR="5080" indent="-196850">
              <a:lnSpc>
                <a:spcPts val="969"/>
              </a:lnSpc>
              <a:spcBef>
                <a:spcPts val="170"/>
              </a:spcBef>
              <a:buSzPct val="88235"/>
              <a:buAutoNum type="arabicPeriod" startAt="60"/>
              <a:tabLst>
                <a:tab pos="208915" algn="l"/>
              </a:tabLst>
            </a:pPr>
            <a:r>
              <a:rPr dirty="0" sz="850" spc="-10" b="1">
                <a:latin typeface="Arial"/>
                <a:cs typeface="Arial"/>
              </a:rPr>
              <a:t>¿Quién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fue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bendecido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grandemente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por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tener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en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su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casa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arca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del</a:t>
            </a:r>
            <a:r>
              <a:rPr dirty="0" sz="850" spc="-10" b="1">
                <a:latin typeface="Arial"/>
                <a:cs typeface="Arial"/>
              </a:rPr>
              <a:t> Señor </a:t>
            </a:r>
            <a:r>
              <a:rPr dirty="0" sz="850" b="1">
                <a:latin typeface="Arial"/>
                <a:cs typeface="Arial"/>
              </a:rPr>
              <a:t>durante</a:t>
            </a:r>
            <a:r>
              <a:rPr dirty="0" sz="850" spc="-4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tres</a:t>
            </a:r>
            <a:r>
              <a:rPr dirty="0" sz="850" spc="-4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meses?</a:t>
            </a:r>
            <a:endParaRPr sz="850">
              <a:latin typeface="Arial"/>
              <a:cs typeface="Arial"/>
            </a:endParaRPr>
          </a:p>
          <a:p>
            <a:pPr lvl="1" marL="369570" indent="-160655">
              <a:lnSpc>
                <a:spcPct val="100000"/>
              </a:lnSpc>
              <a:spcBef>
                <a:spcPts val="390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 spc="-10">
                <a:latin typeface="Century Gothic"/>
                <a:cs typeface="Century Gothic"/>
              </a:rPr>
              <a:t>Obed-</a:t>
            </a:r>
            <a:r>
              <a:rPr dirty="0" sz="700">
                <a:latin typeface="Century Gothic"/>
                <a:cs typeface="Century Gothic"/>
              </a:rPr>
              <a:t>edom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(1</a:t>
            </a:r>
            <a:r>
              <a:rPr dirty="0" sz="700" spc="30">
                <a:latin typeface="Century Gothic"/>
                <a:cs typeface="Century Gothic"/>
              </a:rPr>
              <a:t> </a:t>
            </a:r>
            <a:r>
              <a:rPr dirty="0" sz="700" spc="-10">
                <a:latin typeface="Century Gothic"/>
                <a:cs typeface="Century Gothic"/>
              </a:rPr>
              <a:t>C13:14)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624212" y="6081946"/>
            <a:ext cx="3788410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209550" indent="-196850">
              <a:lnSpc>
                <a:spcPct val="100000"/>
              </a:lnSpc>
              <a:spcBef>
                <a:spcPts val="590"/>
              </a:spcBef>
              <a:buSzPct val="88235"/>
              <a:buAutoNum type="arabicPeriod" startAt="61"/>
              <a:tabLst>
                <a:tab pos="209550" algn="l"/>
              </a:tabLst>
            </a:pPr>
            <a:r>
              <a:rPr dirty="0" sz="850" b="1">
                <a:latin typeface="Arial"/>
                <a:cs typeface="Arial"/>
              </a:rPr>
              <a:t>¿Cómo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se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llamaba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 </a:t>
            </a:r>
            <a:r>
              <a:rPr dirty="0" sz="850" spc="-10" b="1">
                <a:latin typeface="Arial"/>
                <a:cs typeface="Arial"/>
              </a:rPr>
              <a:t>pueblo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que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perturbaba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la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tranquilidad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Israel?</a:t>
            </a:r>
            <a:endParaRPr sz="850">
              <a:latin typeface="Arial"/>
              <a:cs typeface="Arial"/>
            </a:endParaRPr>
          </a:p>
          <a:p>
            <a:pPr lvl="1"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Filisteos.</a:t>
            </a:r>
            <a:r>
              <a:rPr dirty="0" sz="700" spc="-1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I Samuel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 spc="-10">
                <a:latin typeface="Century Gothic"/>
                <a:cs typeface="Century Gothic"/>
              </a:rPr>
              <a:t>13:189.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624212" y="6470566"/>
            <a:ext cx="2465705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209550" indent="-196850">
              <a:lnSpc>
                <a:spcPct val="100000"/>
              </a:lnSpc>
              <a:spcBef>
                <a:spcPts val="590"/>
              </a:spcBef>
              <a:buSzPct val="88235"/>
              <a:buAutoNum type="arabicPeriod" startAt="62"/>
              <a:tabLst>
                <a:tab pos="209550" algn="l"/>
              </a:tabLst>
            </a:pPr>
            <a:r>
              <a:rPr dirty="0" sz="850" spc="-10" b="1">
                <a:latin typeface="Arial"/>
                <a:cs typeface="Arial"/>
              </a:rPr>
              <a:t>¿Quién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tomó</a:t>
            </a:r>
            <a:r>
              <a:rPr dirty="0" sz="850" spc="-10" b="1">
                <a:latin typeface="Arial"/>
                <a:cs typeface="Arial"/>
              </a:rPr>
              <a:t> Jerusalén </a:t>
            </a:r>
            <a:r>
              <a:rPr dirty="0" sz="850" b="1">
                <a:latin typeface="Arial"/>
                <a:cs typeface="Arial"/>
              </a:rPr>
              <a:t>y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la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hizo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su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capital?</a:t>
            </a:r>
            <a:endParaRPr sz="850">
              <a:latin typeface="Arial"/>
              <a:cs typeface="Arial"/>
            </a:endParaRPr>
          </a:p>
          <a:p>
            <a:pPr lvl="1" marL="419100" indent="-21018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419100" algn="l"/>
              </a:tabLst>
            </a:pPr>
            <a:r>
              <a:rPr dirty="0" sz="700">
                <a:latin typeface="Century Gothic"/>
                <a:cs typeface="Century Gothic"/>
              </a:rPr>
              <a:t>David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(1 </a:t>
            </a:r>
            <a:r>
              <a:rPr dirty="0" sz="700" spc="-10">
                <a:latin typeface="Century Gothic"/>
                <a:cs typeface="Century Gothic"/>
              </a:rPr>
              <a:t>C11:5)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5970407" y="423337"/>
            <a:ext cx="3171825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209550" indent="-196850">
              <a:lnSpc>
                <a:spcPct val="100000"/>
              </a:lnSpc>
              <a:spcBef>
                <a:spcPts val="590"/>
              </a:spcBef>
              <a:buSzPct val="88235"/>
              <a:buAutoNum type="arabicPeriod" startAt="63"/>
              <a:tabLst>
                <a:tab pos="209550" algn="l"/>
              </a:tabLst>
            </a:pPr>
            <a:r>
              <a:rPr dirty="0" sz="850" b="1">
                <a:latin typeface="Arial"/>
                <a:cs typeface="Arial"/>
              </a:rPr>
              <a:t>¿Cómo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se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llamó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hijo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del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rey</a:t>
            </a:r>
            <a:r>
              <a:rPr dirty="0" sz="850" spc="18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Saúl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amigo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del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rey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David?</a:t>
            </a:r>
            <a:endParaRPr sz="850">
              <a:latin typeface="Arial"/>
              <a:cs typeface="Arial"/>
            </a:endParaRPr>
          </a:p>
          <a:p>
            <a:pPr lvl="1"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Jonatán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I Samuel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 spc="-20">
                <a:latin typeface="Century Gothic"/>
                <a:cs typeface="Century Gothic"/>
              </a:rPr>
              <a:t>14:1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5970407" y="873255"/>
            <a:ext cx="3962400" cy="43751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208915" marR="5080" indent="-196850">
              <a:lnSpc>
                <a:spcPts val="980"/>
              </a:lnSpc>
              <a:spcBef>
                <a:spcPts val="160"/>
              </a:spcBef>
              <a:buSzPct val="88235"/>
              <a:buAutoNum type="arabicPeriod" startAt="64"/>
              <a:tabLst>
                <a:tab pos="208915" algn="l"/>
              </a:tabLst>
            </a:pPr>
            <a:r>
              <a:rPr dirty="0" sz="850" b="1">
                <a:latin typeface="Arial"/>
                <a:cs typeface="Arial"/>
              </a:rPr>
              <a:t>¿A</a:t>
            </a:r>
            <a:r>
              <a:rPr dirty="0" sz="850" spc="-5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quién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tuvo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que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matar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David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para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salvar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al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pueblo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4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las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manos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25" b="1">
                <a:latin typeface="Arial"/>
                <a:cs typeface="Arial"/>
              </a:rPr>
              <a:t> los </a:t>
            </a:r>
            <a:r>
              <a:rPr dirty="0" sz="850" spc="-10" b="1">
                <a:latin typeface="Arial"/>
                <a:cs typeface="Arial"/>
              </a:rPr>
              <a:t>filisteos?</a:t>
            </a:r>
            <a:endParaRPr sz="850">
              <a:latin typeface="Arial"/>
              <a:cs typeface="Arial"/>
            </a:endParaRPr>
          </a:p>
          <a:p>
            <a:pPr lvl="1" marL="369570" indent="-160655">
              <a:lnSpc>
                <a:spcPct val="100000"/>
              </a:lnSpc>
              <a:spcBef>
                <a:spcPts val="380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Goliat.</a:t>
            </a:r>
            <a:r>
              <a:rPr dirty="0" sz="700" spc="-2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I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Samuel</a:t>
            </a:r>
            <a:r>
              <a:rPr dirty="0" sz="700" spc="-10">
                <a:latin typeface="Century Gothic"/>
                <a:cs typeface="Century Gothic"/>
              </a:rPr>
              <a:t> </a:t>
            </a:r>
            <a:r>
              <a:rPr dirty="0" sz="700" spc="-20">
                <a:latin typeface="Century Gothic"/>
                <a:cs typeface="Century Gothic"/>
              </a:rPr>
              <a:t>17:1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5970407" y="1322497"/>
            <a:ext cx="2298065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209550" indent="-196850">
              <a:lnSpc>
                <a:spcPct val="100000"/>
              </a:lnSpc>
              <a:spcBef>
                <a:spcPts val="590"/>
              </a:spcBef>
              <a:buSzPct val="88235"/>
              <a:buAutoNum type="arabicPeriod" startAt="65"/>
              <a:tabLst>
                <a:tab pos="209550" algn="l"/>
              </a:tabLst>
            </a:pPr>
            <a:r>
              <a:rPr dirty="0" sz="850" spc="-10" b="1">
                <a:latin typeface="Arial"/>
                <a:cs typeface="Arial"/>
              </a:rPr>
              <a:t>¿Quienes</a:t>
            </a:r>
            <a:r>
              <a:rPr dirty="0" sz="850" spc="-5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tuvieron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una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amistad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sincera?</a:t>
            </a:r>
            <a:endParaRPr sz="850">
              <a:latin typeface="Arial"/>
              <a:cs typeface="Arial"/>
            </a:endParaRPr>
          </a:p>
          <a:p>
            <a:pPr lvl="1"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David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y Jonatán</a:t>
            </a:r>
            <a:r>
              <a:rPr dirty="0" sz="700" spc="-1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I</a:t>
            </a:r>
            <a:r>
              <a:rPr dirty="0" sz="700" spc="1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Samuel </a:t>
            </a:r>
            <a:r>
              <a:rPr dirty="0" sz="700" spc="-20">
                <a:latin typeface="Century Gothic"/>
                <a:cs typeface="Century Gothic"/>
              </a:rPr>
              <a:t>20:1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5970407" y="1709592"/>
            <a:ext cx="1925955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209550" indent="-196850">
              <a:lnSpc>
                <a:spcPct val="100000"/>
              </a:lnSpc>
              <a:spcBef>
                <a:spcPts val="590"/>
              </a:spcBef>
              <a:buSzPct val="88235"/>
              <a:buAutoNum type="arabicPeriod" startAt="66"/>
              <a:tabLst>
                <a:tab pos="209550" algn="l"/>
              </a:tabLst>
            </a:pPr>
            <a:r>
              <a:rPr dirty="0" sz="850" spc="-10" b="1">
                <a:latin typeface="Arial"/>
                <a:cs typeface="Arial"/>
              </a:rPr>
              <a:t>¿Cuantos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Libros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posee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la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Biblia?</a:t>
            </a:r>
            <a:endParaRPr sz="850">
              <a:latin typeface="Arial"/>
              <a:cs typeface="Arial"/>
            </a:endParaRPr>
          </a:p>
          <a:p>
            <a:pPr lvl="1"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66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 spc="-10">
                <a:latin typeface="Century Gothic"/>
                <a:cs typeface="Century Gothic"/>
              </a:rPr>
              <a:t>libros.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5970407" y="2100047"/>
            <a:ext cx="2674620" cy="374015"/>
          </a:xfrm>
          <a:prstGeom prst="rect">
            <a:avLst/>
          </a:prstGeom>
        </p:spPr>
        <p:txBody>
          <a:bodyPr wrap="square" lIns="0" tIns="73025" rIns="0" bIns="0" rtlCol="0" vert="horz">
            <a:spAutoFit/>
          </a:bodyPr>
          <a:lstStyle/>
          <a:p>
            <a:pPr marL="209550" indent="-196850">
              <a:lnSpc>
                <a:spcPct val="100000"/>
              </a:lnSpc>
              <a:spcBef>
                <a:spcPts val="575"/>
              </a:spcBef>
              <a:buSzPct val="88235"/>
              <a:buAutoNum type="arabicPeriod" startAt="67"/>
              <a:tabLst>
                <a:tab pos="209550" algn="l"/>
              </a:tabLst>
            </a:pPr>
            <a:r>
              <a:rPr dirty="0" sz="850" b="1">
                <a:latin typeface="Arial"/>
                <a:cs typeface="Arial"/>
              </a:rPr>
              <a:t>¿Cómo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se</a:t>
            </a:r>
            <a:r>
              <a:rPr dirty="0" sz="850" spc="-4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llamo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mejor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general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del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rey</a:t>
            </a:r>
            <a:r>
              <a:rPr dirty="0" sz="850" spc="-4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David?</a:t>
            </a:r>
            <a:endParaRPr sz="850">
              <a:latin typeface="Arial"/>
              <a:cs typeface="Arial"/>
            </a:endParaRPr>
          </a:p>
          <a:p>
            <a:pPr lvl="1" marL="369570" indent="-160655">
              <a:lnSpc>
                <a:spcPct val="100000"/>
              </a:lnSpc>
              <a:spcBef>
                <a:spcPts val="40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Joab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(1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 spc="-10">
                <a:latin typeface="Century Gothic"/>
                <a:cs typeface="Century Gothic"/>
              </a:rPr>
              <a:t>C24:2)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5970407" y="2485307"/>
            <a:ext cx="3477895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209550" indent="-196850">
              <a:lnSpc>
                <a:spcPct val="100000"/>
              </a:lnSpc>
              <a:spcBef>
                <a:spcPts val="590"/>
              </a:spcBef>
              <a:buSzPct val="88235"/>
              <a:buAutoNum type="arabicPeriod" startAt="68"/>
              <a:tabLst>
                <a:tab pos="209550" algn="l"/>
              </a:tabLst>
            </a:pPr>
            <a:r>
              <a:rPr dirty="0" sz="850" b="1">
                <a:latin typeface="Arial"/>
                <a:cs typeface="Arial"/>
              </a:rPr>
              <a:t>¿Cómo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se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llamó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hijo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Jonatán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</a:t>
            </a:r>
            <a:r>
              <a:rPr dirty="0" sz="850" spc="19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quien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rey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David</a:t>
            </a:r>
            <a:r>
              <a:rPr dirty="0" sz="850" spc="-10" b="1">
                <a:latin typeface="Arial"/>
                <a:cs typeface="Arial"/>
              </a:rPr>
              <a:t> ayudó?</a:t>
            </a:r>
            <a:endParaRPr sz="850">
              <a:latin typeface="Arial"/>
              <a:cs typeface="Arial"/>
            </a:endParaRPr>
          </a:p>
          <a:p>
            <a:pPr lvl="1"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Mefi</a:t>
            </a:r>
            <a:r>
              <a:rPr dirty="0" sz="700" spc="-1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–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Boset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2 Samuel </a:t>
            </a:r>
            <a:r>
              <a:rPr dirty="0" sz="700" spc="-25">
                <a:latin typeface="Century Gothic"/>
                <a:cs typeface="Century Gothic"/>
              </a:rPr>
              <a:t>9:1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5970407" y="2936750"/>
            <a:ext cx="2454910" cy="1549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750" b="1">
                <a:latin typeface="Century Gothic"/>
                <a:cs typeface="Century Gothic"/>
              </a:rPr>
              <a:t>69.</a:t>
            </a:r>
            <a:r>
              <a:rPr dirty="0" sz="750" spc="220" b="1">
                <a:latin typeface="Century Gothic"/>
                <a:cs typeface="Century Gothic"/>
              </a:rPr>
              <a:t> </a:t>
            </a:r>
            <a:r>
              <a:rPr dirty="0" sz="850" b="1">
                <a:latin typeface="Arial"/>
                <a:cs typeface="Arial"/>
              </a:rPr>
              <a:t>¿Cómo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se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llamó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la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madre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del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rey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Salomón?</a:t>
            </a:r>
            <a:endParaRPr sz="850">
              <a:latin typeface="Arial"/>
              <a:cs typeface="Arial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6166995" y="3206517"/>
            <a:ext cx="1236345" cy="1327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3355" indent="-160655">
              <a:lnSpc>
                <a:spcPct val="100000"/>
              </a:lnSpc>
              <a:spcBef>
                <a:spcPts val="100"/>
              </a:spcBef>
              <a:buFont typeface="Symbol"/>
              <a:buChar char=""/>
              <a:tabLst>
                <a:tab pos="173355" algn="l"/>
              </a:tabLst>
            </a:pPr>
            <a:r>
              <a:rPr dirty="0" sz="700">
                <a:latin typeface="Century Gothic"/>
                <a:cs typeface="Century Gothic"/>
              </a:rPr>
              <a:t>Betsabé.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2</a:t>
            </a:r>
            <a:r>
              <a:rPr dirty="0" sz="700" spc="1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Samuel </a:t>
            </a:r>
            <a:r>
              <a:rPr dirty="0" sz="700" spc="-20">
                <a:latin typeface="Century Gothic"/>
                <a:cs typeface="Century Gothic"/>
              </a:rPr>
              <a:t>12:24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5970407" y="3439670"/>
            <a:ext cx="3460750" cy="1549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750" b="1">
                <a:latin typeface="Century Gothic"/>
                <a:cs typeface="Century Gothic"/>
              </a:rPr>
              <a:t>70.</a:t>
            </a:r>
            <a:r>
              <a:rPr dirty="0" sz="750" spc="204" b="1">
                <a:latin typeface="Century Gothic"/>
                <a:cs typeface="Century Gothic"/>
              </a:rPr>
              <a:t> </a:t>
            </a:r>
            <a:r>
              <a:rPr dirty="0" sz="850" b="1">
                <a:latin typeface="Arial"/>
                <a:cs typeface="Arial"/>
              </a:rPr>
              <a:t>¿Cómo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se</a:t>
            </a:r>
            <a:r>
              <a:rPr dirty="0" sz="850" spc="-4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llamó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hijo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del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rey</a:t>
            </a:r>
            <a:r>
              <a:rPr dirty="0" sz="850" spc="-4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David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quién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se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rebeló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contra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25" b="1">
                <a:latin typeface="Arial"/>
                <a:cs typeface="Arial"/>
              </a:rPr>
              <a:t>él?</a:t>
            </a:r>
            <a:endParaRPr sz="850">
              <a:latin typeface="Arial"/>
              <a:cs typeface="Arial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6166988" y="3710960"/>
            <a:ext cx="1186180" cy="1327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3355" indent="-160655">
              <a:lnSpc>
                <a:spcPct val="100000"/>
              </a:lnSpc>
              <a:spcBef>
                <a:spcPts val="100"/>
              </a:spcBef>
              <a:buFont typeface="Symbol"/>
              <a:buChar char=""/>
              <a:tabLst>
                <a:tab pos="173355" algn="l"/>
              </a:tabLst>
            </a:pPr>
            <a:r>
              <a:rPr dirty="0" sz="700">
                <a:latin typeface="Century Gothic"/>
                <a:cs typeface="Century Gothic"/>
              </a:rPr>
              <a:t>Absalón. 2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Samuel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 spc="-20">
                <a:latin typeface="Century Gothic"/>
                <a:cs typeface="Century Gothic"/>
              </a:rPr>
              <a:t>19:1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5970407" y="3879767"/>
            <a:ext cx="2580005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209550" indent="-196850">
              <a:lnSpc>
                <a:spcPct val="100000"/>
              </a:lnSpc>
              <a:spcBef>
                <a:spcPts val="590"/>
              </a:spcBef>
              <a:buSzPct val="88235"/>
              <a:buAutoNum type="arabicPeriod" startAt="71"/>
              <a:tabLst>
                <a:tab pos="209550" algn="l"/>
              </a:tabLst>
            </a:pPr>
            <a:r>
              <a:rPr dirty="0" sz="850" b="1">
                <a:latin typeface="Arial"/>
                <a:cs typeface="Arial"/>
              </a:rPr>
              <a:t>¿Cuál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dios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pagano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fue</a:t>
            </a:r>
            <a:r>
              <a:rPr dirty="0" sz="850" spc="-4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dios</a:t>
            </a:r>
            <a:r>
              <a:rPr dirty="0" sz="850" spc="-4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las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moscas?</a:t>
            </a:r>
            <a:endParaRPr sz="850">
              <a:latin typeface="Arial"/>
              <a:cs typeface="Arial"/>
            </a:endParaRPr>
          </a:p>
          <a:p>
            <a:pPr lvl="1"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Baal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– zebub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(2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Reyes </a:t>
            </a:r>
            <a:r>
              <a:rPr dirty="0" sz="700" spc="-20">
                <a:latin typeface="Century Gothic"/>
                <a:cs typeface="Century Gothic"/>
              </a:rPr>
              <a:t>1:3)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5970407" y="4270223"/>
            <a:ext cx="3520440" cy="374015"/>
          </a:xfrm>
          <a:prstGeom prst="rect">
            <a:avLst/>
          </a:prstGeom>
        </p:spPr>
        <p:txBody>
          <a:bodyPr wrap="square" lIns="0" tIns="73025" rIns="0" bIns="0" rtlCol="0" vert="horz">
            <a:spAutoFit/>
          </a:bodyPr>
          <a:lstStyle/>
          <a:p>
            <a:pPr marL="209550" indent="-196850">
              <a:lnSpc>
                <a:spcPct val="100000"/>
              </a:lnSpc>
              <a:spcBef>
                <a:spcPts val="575"/>
              </a:spcBef>
              <a:buSzPct val="88235"/>
              <a:buAutoNum type="arabicPeriod" startAt="72"/>
              <a:tabLst>
                <a:tab pos="209550" algn="l"/>
              </a:tabLst>
            </a:pPr>
            <a:r>
              <a:rPr dirty="0" sz="850" b="1">
                <a:latin typeface="Arial"/>
                <a:cs typeface="Arial"/>
              </a:rPr>
              <a:t>72.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¿Cómo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se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llamó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pueblo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pagano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que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tomó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arca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Dios?</a:t>
            </a:r>
            <a:endParaRPr sz="850">
              <a:latin typeface="Arial"/>
              <a:cs typeface="Arial"/>
            </a:endParaRPr>
          </a:p>
          <a:p>
            <a:pPr lvl="1" marL="394970" indent="-186055">
              <a:lnSpc>
                <a:spcPct val="100000"/>
              </a:lnSpc>
              <a:spcBef>
                <a:spcPts val="405"/>
              </a:spcBef>
              <a:buFont typeface="Symbol"/>
              <a:buChar char=""/>
              <a:tabLst>
                <a:tab pos="394970" algn="l"/>
              </a:tabLst>
            </a:pPr>
            <a:r>
              <a:rPr dirty="0" sz="700">
                <a:latin typeface="Century Gothic"/>
                <a:cs typeface="Century Gothic"/>
              </a:rPr>
              <a:t>Los</a:t>
            </a:r>
            <a:r>
              <a:rPr dirty="0" sz="700" spc="-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filisteos</a:t>
            </a:r>
            <a:r>
              <a:rPr dirty="0" sz="700" spc="-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(1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Samuel</a:t>
            </a:r>
            <a:r>
              <a:rPr dirty="0" sz="700" spc="-10">
                <a:latin typeface="Century Gothic"/>
                <a:cs typeface="Century Gothic"/>
              </a:rPr>
              <a:t> </a:t>
            </a:r>
            <a:r>
              <a:rPr dirty="0" sz="700" spc="-20">
                <a:latin typeface="Century Gothic"/>
                <a:cs typeface="Century Gothic"/>
              </a:rPr>
              <a:t>5:1)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5970407" y="4718306"/>
            <a:ext cx="3898265" cy="437515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marL="208915" marR="5080" indent="-196850">
              <a:lnSpc>
                <a:spcPts val="969"/>
              </a:lnSpc>
              <a:spcBef>
                <a:spcPts val="170"/>
              </a:spcBef>
              <a:buSzPct val="88235"/>
              <a:buAutoNum type="arabicPeriod" startAt="73"/>
              <a:tabLst>
                <a:tab pos="208915" algn="l"/>
                <a:tab pos="239395" algn="l"/>
              </a:tabLst>
            </a:pPr>
            <a:r>
              <a:rPr dirty="0" sz="850" b="1">
                <a:latin typeface="Arial"/>
                <a:cs typeface="Arial"/>
              </a:rPr>
              <a:t>	73.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¿Durante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reino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quien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se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halló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libro</a:t>
            </a:r>
            <a:r>
              <a:rPr dirty="0" sz="850" spc="-4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4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la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ley,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que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por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mucho </a:t>
            </a:r>
            <a:r>
              <a:rPr dirty="0" sz="850" b="1">
                <a:latin typeface="Arial"/>
                <a:cs typeface="Arial"/>
              </a:rPr>
              <a:t>tiempo</a:t>
            </a:r>
            <a:r>
              <a:rPr dirty="0" sz="850" spc="-6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había</a:t>
            </a:r>
            <a:r>
              <a:rPr dirty="0" sz="850" spc="-6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estado</a:t>
            </a:r>
            <a:r>
              <a:rPr dirty="0" sz="850" spc="-4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perdido?</a:t>
            </a:r>
            <a:endParaRPr sz="850">
              <a:latin typeface="Arial"/>
              <a:cs typeface="Arial"/>
            </a:endParaRPr>
          </a:p>
          <a:p>
            <a:pPr lvl="1" marL="369570" indent="-160655">
              <a:lnSpc>
                <a:spcPct val="100000"/>
              </a:lnSpc>
              <a:spcBef>
                <a:spcPts val="390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De</a:t>
            </a:r>
            <a:r>
              <a:rPr dirty="0" sz="700" spc="-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Josías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</a:t>
            </a:r>
            <a:r>
              <a:rPr dirty="0" sz="700" spc="-1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2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Reyes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 spc="-20">
                <a:latin typeface="Century Gothic"/>
                <a:cs typeface="Century Gothic"/>
              </a:rPr>
              <a:t>22:3)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5970407" y="5169382"/>
            <a:ext cx="3052445" cy="374015"/>
          </a:xfrm>
          <a:prstGeom prst="rect">
            <a:avLst/>
          </a:prstGeom>
        </p:spPr>
        <p:txBody>
          <a:bodyPr wrap="square" lIns="0" tIns="73025" rIns="0" bIns="0" rtlCol="0" vert="horz">
            <a:spAutoFit/>
          </a:bodyPr>
          <a:lstStyle/>
          <a:p>
            <a:pPr marL="209550" indent="-196850">
              <a:lnSpc>
                <a:spcPct val="100000"/>
              </a:lnSpc>
              <a:spcBef>
                <a:spcPts val="575"/>
              </a:spcBef>
              <a:buSzPct val="88235"/>
              <a:buAutoNum type="arabicPeriod" startAt="74"/>
              <a:tabLst>
                <a:tab pos="209550" algn="l"/>
              </a:tabLst>
            </a:pPr>
            <a:r>
              <a:rPr dirty="0" sz="850" b="1">
                <a:latin typeface="Arial"/>
                <a:cs typeface="Arial"/>
              </a:rPr>
              <a:t>¿Cómo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se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llamó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rey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que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edificó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templo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para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spc="-20" b="1">
                <a:latin typeface="Arial"/>
                <a:cs typeface="Arial"/>
              </a:rPr>
              <a:t>Dios?</a:t>
            </a:r>
            <a:endParaRPr sz="850">
              <a:latin typeface="Arial"/>
              <a:cs typeface="Arial"/>
            </a:endParaRPr>
          </a:p>
          <a:p>
            <a:pPr lvl="1" marL="369570" indent="-160655">
              <a:lnSpc>
                <a:spcPct val="100000"/>
              </a:lnSpc>
              <a:spcBef>
                <a:spcPts val="40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Salomón.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I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Reyes</a:t>
            </a:r>
            <a:r>
              <a:rPr dirty="0" sz="700" spc="-10">
                <a:latin typeface="Century Gothic"/>
                <a:cs typeface="Century Gothic"/>
              </a:rPr>
              <a:t> </a:t>
            </a:r>
            <a:r>
              <a:rPr dirty="0" sz="700" spc="-25">
                <a:latin typeface="Century Gothic"/>
                <a:cs typeface="Century Gothic"/>
              </a:rPr>
              <a:t>6: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5970407" y="5617465"/>
            <a:ext cx="3991610" cy="437515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marL="208915" marR="5080" indent="-196850">
              <a:lnSpc>
                <a:spcPts val="969"/>
              </a:lnSpc>
              <a:spcBef>
                <a:spcPts val="170"/>
              </a:spcBef>
              <a:buSzPct val="88235"/>
              <a:buAutoNum type="arabicPeriod" startAt="75"/>
              <a:tabLst>
                <a:tab pos="208915" algn="l"/>
              </a:tabLst>
            </a:pPr>
            <a:r>
              <a:rPr dirty="0" sz="850" b="1">
                <a:latin typeface="Arial"/>
                <a:cs typeface="Arial"/>
              </a:rPr>
              <a:t>¿Qué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escogió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Salomón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cuando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Señor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le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ofreció</a:t>
            </a:r>
            <a:r>
              <a:rPr dirty="0" sz="850" spc="18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lo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que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quisiera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en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25" b="1">
                <a:latin typeface="Arial"/>
                <a:cs typeface="Arial"/>
              </a:rPr>
              <a:t>una </a:t>
            </a:r>
            <a:r>
              <a:rPr dirty="0" sz="850" spc="-10" b="1">
                <a:latin typeface="Arial"/>
                <a:cs typeface="Arial"/>
              </a:rPr>
              <a:t>visión?</a:t>
            </a:r>
            <a:endParaRPr sz="850">
              <a:latin typeface="Arial"/>
              <a:cs typeface="Arial"/>
            </a:endParaRPr>
          </a:p>
          <a:p>
            <a:pPr lvl="1" marL="369570" indent="-160655">
              <a:lnSpc>
                <a:spcPct val="100000"/>
              </a:lnSpc>
              <a:spcBef>
                <a:spcPts val="390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Sabiduría</a:t>
            </a:r>
            <a:r>
              <a:rPr dirty="0" sz="700" spc="-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(1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Reyes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 spc="-20">
                <a:latin typeface="Century Gothic"/>
                <a:cs typeface="Century Gothic"/>
              </a:rPr>
              <a:t>3:5)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32" name="object 32" descr=""/>
          <p:cNvSpPr txBox="1"/>
          <p:nvPr/>
        </p:nvSpPr>
        <p:spPr>
          <a:xfrm>
            <a:off x="5970407" y="6066706"/>
            <a:ext cx="3244850" cy="76454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209550" indent="-196850">
              <a:lnSpc>
                <a:spcPct val="100000"/>
              </a:lnSpc>
              <a:spcBef>
                <a:spcPts val="590"/>
              </a:spcBef>
              <a:buSzPct val="88235"/>
              <a:buAutoNum type="arabicPeriod" startAt="76"/>
              <a:tabLst>
                <a:tab pos="209550" algn="l"/>
              </a:tabLst>
            </a:pPr>
            <a:r>
              <a:rPr dirty="0" sz="850" b="1">
                <a:latin typeface="Arial"/>
                <a:cs typeface="Arial"/>
              </a:rPr>
              <a:t>Según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proverbio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¿cuál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es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principio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la</a:t>
            </a:r>
            <a:r>
              <a:rPr dirty="0" sz="850" spc="-10" b="1">
                <a:latin typeface="Arial"/>
                <a:cs typeface="Arial"/>
              </a:rPr>
              <a:t> sabiduría?</a:t>
            </a:r>
            <a:endParaRPr sz="850">
              <a:latin typeface="Arial"/>
              <a:cs typeface="Arial"/>
            </a:endParaRPr>
          </a:p>
          <a:p>
            <a:pPr lvl="1" marL="419100" indent="-21018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419100" algn="l"/>
              </a:tabLst>
            </a:pPr>
            <a:r>
              <a:rPr dirty="0" sz="700">
                <a:latin typeface="Century Gothic"/>
                <a:cs typeface="Century Gothic"/>
              </a:rPr>
              <a:t>El temor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de Jehová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(Pv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 spc="-20">
                <a:latin typeface="Century Gothic"/>
                <a:cs typeface="Century Gothic"/>
              </a:rPr>
              <a:t>9:10)</a:t>
            </a:r>
            <a:endParaRPr sz="700">
              <a:latin typeface="Century Gothic"/>
              <a:cs typeface="Century Gothic"/>
            </a:endParaRPr>
          </a:p>
          <a:p>
            <a:pPr marL="209550" indent="-196850">
              <a:lnSpc>
                <a:spcPct val="100000"/>
              </a:lnSpc>
              <a:spcBef>
                <a:spcPts val="775"/>
              </a:spcBef>
              <a:buSzPct val="88235"/>
              <a:buAutoNum type="arabicPeriod" startAt="76"/>
              <a:tabLst>
                <a:tab pos="209550" algn="l"/>
              </a:tabLst>
            </a:pPr>
            <a:r>
              <a:rPr dirty="0" sz="850" b="1">
                <a:latin typeface="Arial"/>
                <a:cs typeface="Arial"/>
              </a:rPr>
              <a:t>Quién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vino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lejos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y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admiró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la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sabiduría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del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rey</a:t>
            </a:r>
            <a:r>
              <a:rPr dirty="0" sz="850" spc="-4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Salomón?</a:t>
            </a:r>
            <a:endParaRPr sz="850">
              <a:latin typeface="Arial"/>
              <a:cs typeface="Arial"/>
            </a:endParaRPr>
          </a:p>
          <a:p>
            <a:pPr lvl="1" marL="369570" indent="-160655">
              <a:lnSpc>
                <a:spcPct val="100000"/>
              </a:lnSpc>
              <a:spcBef>
                <a:spcPts val="414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La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reina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de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Saba.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I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Reyes </a:t>
            </a:r>
            <a:r>
              <a:rPr dirty="0" sz="700" spc="-20">
                <a:latin typeface="Century Gothic"/>
                <a:cs typeface="Century Gothic"/>
              </a:rPr>
              <a:t>10:1</a:t>
            </a:r>
            <a:endParaRPr sz="7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624212" y="486160"/>
            <a:ext cx="3957954" cy="437515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marL="208915" marR="5080" indent="-196850">
              <a:lnSpc>
                <a:spcPts val="969"/>
              </a:lnSpc>
              <a:spcBef>
                <a:spcPts val="170"/>
              </a:spcBef>
              <a:buSzPct val="88235"/>
              <a:buAutoNum type="arabicPeriod" startAt="78"/>
              <a:tabLst>
                <a:tab pos="208915" algn="l"/>
              </a:tabLst>
            </a:pPr>
            <a:r>
              <a:rPr dirty="0" sz="850" spc="-10" b="1">
                <a:latin typeface="Arial"/>
                <a:cs typeface="Arial"/>
              </a:rPr>
              <a:t>¿Cuánto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tiempo</a:t>
            </a:r>
            <a:r>
              <a:rPr dirty="0" sz="850" spc="-4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se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requirió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para</a:t>
            </a:r>
            <a:r>
              <a:rPr dirty="0" sz="850" spc="-4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edificar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templo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en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los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tiempos</a:t>
            </a:r>
            <a:r>
              <a:rPr dirty="0" sz="850" spc="-4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del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25" b="1">
                <a:latin typeface="Arial"/>
                <a:cs typeface="Arial"/>
              </a:rPr>
              <a:t>rey </a:t>
            </a:r>
            <a:r>
              <a:rPr dirty="0" sz="850" spc="-10" b="1">
                <a:latin typeface="Arial"/>
                <a:cs typeface="Arial"/>
              </a:rPr>
              <a:t>Salomón?</a:t>
            </a:r>
            <a:endParaRPr sz="850">
              <a:latin typeface="Arial"/>
              <a:cs typeface="Arial"/>
            </a:endParaRPr>
          </a:p>
          <a:p>
            <a:pPr lvl="1" marL="369570" indent="-160655">
              <a:lnSpc>
                <a:spcPct val="100000"/>
              </a:lnSpc>
              <a:spcBef>
                <a:spcPts val="390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Siete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años (I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Reyes</a:t>
            </a:r>
            <a:r>
              <a:rPr dirty="0" sz="700" spc="-10">
                <a:latin typeface="Century Gothic"/>
                <a:cs typeface="Century Gothic"/>
              </a:rPr>
              <a:t> </a:t>
            </a:r>
            <a:r>
              <a:rPr dirty="0" sz="700" spc="-20">
                <a:latin typeface="Century Gothic"/>
                <a:cs typeface="Century Gothic"/>
              </a:rPr>
              <a:t>6:38)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624212" y="937236"/>
            <a:ext cx="3274060" cy="374015"/>
          </a:xfrm>
          <a:prstGeom prst="rect">
            <a:avLst/>
          </a:prstGeom>
        </p:spPr>
        <p:txBody>
          <a:bodyPr wrap="square" lIns="0" tIns="73025" rIns="0" bIns="0" rtlCol="0" vert="horz">
            <a:spAutoFit/>
          </a:bodyPr>
          <a:lstStyle/>
          <a:p>
            <a:pPr marL="209550" indent="-196850">
              <a:lnSpc>
                <a:spcPct val="100000"/>
              </a:lnSpc>
              <a:spcBef>
                <a:spcPts val="575"/>
              </a:spcBef>
              <a:buSzPct val="88235"/>
              <a:buAutoNum type="arabicPeriod" startAt="79"/>
              <a:tabLst>
                <a:tab pos="209550" algn="l"/>
              </a:tabLst>
            </a:pPr>
            <a:r>
              <a:rPr dirty="0" sz="850" b="1">
                <a:latin typeface="Arial"/>
                <a:cs typeface="Arial"/>
              </a:rPr>
              <a:t>¿Cuál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fue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la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causa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que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dividió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al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reino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Israel?</a:t>
            </a:r>
            <a:endParaRPr sz="850">
              <a:latin typeface="Arial"/>
              <a:cs typeface="Arial"/>
            </a:endParaRPr>
          </a:p>
          <a:p>
            <a:pPr lvl="1" marL="369570" indent="-160655">
              <a:lnSpc>
                <a:spcPct val="100000"/>
              </a:lnSpc>
              <a:spcBef>
                <a:spcPts val="40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Porqué Roboam</a:t>
            </a:r>
            <a:r>
              <a:rPr dirty="0" sz="700" spc="-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desechó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el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consejo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de</a:t>
            </a:r>
            <a:r>
              <a:rPr dirty="0" sz="700" spc="-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los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ancianos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(I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Reyes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 spc="-20">
                <a:latin typeface="Century Gothic"/>
                <a:cs typeface="Century Gothic"/>
              </a:rPr>
              <a:t>12:8)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624212" y="1322497"/>
            <a:ext cx="3148965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209550" indent="-196850">
              <a:lnSpc>
                <a:spcPct val="100000"/>
              </a:lnSpc>
              <a:spcBef>
                <a:spcPts val="590"/>
              </a:spcBef>
              <a:buSzPct val="88235"/>
              <a:buAutoNum type="arabicPeriod" startAt="80"/>
              <a:tabLst>
                <a:tab pos="209550" algn="l"/>
              </a:tabLst>
            </a:pPr>
            <a:r>
              <a:rPr dirty="0" sz="850" b="1">
                <a:latin typeface="Arial"/>
                <a:cs typeface="Arial"/>
              </a:rPr>
              <a:t>¿Cómo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se</a:t>
            </a:r>
            <a:r>
              <a:rPr dirty="0" sz="850" spc="-4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llamó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rey</a:t>
            </a:r>
            <a:r>
              <a:rPr dirty="0" sz="850" spc="-4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que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vivió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en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los</a:t>
            </a:r>
            <a:r>
              <a:rPr dirty="0" sz="850" spc="-4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tiempos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4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Elías?</a:t>
            </a:r>
            <a:endParaRPr sz="850">
              <a:latin typeface="Arial"/>
              <a:cs typeface="Arial"/>
            </a:endParaRPr>
          </a:p>
          <a:p>
            <a:pPr lvl="1" marL="398145" indent="-189230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98145" algn="l"/>
              </a:tabLst>
            </a:pPr>
            <a:r>
              <a:rPr dirty="0" sz="700">
                <a:latin typeface="Century Gothic"/>
                <a:cs typeface="Century Gothic"/>
              </a:rPr>
              <a:t>Acab.</a:t>
            </a:r>
            <a:r>
              <a:rPr dirty="0" sz="700" spc="-1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(I Reyes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 spc="-10">
                <a:latin typeface="Century Gothic"/>
                <a:cs typeface="Century Gothic"/>
              </a:rPr>
              <a:t>16:29)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24212" y="1709592"/>
            <a:ext cx="2932430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209550" indent="-196850">
              <a:lnSpc>
                <a:spcPct val="100000"/>
              </a:lnSpc>
              <a:spcBef>
                <a:spcPts val="590"/>
              </a:spcBef>
              <a:buSzPct val="88235"/>
              <a:buAutoNum type="arabicPeriod" startAt="81"/>
              <a:tabLst>
                <a:tab pos="209550" algn="l"/>
              </a:tabLst>
            </a:pPr>
            <a:r>
              <a:rPr dirty="0" sz="850" spc="-10" b="1">
                <a:latin typeface="Arial"/>
                <a:cs typeface="Arial"/>
              </a:rPr>
              <a:t>¿Quién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oró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por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una</a:t>
            </a:r>
            <a:r>
              <a:rPr dirty="0" sz="850" spc="-4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grande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lluvia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y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Dios</a:t>
            </a:r>
            <a:r>
              <a:rPr dirty="0" sz="850" spc="-4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le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contestó?</a:t>
            </a:r>
            <a:endParaRPr sz="850">
              <a:latin typeface="Arial"/>
              <a:cs typeface="Arial"/>
            </a:endParaRPr>
          </a:p>
          <a:p>
            <a:pPr lvl="1"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Elías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(1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Reyes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 spc="-10">
                <a:latin typeface="Century Gothic"/>
                <a:cs typeface="Century Gothic"/>
              </a:rPr>
              <a:t>18:45)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624212" y="2100047"/>
            <a:ext cx="2723515" cy="374015"/>
          </a:xfrm>
          <a:prstGeom prst="rect">
            <a:avLst/>
          </a:prstGeom>
        </p:spPr>
        <p:txBody>
          <a:bodyPr wrap="square" lIns="0" tIns="73025" rIns="0" bIns="0" rtlCol="0" vert="horz">
            <a:spAutoFit/>
          </a:bodyPr>
          <a:lstStyle/>
          <a:p>
            <a:pPr marL="209550" indent="-196850">
              <a:lnSpc>
                <a:spcPct val="100000"/>
              </a:lnSpc>
              <a:spcBef>
                <a:spcPts val="575"/>
              </a:spcBef>
              <a:buSzPct val="88235"/>
              <a:buAutoNum type="arabicPeriod" startAt="82"/>
              <a:tabLst>
                <a:tab pos="209550" algn="l"/>
              </a:tabLst>
            </a:pPr>
            <a:r>
              <a:rPr dirty="0" sz="850" b="1">
                <a:latin typeface="Arial"/>
                <a:cs typeface="Arial"/>
              </a:rPr>
              <a:t>¿Cuál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fue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pecado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más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común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los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hebreos?</a:t>
            </a:r>
            <a:endParaRPr sz="850">
              <a:latin typeface="Arial"/>
              <a:cs typeface="Arial"/>
            </a:endParaRPr>
          </a:p>
          <a:p>
            <a:pPr lvl="1" marL="369570" indent="-160655">
              <a:lnSpc>
                <a:spcPct val="100000"/>
              </a:lnSpc>
              <a:spcBef>
                <a:spcPts val="40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La</a:t>
            </a:r>
            <a:r>
              <a:rPr dirty="0" sz="700" spc="-10">
                <a:latin typeface="Century Gothic"/>
                <a:cs typeface="Century Gothic"/>
              </a:rPr>
              <a:t> idolatría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24212" y="2485307"/>
            <a:ext cx="4027804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209550" indent="-196850">
              <a:lnSpc>
                <a:spcPct val="100000"/>
              </a:lnSpc>
              <a:spcBef>
                <a:spcPts val="590"/>
              </a:spcBef>
              <a:buSzPct val="88235"/>
              <a:buAutoNum type="arabicPeriod" startAt="83"/>
              <a:tabLst>
                <a:tab pos="209550" algn="l"/>
              </a:tabLst>
            </a:pPr>
            <a:r>
              <a:rPr dirty="0" sz="850" b="1">
                <a:latin typeface="Arial"/>
                <a:cs typeface="Arial"/>
              </a:rPr>
              <a:t>¿Cómo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se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llamó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rey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que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profano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templo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y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fue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castigado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con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la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lepra?</a:t>
            </a:r>
            <a:endParaRPr sz="850">
              <a:latin typeface="Arial"/>
              <a:cs typeface="Arial"/>
            </a:endParaRPr>
          </a:p>
          <a:p>
            <a:pPr lvl="1"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Uzías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(2</a:t>
            </a:r>
            <a:r>
              <a:rPr dirty="0" sz="700" spc="-15">
                <a:latin typeface="Century Gothic"/>
                <a:cs typeface="Century Gothic"/>
              </a:rPr>
              <a:t> </a:t>
            </a:r>
            <a:r>
              <a:rPr dirty="0" sz="700" spc="-10">
                <a:latin typeface="Century Gothic"/>
                <a:cs typeface="Century Gothic"/>
              </a:rPr>
              <a:t>C26:19)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624212" y="2875763"/>
            <a:ext cx="3078480" cy="374015"/>
          </a:xfrm>
          <a:prstGeom prst="rect">
            <a:avLst/>
          </a:prstGeom>
        </p:spPr>
        <p:txBody>
          <a:bodyPr wrap="square" lIns="0" tIns="73025" rIns="0" bIns="0" rtlCol="0" vert="horz">
            <a:spAutoFit/>
          </a:bodyPr>
          <a:lstStyle/>
          <a:p>
            <a:pPr marL="240029" indent="-227329">
              <a:lnSpc>
                <a:spcPct val="100000"/>
              </a:lnSpc>
              <a:spcBef>
                <a:spcPts val="575"/>
              </a:spcBef>
              <a:buSzPct val="88235"/>
              <a:buAutoNum type="arabicPeriod" startAt="84"/>
              <a:tabLst>
                <a:tab pos="240029" algn="l"/>
              </a:tabLst>
            </a:pPr>
            <a:r>
              <a:rPr dirty="0" sz="850" spc="-10" b="1">
                <a:latin typeface="Arial"/>
                <a:cs typeface="Arial"/>
              </a:rPr>
              <a:t>¿Cuántos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años</a:t>
            </a:r>
            <a:r>
              <a:rPr dirty="0" sz="850" spc="1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estuvieron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los </a:t>
            </a:r>
            <a:r>
              <a:rPr dirty="0" sz="850" spc="-10" b="1">
                <a:latin typeface="Arial"/>
                <a:cs typeface="Arial"/>
              </a:rPr>
              <a:t>israelitas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en el</a:t>
            </a:r>
            <a:r>
              <a:rPr dirty="0" sz="850" spc="-10" b="1">
                <a:latin typeface="Arial"/>
                <a:cs typeface="Arial"/>
              </a:rPr>
              <a:t> desierto?</a:t>
            </a:r>
            <a:endParaRPr sz="850">
              <a:latin typeface="Arial"/>
              <a:cs typeface="Arial"/>
            </a:endParaRPr>
          </a:p>
          <a:p>
            <a:pPr lvl="1" marL="369570" indent="-160655">
              <a:lnSpc>
                <a:spcPct val="100000"/>
              </a:lnSpc>
              <a:spcBef>
                <a:spcPts val="40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Cuarenta</a:t>
            </a:r>
            <a:r>
              <a:rPr dirty="0" sz="700" spc="-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años (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Dt.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 spc="-20">
                <a:latin typeface="Century Gothic"/>
                <a:cs typeface="Century Gothic"/>
              </a:rPr>
              <a:t>1:3)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24212" y="3261023"/>
            <a:ext cx="4160520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209550" indent="-196850">
              <a:lnSpc>
                <a:spcPct val="100000"/>
              </a:lnSpc>
              <a:spcBef>
                <a:spcPts val="590"/>
              </a:spcBef>
              <a:buSzPct val="88235"/>
              <a:buAutoNum type="arabicPeriod" startAt="85"/>
              <a:tabLst>
                <a:tab pos="209550" algn="l"/>
              </a:tabLst>
            </a:pPr>
            <a:r>
              <a:rPr dirty="0" sz="850" b="1">
                <a:latin typeface="Arial"/>
                <a:cs typeface="Arial"/>
              </a:rPr>
              <a:t>¿De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donde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era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la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viuda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que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por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la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oración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Elías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Dios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proveyó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pan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y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aceite</a:t>
            </a:r>
            <a:endParaRPr sz="850">
              <a:latin typeface="Arial"/>
              <a:cs typeface="Arial"/>
            </a:endParaRPr>
          </a:p>
          <a:p>
            <a:pPr lvl="1"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De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Sarepta</a:t>
            </a:r>
            <a:r>
              <a:rPr dirty="0" sz="700" spc="-1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I</a:t>
            </a:r>
            <a:r>
              <a:rPr dirty="0" sz="700" spc="2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Reyes </a:t>
            </a:r>
            <a:r>
              <a:rPr dirty="0" sz="700" spc="-20">
                <a:latin typeface="Century Gothic"/>
                <a:cs typeface="Century Gothic"/>
              </a:rPr>
              <a:t>17:8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624212" y="3648119"/>
            <a:ext cx="2437130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209550" indent="-196850">
              <a:lnSpc>
                <a:spcPct val="100000"/>
              </a:lnSpc>
              <a:spcBef>
                <a:spcPts val="590"/>
              </a:spcBef>
              <a:buSzPct val="88235"/>
              <a:buAutoNum type="arabicPeriod" startAt="86"/>
              <a:tabLst>
                <a:tab pos="209550" algn="l"/>
              </a:tabLst>
            </a:pPr>
            <a:r>
              <a:rPr dirty="0" sz="850" b="1">
                <a:latin typeface="Arial"/>
                <a:cs typeface="Arial"/>
              </a:rPr>
              <a:t>¿A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cuántos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profetas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Baal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Elías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degolló?</a:t>
            </a:r>
            <a:endParaRPr sz="850">
              <a:latin typeface="Arial"/>
              <a:cs typeface="Arial"/>
            </a:endParaRPr>
          </a:p>
          <a:p>
            <a:pPr lvl="1"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450</a:t>
            </a:r>
            <a:r>
              <a:rPr dirty="0" sz="700" spc="-1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I Reyes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 spc="-10">
                <a:latin typeface="Century Gothic"/>
                <a:cs typeface="Century Gothic"/>
              </a:rPr>
              <a:t>18:22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624212" y="4038575"/>
            <a:ext cx="3985260" cy="374015"/>
          </a:xfrm>
          <a:prstGeom prst="rect">
            <a:avLst/>
          </a:prstGeom>
        </p:spPr>
        <p:txBody>
          <a:bodyPr wrap="square" lIns="0" tIns="73025" rIns="0" bIns="0" rtlCol="0" vert="horz">
            <a:spAutoFit/>
          </a:bodyPr>
          <a:lstStyle/>
          <a:p>
            <a:pPr marL="209550" indent="-196850">
              <a:lnSpc>
                <a:spcPct val="100000"/>
              </a:lnSpc>
              <a:spcBef>
                <a:spcPts val="575"/>
              </a:spcBef>
              <a:buSzPct val="88235"/>
              <a:buAutoNum type="arabicPeriod" startAt="87"/>
              <a:tabLst>
                <a:tab pos="209550" algn="l"/>
              </a:tabLst>
            </a:pPr>
            <a:r>
              <a:rPr dirty="0" sz="850" b="1">
                <a:latin typeface="Arial"/>
                <a:cs typeface="Arial"/>
              </a:rPr>
              <a:t>¿Cómo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se</a:t>
            </a:r>
            <a:r>
              <a:rPr dirty="0" sz="850" spc="-4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llamó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hombre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que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despojó</a:t>
            </a:r>
            <a:r>
              <a:rPr dirty="0" sz="850" spc="19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y</a:t>
            </a:r>
            <a:r>
              <a:rPr dirty="0" sz="850" spc="-4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mató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rey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Acab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y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su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esposa?</a:t>
            </a:r>
            <a:endParaRPr sz="850">
              <a:latin typeface="Arial"/>
              <a:cs typeface="Arial"/>
            </a:endParaRPr>
          </a:p>
          <a:p>
            <a:pPr lvl="1" marL="369570" indent="-160655">
              <a:lnSpc>
                <a:spcPct val="100000"/>
              </a:lnSpc>
              <a:spcBef>
                <a:spcPts val="40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Nabot</a:t>
            </a:r>
            <a:r>
              <a:rPr dirty="0" sz="700" spc="-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I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Reyes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 spc="-20">
                <a:latin typeface="Century Gothic"/>
                <a:cs typeface="Century Gothic"/>
              </a:rPr>
              <a:t>21:1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24212" y="4423835"/>
            <a:ext cx="4007485" cy="50673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209550" indent="-196850">
              <a:lnSpc>
                <a:spcPct val="100000"/>
              </a:lnSpc>
              <a:spcBef>
                <a:spcPts val="590"/>
              </a:spcBef>
              <a:buSzPct val="88235"/>
              <a:buAutoNum type="arabicPeriod" startAt="88"/>
              <a:tabLst>
                <a:tab pos="209550" algn="l"/>
              </a:tabLst>
            </a:pPr>
            <a:r>
              <a:rPr dirty="0" sz="850" b="1">
                <a:latin typeface="Arial"/>
                <a:cs typeface="Arial"/>
              </a:rPr>
              <a:t>¿Qué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le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profetizo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departe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Dios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Elías</a:t>
            </a:r>
            <a:r>
              <a:rPr dirty="0" sz="850" spc="-4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al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rey</a:t>
            </a:r>
            <a:r>
              <a:rPr dirty="0" sz="850" spc="185" b="1">
                <a:latin typeface="Arial"/>
                <a:cs typeface="Arial"/>
              </a:rPr>
              <a:t> </a:t>
            </a:r>
            <a:r>
              <a:rPr dirty="0" sz="850" spc="-20" b="1">
                <a:latin typeface="Arial"/>
                <a:cs typeface="Arial"/>
              </a:rPr>
              <a:t>Acab?</a:t>
            </a:r>
            <a:endParaRPr sz="850">
              <a:latin typeface="Arial"/>
              <a:cs typeface="Arial"/>
            </a:endParaRPr>
          </a:p>
          <a:p>
            <a:pPr lvl="1" marL="369570" marR="5080" indent="-160655">
              <a:lnSpc>
                <a:spcPct val="121400"/>
              </a:lnSpc>
              <a:spcBef>
                <a:spcPts val="235"/>
              </a:spcBef>
              <a:buFont typeface="Symbol"/>
              <a:buChar char=""/>
              <a:tabLst>
                <a:tab pos="370840" algn="l"/>
              </a:tabLst>
            </a:pPr>
            <a:r>
              <a:rPr dirty="0" sz="700">
                <a:latin typeface="Century Gothic"/>
                <a:cs typeface="Century Gothic"/>
              </a:rPr>
              <a:t>En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el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mismo</a:t>
            </a:r>
            <a:r>
              <a:rPr dirty="0" sz="700" spc="1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lugar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donde</a:t>
            </a:r>
            <a:r>
              <a:rPr dirty="0" sz="700" spc="-2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lamieron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los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perros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la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sangre</a:t>
            </a:r>
            <a:r>
              <a:rPr dirty="0" sz="700" spc="-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de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Nabot,</a:t>
            </a:r>
            <a:r>
              <a:rPr dirty="0" sz="700" spc="-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los perros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 spc="-10">
                <a:latin typeface="Century Gothic"/>
                <a:cs typeface="Century Gothic"/>
              </a:rPr>
              <a:t>lamerán</a:t>
            </a:r>
            <a:r>
              <a:rPr dirty="0" sz="700" spc="500">
                <a:latin typeface="Century Gothic"/>
                <a:cs typeface="Century Gothic"/>
              </a:rPr>
              <a:t> </a:t>
            </a:r>
            <a:r>
              <a:rPr dirty="0" sz="700" spc="500">
                <a:latin typeface="Century Gothic"/>
                <a:cs typeface="Century Gothic"/>
              </a:rPr>
              <a:t>	</a:t>
            </a:r>
            <a:r>
              <a:rPr dirty="0" sz="700">
                <a:latin typeface="Century Gothic"/>
                <a:cs typeface="Century Gothic"/>
              </a:rPr>
              <a:t>también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tu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 spc="-10">
                <a:latin typeface="Century Gothic"/>
                <a:cs typeface="Century Gothic"/>
              </a:rPr>
              <a:t>sangre.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624212" y="4940470"/>
            <a:ext cx="4174490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209550" indent="-196850">
              <a:lnSpc>
                <a:spcPct val="100000"/>
              </a:lnSpc>
              <a:spcBef>
                <a:spcPts val="590"/>
              </a:spcBef>
              <a:buSzPct val="88235"/>
              <a:buAutoNum type="arabicPeriod" startAt="89"/>
              <a:tabLst>
                <a:tab pos="209550" algn="l"/>
              </a:tabLst>
            </a:pPr>
            <a:r>
              <a:rPr dirty="0" sz="850" b="1">
                <a:latin typeface="Arial"/>
                <a:cs typeface="Arial"/>
              </a:rPr>
              <a:t>¿Cómo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se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llamó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la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reina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que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murió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y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fue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devorado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su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cuerpo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por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los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perros?</a:t>
            </a:r>
            <a:endParaRPr sz="850">
              <a:latin typeface="Arial"/>
              <a:cs typeface="Arial"/>
            </a:endParaRPr>
          </a:p>
          <a:p>
            <a:pPr lvl="1"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Jezabel (</a:t>
            </a:r>
            <a:r>
              <a:rPr dirty="0" sz="700" spc="-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2</a:t>
            </a:r>
            <a:r>
              <a:rPr dirty="0" sz="700" spc="2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Reyes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 spc="-10">
                <a:latin typeface="Century Gothic"/>
                <a:cs typeface="Century Gothic"/>
              </a:rPr>
              <a:t>9:36)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24212" y="5330926"/>
            <a:ext cx="3141980" cy="374015"/>
          </a:xfrm>
          <a:prstGeom prst="rect">
            <a:avLst/>
          </a:prstGeom>
        </p:spPr>
        <p:txBody>
          <a:bodyPr wrap="square" lIns="0" tIns="73025" rIns="0" bIns="0" rtlCol="0" vert="horz">
            <a:spAutoFit/>
          </a:bodyPr>
          <a:lstStyle/>
          <a:p>
            <a:pPr marL="209550" indent="-196850">
              <a:lnSpc>
                <a:spcPct val="100000"/>
              </a:lnSpc>
              <a:spcBef>
                <a:spcPts val="575"/>
              </a:spcBef>
              <a:buSzPct val="88235"/>
              <a:buAutoNum type="arabicPeriod" startAt="90"/>
              <a:tabLst>
                <a:tab pos="209550" algn="l"/>
              </a:tabLst>
            </a:pPr>
            <a:r>
              <a:rPr dirty="0" sz="850" b="1">
                <a:latin typeface="Arial"/>
                <a:cs typeface="Arial"/>
              </a:rPr>
              <a:t>¿Qué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Milagro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hizo</a:t>
            </a:r>
            <a:r>
              <a:rPr dirty="0" sz="850" spc="-4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Eliseo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para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salvar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</a:t>
            </a:r>
            <a:r>
              <a:rPr dirty="0" sz="850" spc="-4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tres</a:t>
            </a:r>
            <a:r>
              <a:rPr dirty="0" sz="850" spc="-4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reyes?</a:t>
            </a:r>
            <a:endParaRPr sz="850">
              <a:latin typeface="Arial"/>
              <a:cs typeface="Arial"/>
            </a:endParaRPr>
          </a:p>
          <a:p>
            <a:pPr lvl="1" marL="369570" indent="-160655">
              <a:lnSpc>
                <a:spcPct val="100000"/>
              </a:lnSpc>
              <a:spcBef>
                <a:spcPts val="40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El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milagro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de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las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acequias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llenas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de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agua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sin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lluvia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(2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Reyes </a:t>
            </a:r>
            <a:r>
              <a:rPr dirty="0" sz="700" spc="-20">
                <a:latin typeface="Century Gothic"/>
                <a:cs typeface="Century Gothic"/>
              </a:rPr>
              <a:t>3:6)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624212" y="5779009"/>
            <a:ext cx="4028440" cy="437515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marL="208915" marR="5080" indent="-196850">
              <a:lnSpc>
                <a:spcPts val="969"/>
              </a:lnSpc>
              <a:spcBef>
                <a:spcPts val="170"/>
              </a:spcBef>
              <a:buSzPct val="88235"/>
              <a:buAutoNum type="arabicPeriod" startAt="91"/>
              <a:tabLst>
                <a:tab pos="208915" algn="l"/>
              </a:tabLst>
            </a:pPr>
            <a:r>
              <a:rPr dirty="0" sz="850" b="1">
                <a:latin typeface="Arial"/>
                <a:cs typeface="Arial"/>
              </a:rPr>
              <a:t>¿A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cuántos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hombres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alimentó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Eliseo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milagrosamente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con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veinte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panes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25" b="1">
                <a:latin typeface="Arial"/>
                <a:cs typeface="Arial"/>
              </a:rPr>
              <a:t>de </a:t>
            </a:r>
            <a:r>
              <a:rPr dirty="0" sz="850" spc="-10" b="1">
                <a:latin typeface="Arial"/>
                <a:cs typeface="Arial"/>
              </a:rPr>
              <a:t>cebada?</a:t>
            </a:r>
            <a:endParaRPr sz="850">
              <a:latin typeface="Arial"/>
              <a:cs typeface="Arial"/>
            </a:endParaRPr>
          </a:p>
          <a:p>
            <a:pPr lvl="1" marL="369570" indent="-160655">
              <a:lnSpc>
                <a:spcPct val="100000"/>
              </a:lnSpc>
              <a:spcBef>
                <a:spcPts val="390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A</a:t>
            </a:r>
            <a:r>
              <a:rPr dirty="0" sz="700" spc="-1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cien hombres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y sobró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</a:t>
            </a:r>
            <a:r>
              <a:rPr dirty="0" sz="700" spc="-1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2 Reyes </a:t>
            </a:r>
            <a:r>
              <a:rPr dirty="0" sz="700" spc="-10">
                <a:latin typeface="Century Gothic"/>
                <a:cs typeface="Century Gothic"/>
              </a:rPr>
              <a:t>4:42)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624212" y="6291073"/>
            <a:ext cx="4052570" cy="437515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marL="208915" marR="5080" indent="-196850">
              <a:lnSpc>
                <a:spcPts val="969"/>
              </a:lnSpc>
              <a:spcBef>
                <a:spcPts val="170"/>
              </a:spcBef>
              <a:buSzPct val="88235"/>
              <a:buAutoNum type="arabicPeriod" startAt="92"/>
              <a:tabLst>
                <a:tab pos="208915" algn="l"/>
              </a:tabLst>
            </a:pPr>
            <a:r>
              <a:rPr dirty="0" sz="850" b="1">
                <a:latin typeface="Arial"/>
                <a:cs typeface="Arial"/>
              </a:rPr>
              <a:t>¿Cómo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se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llamó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hombre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que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exterminó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la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casa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Acab,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rey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abominable </a:t>
            </a:r>
            <a:r>
              <a:rPr dirty="0" sz="850" b="1">
                <a:latin typeface="Arial"/>
                <a:cs typeface="Arial"/>
              </a:rPr>
              <a:t>ante</a:t>
            </a:r>
            <a:r>
              <a:rPr dirty="0" sz="850" spc="-4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los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ojos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del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Señor?</a:t>
            </a:r>
            <a:endParaRPr sz="850">
              <a:latin typeface="Arial"/>
              <a:cs typeface="Arial"/>
            </a:endParaRPr>
          </a:p>
          <a:p>
            <a:pPr lvl="1" marL="369570" indent="-160655">
              <a:lnSpc>
                <a:spcPct val="100000"/>
              </a:lnSpc>
              <a:spcBef>
                <a:spcPts val="390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Jehú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(2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Reyes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 spc="-10">
                <a:latin typeface="Century Gothic"/>
                <a:cs typeface="Century Gothic"/>
              </a:rPr>
              <a:t>10:1)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5970407" y="423337"/>
            <a:ext cx="1768475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209550" indent="-196850">
              <a:lnSpc>
                <a:spcPct val="100000"/>
              </a:lnSpc>
              <a:spcBef>
                <a:spcPts val="590"/>
              </a:spcBef>
              <a:buSzPct val="88235"/>
              <a:buAutoNum type="arabicPeriod" startAt="93"/>
              <a:tabLst>
                <a:tab pos="209550" algn="l"/>
              </a:tabLst>
            </a:pPr>
            <a:r>
              <a:rPr dirty="0" sz="850" spc="-10" b="1">
                <a:latin typeface="Arial"/>
                <a:cs typeface="Arial"/>
              </a:rPr>
              <a:t>¿Quién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fue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Naaman?</a:t>
            </a:r>
            <a:endParaRPr sz="850">
              <a:latin typeface="Arial"/>
              <a:cs typeface="Arial"/>
            </a:endParaRPr>
          </a:p>
          <a:p>
            <a:pPr lvl="1"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Un general de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Siria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(2 Reyes </a:t>
            </a:r>
            <a:r>
              <a:rPr dirty="0" sz="700" spc="-20">
                <a:latin typeface="Century Gothic"/>
                <a:cs typeface="Century Gothic"/>
              </a:rPr>
              <a:t>5:1)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5970407" y="873255"/>
            <a:ext cx="4113529" cy="43751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208915" marR="5080" indent="-196850">
              <a:lnSpc>
                <a:spcPts val="980"/>
              </a:lnSpc>
              <a:spcBef>
                <a:spcPts val="160"/>
              </a:spcBef>
              <a:buSzPct val="88235"/>
              <a:buAutoNum type="arabicPeriod" startAt="94"/>
              <a:tabLst>
                <a:tab pos="208915" algn="l"/>
              </a:tabLst>
            </a:pPr>
            <a:r>
              <a:rPr dirty="0" sz="850" spc="-10" b="1">
                <a:latin typeface="Arial"/>
                <a:cs typeface="Arial"/>
              </a:rPr>
              <a:t>¿Cuántas</a:t>
            </a:r>
            <a:r>
              <a:rPr dirty="0" sz="850" spc="-4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veces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tenía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que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lavarse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Naamán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en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río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Jordán</a:t>
            </a:r>
            <a:r>
              <a:rPr dirty="0" sz="850" spc="19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para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ser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sanado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su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lepra?</a:t>
            </a:r>
            <a:endParaRPr sz="850">
              <a:latin typeface="Arial"/>
              <a:cs typeface="Arial"/>
            </a:endParaRPr>
          </a:p>
          <a:p>
            <a:pPr lvl="1" marL="369570" indent="-160655">
              <a:lnSpc>
                <a:spcPct val="100000"/>
              </a:lnSpc>
              <a:spcBef>
                <a:spcPts val="380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Siete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veces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 spc="-10">
                <a:latin typeface="Century Gothic"/>
                <a:cs typeface="Century Gothic"/>
              </a:rPr>
              <a:t>Reyes5:10)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5970407" y="1385319"/>
            <a:ext cx="3992245" cy="437515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marL="208915" marR="5080" indent="-196850">
              <a:lnSpc>
                <a:spcPts val="969"/>
              </a:lnSpc>
              <a:spcBef>
                <a:spcPts val="170"/>
              </a:spcBef>
              <a:buSzPct val="88235"/>
              <a:buAutoNum type="arabicPeriod" startAt="95"/>
              <a:tabLst>
                <a:tab pos="208915" algn="l"/>
              </a:tabLst>
            </a:pPr>
            <a:r>
              <a:rPr dirty="0" sz="850" b="1">
                <a:latin typeface="Arial"/>
                <a:cs typeface="Arial"/>
              </a:rPr>
              <a:t>¿Cómo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se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llamó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rey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Judá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que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vio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sus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hijos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muertos,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y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entonces</a:t>
            </a:r>
            <a:r>
              <a:rPr dirty="0" sz="850" spc="-25" b="1">
                <a:latin typeface="Arial"/>
                <a:cs typeface="Arial"/>
              </a:rPr>
              <a:t> el </a:t>
            </a:r>
            <a:r>
              <a:rPr dirty="0" sz="850" b="1">
                <a:latin typeface="Arial"/>
                <a:cs typeface="Arial"/>
              </a:rPr>
              <a:t>mismo</a:t>
            </a:r>
            <a:r>
              <a:rPr dirty="0" sz="850" spc="-5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quedó</a:t>
            </a:r>
            <a:r>
              <a:rPr dirty="0" sz="850" spc="-4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ciego?</a:t>
            </a:r>
            <a:endParaRPr sz="850">
              <a:latin typeface="Arial"/>
              <a:cs typeface="Arial"/>
            </a:endParaRPr>
          </a:p>
          <a:p>
            <a:pPr lvl="1" marL="369570" indent="-160655">
              <a:lnSpc>
                <a:spcPct val="100000"/>
              </a:lnSpc>
              <a:spcBef>
                <a:spcPts val="390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Sedequías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(2 Reyes </a:t>
            </a:r>
            <a:r>
              <a:rPr dirty="0" sz="700" spc="-20">
                <a:latin typeface="Century Gothic"/>
                <a:cs typeface="Century Gothic"/>
              </a:rPr>
              <a:t>25:7)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5970407" y="1897383"/>
            <a:ext cx="3890010" cy="437515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marL="208915" marR="5080" indent="-196850">
              <a:lnSpc>
                <a:spcPts val="969"/>
              </a:lnSpc>
              <a:spcBef>
                <a:spcPts val="170"/>
              </a:spcBef>
              <a:buSzPct val="88235"/>
              <a:buAutoNum type="arabicPeriod" startAt="96"/>
              <a:tabLst>
                <a:tab pos="208915" algn="l"/>
              </a:tabLst>
            </a:pPr>
            <a:r>
              <a:rPr dirty="0" sz="850" b="1">
                <a:latin typeface="Arial"/>
                <a:cs typeface="Arial"/>
              </a:rPr>
              <a:t>¿Cómo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se</a:t>
            </a:r>
            <a:r>
              <a:rPr dirty="0" sz="850" spc="-4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llamó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rey</a:t>
            </a:r>
            <a:r>
              <a:rPr dirty="0" sz="850" spc="-4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que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vivió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los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primeros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seis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años</a:t>
            </a:r>
            <a:r>
              <a:rPr dirty="0" sz="850" spc="-4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su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vida</a:t>
            </a:r>
            <a:r>
              <a:rPr dirty="0" sz="850" spc="-4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en</a:t>
            </a:r>
            <a:r>
              <a:rPr dirty="0" sz="850" spc="-25" b="1">
                <a:latin typeface="Arial"/>
                <a:cs typeface="Arial"/>
              </a:rPr>
              <a:t> el </a:t>
            </a:r>
            <a:r>
              <a:rPr dirty="0" sz="850" spc="-10" b="1">
                <a:latin typeface="Arial"/>
                <a:cs typeface="Arial"/>
              </a:rPr>
              <a:t>templo?</a:t>
            </a:r>
            <a:endParaRPr sz="850">
              <a:latin typeface="Arial"/>
              <a:cs typeface="Arial"/>
            </a:endParaRPr>
          </a:p>
          <a:p>
            <a:pPr lvl="1" marL="369570" indent="-160655">
              <a:lnSpc>
                <a:spcPct val="100000"/>
              </a:lnSpc>
              <a:spcBef>
                <a:spcPts val="390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Joas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(2 Reyes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11: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 spc="-10">
                <a:latin typeface="Century Gothic"/>
                <a:cs typeface="Century Gothic"/>
              </a:rPr>
              <a:t>1-</a:t>
            </a:r>
            <a:r>
              <a:rPr dirty="0" sz="700" spc="-25">
                <a:latin typeface="Century Gothic"/>
                <a:cs typeface="Century Gothic"/>
              </a:rPr>
              <a:t>3)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5970407" y="2345100"/>
            <a:ext cx="3202305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209550" indent="-196850">
              <a:lnSpc>
                <a:spcPct val="100000"/>
              </a:lnSpc>
              <a:spcBef>
                <a:spcPts val="590"/>
              </a:spcBef>
              <a:buSzPct val="88235"/>
              <a:buAutoNum type="arabicPeriod" startAt="97"/>
              <a:tabLst>
                <a:tab pos="209550" algn="l"/>
              </a:tabLst>
            </a:pPr>
            <a:r>
              <a:rPr dirty="0" sz="850" spc="-10" b="1">
                <a:latin typeface="Arial"/>
                <a:cs typeface="Arial"/>
              </a:rPr>
              <a:t>¿Quién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persistió </a:t>
            </a:r>
            <a:r>
              <a:rPr dirty="0" sz="850" b="1">
                <a:latin typeface="Arial"/>
                <a:cs typeface="Arial"/>
              </a:rPr>
              <a:t>en</a:t>
            </a:r>
            <a:r>
              <a:rPr dirty="0" sz="850" spc="-10" b="1">
                <a:latin typeface="Arial"/>
                <a:cs typeface="Arial"/>
              </a:rPr>
              <a:t> acompañar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Elías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en su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último</a:t>
            </a:r>
            <a:r>
              <a:rPr dirty="0" sz="850" spc="-10" b="1">
                <a:latin typeface="Arial"/>
                <a:cs typeface="Arial"/>
              </a:rPr>
              <a:t> viaje?</a:t>
            </a:r>
            <a:endParaRPr sz="850">
              <a:latin typeface="Arial"/>
              <a:cs typeface="Arial"/>
            </a:endParaRPr>
          </a:p>
          <a:p>
            <a:pPr lvl="1"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Eliseo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(2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Reyes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 spc="-20">
                <a:latin typeface="Century Gothic"/>
                <a:cs typeface="Century Gothic"/>
              </a:rPr>
              <a:t>2:1)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5970407" y="2735555"/>
            <a:ext cx="1651635" cy="374015"/>
          </a:xfrm>
          <a:prstGeom prst="rect">
            <a:avLst/>
          </a:prstGeom>
        </p:spPr>
        <p:txBody>
          <a:bodyPr wrap="square" lIns="0" tIns="73025" rIns="0" bIns="0" rtlCol="0" vert="horz">
            <a:spAutoFit/>
          </a:bodyPr>
          <a:lstStyle/>
          <a:p>
            <a:pPr marL="209550" indent="-196850">
              <a:lnSpc>
                <a:spcPct val="100000"/>
              </a:lnSpc>
              <a:spcBef>
                <a:spcPts val="575"/>
              </a:spcBef>
              <a:buSzPct val="88235"/>
              <a:buAutoNum type="arabicPeriod" startAt="98"/>
              <a:tabLst>
                <a:tab pos="209550" algn="l"/>
              </a:tabLst>
            </a:pPr>
            <a:r>
              <a:rPr dirty="0" sz="850" b="1">
                <a:latin typeface="Arial"/>
                <a:cs typeface="Arial"/>
              </a:rPr>
              <a:t>¿Cómo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subió</a:t>
            </a:r>
            <a:r>
              <a:rPr dirty="0" sz="850" spc="-4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Elías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al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cielo?</a:t>
            </a:r>
            <a:endParaRPr sz="850">
              <a:latin typeface="Arial"/>
              <a:cs typeface="Arial"/>
            </a:endParaRPr>
          </a:p>
          <a:p>
            <a:pPr lvl="1" marL="369570" indent="-160655">
              <a:lnSpc>
                <a:spcPct val="100000"/>
              </a:lnSpc>
              <a:spcBef>
                <a:spcPts val="40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En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un Torbellino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</a:t>
            </a:r>
            <a:r>
              <a:rPr dirty="0" sz="700" spc="-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2</a:t>
            </a:r>
            <a:r>
              <a:rPr dirty="0" sz="700" spc="1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Reyes </a:t>
            </a:r>
            <a:r>
              <a:rPr dirty="0" sz="700" spc="-20">
                <a:latin typeface="Century Gothic"/>
                <a:cs typeface="Century Gothic"/>
              </a:rPr>
              <a:t>2:1)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5970407" y="3183638"/>
            <a:ext cx="3874135" cy="437515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marL="208915" marR="5080" indent="-196850">
              <a:lnSpc>
                <a:spcPts val="969"/>
              </a:lnSpc>
              <a:spcBef>
                <a:spcPts val="170"/>
              </a:spcBef>
              <a:buSzPct val="88235"/>
              <a:buAutoNum type="arabicPeriod" startAt="99"/>
              <a:tabLst>
                <a:tab pos="208915" algn="l"/>
              </a:tabLst>
            </a:pPr>
            <a:r>
              <a:rPr dirty="0" sz="850" spc="-10" b="1">
                <a:latin typeface="Arial"/>
                <a:cs typeface="Arial"/>
              </a:rPr>
              <a:t>¿Quién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hizo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un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agujero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en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la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tapa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un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arca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para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recibir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ofrendas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20" b="1">
                <a:latin typeface="Arial"/>
                <a:cs typeface="Arial"/>
              </a:rPr>
              <a:t>para </a:t>
            </a:r>
            <a:r>
              <a:rPr dirty="0" sz="850" b="1">
                <a:latin typeface="Arial"/>
                <a:cs typeface="Arial"/>
              </a:rPr>
              <a:t>reparar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templo?</a:t>
            </a:r>
            <a:endParaRPr sz="850">
              <a:latin typeface="Arial"/>
              <a:cs typeface="Arial"/>
            </a:endParaRPr>
          </a:p>
          <a:p>
            <a:pPr lvl="1" marL="369570" indent="-160655">
              <a:lnSpc>
                <a:spcPct val="100000"/>
              </a:lnSpc>
              <a:spcBef>
                <a:spcPts val="390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Joiada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el sumo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sacerdote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(2 Reyes </a:t>
            </a:r>
            <a:r>
              <a:rPr dirty="0" sz="700" spc="-10">
                <a:latin typeface="Century Gothic"/>
                <a:cs typeface="Century Gothic"/>
              </a:rPr>
              <a:t>12:9)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5970407" y="3634716"/>
            <a:ext cx="3615054" cy="374015"/>
          </a:xfrm>
          <a:prstGeom prst="rect">
            <a:avLst/>
          </a:prstGeom>
        </p:spPr>
        <p:txBody>
          <a:bodyPr wrap="square" lIns="0" tIns="73025" rIns="0" bIns="0" rtlCol="0" vert="horz">
            <a:spAutoFit/>
          </a:bodyPr>
          <a:lstStyle/>
          <a:p>
            <a:pPr marL="207010" indent="-194310">
              <a:lnSpc>
                <a:spcPct val="100000"/>
              </a:lnSpc>
              <a:spcBef>
                <a:spcPts val="575"/>
              </a:spcBef>
              <a:buSzPct val="76470"/>
              <a:buAutoNum type="arabicPeriod" startAt="100"/>
              <a:tabLst>
                <a:tab pos="207010" algn="l"/>
              </a:tabLst>
            </a:pPr>
            <a:r>
              <a:rPr dirty="0" sz="850" b="1">
                <a:latin typeface="Arial"/>
                <a:cs typeface="Arial"/>
              </a:rPr>
              <a:t>¿En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que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ocasión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mataron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dos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osos</a:t>
            </a:r>
            <a:r>
              <a:rPr dirty="0" sz="850" spc="-4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cuarenta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y</a:t>
            </a:r>
            <a:r>
              <a:rPr dirty="0" sz="850" spc="-4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dos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muchachos?</a:t>
            </a:r>
            <a:endParaRPr sz="850">
              <a:latin typeface="Arial"/>
              <a:cs typeface="Arial"/>
            </a:endParaRPr>
          </a:p>
          <a:p>
            <a:pPr lvl="1" marL="369570" indent="-160655">
              <a:lnSpc>
                <a:spcPct val="100000"/>
              </a:lnSpc>
              <a:spcBef>
                <a:spcPts val="40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Cuando</a:t>
            </a:r>
            <a:r>
              <a:rPr dirty="0" sz="700" spc="-1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se burlaron de Eliseo (2 Reyes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 spc="-20">
                <a:latin typeface="Century Gothic"/>
                <a:cs typeface="Century Gothic"/>
              </a:rPr>
              <a:t>2:24)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5970407" y="4019975"/>
            <a:ext cx="2040255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750" b="1">
                <a:latin typeface="Arial"/>
                <a:cs typeface="Arial"/>
              </a:rPr>
              <a:t>101.</a:t>
            </a:r>
            <a:r>
              <a:rPr dirty="0" sz="850" b="1">
                <a:latin typeface="Arial"/>
                <a:cs typeface="Arial"/>
              </a:rPr>
              <a:t>¿Contra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qué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nación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peleó</a:t>
            </a:r>
            <a:r>
              <a:rPr dirty="0" sz="850" spc="-10" b="1">
                <a:latin typeface="Arial"/>
                <a:cs typeface="Arial"/>
              </a:rPr>
              <a:t> Gedeón?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Los</a:t>
            </a:r>
            <a:r>
              <a:rPr dirty="0" sz="700" spc="-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Madianitas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Jueces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 spc="-20">
                <a:latin typeface="Century Gothic"/>
                <a:cs typeface="Century Gothic"/>
              </a:rPr>
              <a:t>6:1)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5970407" y="4410431"/>
            <a:ext cx="3878579" cy="374015"/>
          </a:xfrm>
          <a:prstGeom prst="rect">
            <a:avLst/>
          </a:prstGeom>
        </p:spPr>
        <p:txBody>
          <a:bodyPr wrap="square" lIns="0" tIns="730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dirty="0" sz="750" b="1">
                <a:latin typeface="Arial"/>
                <a:cs typeface="Arial"/>
              </a:rPr>
              <a:t>102.</a:t>
            </a:r>
            <a:r>
              <a:rPr dirty="0" sz="850" b="1">
                <a:latin typeface="Arial"/>
                <a:cs typeface="Arial"/>
              </a:rPr>
              <a:t>¿Cómo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se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llamó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jefe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hebreo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que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sirvió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copero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un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rey</a:t>
            </a:r>
            <a:r>
              <a:rPr dirty="0" sz="850" spc="18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pagano?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0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Nehemías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 spc="-10">
                <a:latin typeface="Century Gothic"/>
                <a:cs typeface="Century Gothic"/>
              </a:rPr>
              <a:t>(Nehemías1:11)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5970407" y="4795690"/>
            <a:ext cx="3347085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750" b="1">
                <a:latin typeface="Arial"/>
                <a:cs typeface="Arial"/>
              </a:rPr>
              <a:t>103.</a:t>
            </a:r>
            <a:r>
              <a:rPr dirty="0" sz="850" b="1">
                <a:latin typeface="Arial"/>
                <a:cs typeface="Arial"/>
              </a:rPr>
              <a:t>¿Qué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libro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relata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la</a:t>
            </a:r>
            <a:r>
              <a:rPr dirty="0" sz="850" spc="-10" b="1">
                <a:latin typeface="Arial"/>
                <a:cs typeface="Arial"/>
              </a:rPr>
              <a:t> reedificación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los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muros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Jerusalén?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 spc="-10">
                <a:latin typeface="Century Gothic"/>
                <a:cs typeface="Century Gothic"/>
              </a:rPr>
              <a:t>Nehemías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5970407" y="5182786"/>
            <a:ext cx="2576195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750" b="1">
                <a:latin typeface="Arial"/>
                <a:cs typeface="Arial"/>
              </a:rPr>
              <a:t>104.</a:t>
            </a:r>
            <a:r>
              <a:rPr dirty="0" sz="850" b="1">
                <a:latin typeface="Arial"/>
                <a:cs typeface="Arial"/>
              </a:rPr>
              <a:t>¿Quién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fue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Mardoqueo?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El primo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y padre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adoptivo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de</a:t>
            </a:r>
            <a:r>
              <a:rPr dirty="0" sz="700" spc="204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la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reina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Esther (</a:t>
            </a:r>
            <a:r>
              <a:rPr dirty="0" sz="700" spc="185">
                <a:latin typeface="Century Gothic"/>
                <a:cs typeface="Century Gothic"/>
              </a:rPr>
              <a:t> </a:t>
            </a:r>
            <a:r>
              <a:rPr dirty="0" sz="700" spc="-20">
                <a:latin typeface="Century Gothic"/>
                <a:cs typeface="Century Gothic"/>
              </a:rPr>
              <a:t>2:7)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5970407" y="5634229"/>
            <a:ext cx="4166870" cy="437515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marL="208915" marR="5080" indent="-196850">
              <a:lnSpc>
                <a:spcPts val="969"/>
              </a:lnSpc>
              <a:spcBef>
                <a:spcPts val="170"/>
              </a:spcBef>
            </a:pPr>
            <a:r>
              <a:rPr dirty="0" sz="750" b="1">
                <a:latin typeface="Arial"/>
                <a:cs typeface="Arial"/>
              </a:rPr>
              <a:t>105.</a:t>
            </a:r>
            <a:r>
              <a:rPr dirty="0" sz="850" b="1">
                <a:latin typeface="Arial"/>
                <a:cs typeface="Arial"/>
              </a:rPr>
              <a:t>¿Cómo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se</a:t>
            </a:r>
            <a:r>
              <a:rPr dirty="0" sz="850" spc="-4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llamó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la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reina</a:t>
            </a:r>
            <a:r>
              <a:rPr dirty="0" sz="850" spc="-4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que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rehusó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mostrarse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un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grupo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hombres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en</a:t>
            </a:r>
            <a:r>
              <a:rPr dirty="0" sz="850" spc="-25" b="1">
                <a:latin typeface="Arial"/>
                <a:cs typeface="Arial"/>
              </a:rPr>
              <a:t> un </a:t>
            </a:r>
            <a:r>
              <a:rPr dirty="0" sz="850" spc="-10" b="1">
                <a:latin typeface="Arial"/>
                <a:cs typeface="Arial"/>
              </a:rPr>
              <a:t>banquete?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390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Vasti</a:t>
            </a:r>
            <a:r>
              <a:rPr dirty="0" sz="700" spc="-1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(Ester </a:t>
            </a:r>
            <a:r>
              <a:rPr dirty="0" sz="700" spc="-10">
                <a:latin typeface="Century Gothic"/>
                <a:cs typeface="Century Gothic"/>
              </a:rPr>
              <a:t>1:12)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5970407" y="6081946"/>
            <a:ext cx="4105910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750" b="1">
                <a:latin typeface="Arial"/>
                <a:cs typeface="Arial"/>
              </a:rPr>
              <a:t>106.</a:t>
            </a:r>
            <a:r>
              <a:rPr dirty="0" sz="850" b="1">
                <a:latin typeface="Arial"/>
                <a:cs typeface="Arial"/>
              </a:rPr>
              <a:t>¿Cómo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se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llamó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la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reina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que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intercedió </a:t>
            </a:r>
            <a:r>
              <a:rPr dirty="0" sz="850" b="1">
                <a:latin typeface="Arial"/>
                <a:cs typeface="Arial"/>
              </a:rPr>
              <a:t>por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su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pueblo </a:t>
            </a:r>
            <a:r>
              <a:rPr dirty="0" sz="850" b="1">
                <a:latin typeface="Arial"/>
                <a:cs typeface="Arial"/>
              </a:rPr>
              <a:t>para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que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no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perezca?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Ester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</a:t>
            </a:r>
            <a:r>
              <a:rPr dirty="0" sz="700" spc="-10">
                <a:latin typeface="Century Gothic"/>
                <a:cs typeface="Century Gothic"/>
              </a:rPr>
              <a:t> 4:16)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5970407" y="6470566"/>
            <a:ext cx="3925570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750" b="1">
                <a:latin typeface="Arial"/>
                <a:cs typeface="Arial"/>
              </a:rPr>
              <a:t>107.</a:t>
            </a:r>
            <a:r>
              <a:rPr dirty="0" sz="850" b="1">
                <a:latin typeface="Arial"/>
                <a:cs typeface="Arial"/>
              </a:rPr>
              <a:t>¿Acerca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cuál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hombre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rico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preguntó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Satanás... </a:t>
            </a:r>
            <a:r>
              <a:rPr dirty="0" sz="850" b="1">
                <a:latin typeface="Arial"/>
                <a:cs typeface="Arial"/>
              </a:rPr>
              <a:t>Teme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Dios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10" b="1">
                <a:latin typeface="Arial"/>
                <a:cs typeface="Arial"/>
              </a:rPr>
              <a:t> balde?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Acerca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de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Job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Job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 spc="-20">
                <a:latin typeface="Century Gothic"/>
                <a:cs typeface="Century Gothic"/>
              </a:rPr>
              <a:t>1:9)</a:t>
            </a:r>
            <a:endParaRPr sz="7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624212" y="423337"/>
            <a:ext cx="1922780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750" b="1">
                <a:latin typeface="Arial"/>
                <a:cs typeface="Arial"/>
              </a:rPr>
              <a:t>108.</a:t>
            </a:r>
            <a:r>
              <a:rPr dirty="0" sz="850" b="1">
                <a:latin typeface="Arial"/>
                <a:cs typeface="Arial"/>
              </a:rPr>
              <a:t>¿Cómo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se </a:t>
            </a:r>
            <a:r>
              <a:rPr dirty="0" sz="850" spc="-10" b="1">
                <a:latin typeface="Arial"/>
                <a:cs typeface="Arial"/>
              </a:rPr>
              <a:t>sostenían</a:t>
            </a:r>
            <a:r>
              <a:rPr dirty="0" sz="850" spc="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los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levitas?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Con</a:t>
            </a:r>
            <a:r>
              <a:rPr dirty="0" sz="700" spc="-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diezmos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y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ofrendas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(Nm</a:t>
            </a:r>
            <a:r>
              <a:rPr dirty="0" sz="700" spc="-10">
                <a:latin typeface="Century Gothic"/>
                <a:cs typeface="Century Gothic"/>
              </a:rPr>
              <a:t> 18:21)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624212" y="810433"/>
            <a:ext cx="3878579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750" b="1">
                <a:latin typeface="Arial"/>
                <a:cs typeface="Arial"/>
              </a:rPr>
              <a:t>109.</a:t>
            </a:r>
            <a:r>
              <a:rPr dirty="0" sz="850" b="1">
                <a:latin typeface="Arial"/>
                <a:cs typeface="Arial"/>
              </a:rPr>
              <a:t>¿Cuál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general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sacrificó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su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hija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en</a:t>
            </a:r>
            <a:r>
              <a:rPr dirty="0" sz="850" spc="-10" b="1">
                <a:latin typeface="Arial"/>
                <a:cs typeface="Arial"/>
              </a:rPr>
              <a:t> cumplimiento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su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voto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Jehová?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Jefté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(Jueces </a:t>
            </a:r>
            <a:r>
              <a:rPr dirty="0" sz="700" spc="-10">
                <a:latin typeface="Century Gothic"/>
                <a:cs typeface="Century Gothic"/>
              </a:rPr>
              <a:t>11:31)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624212" y="1200889"/>
            <a:ext cx="3417570" cy="374015"/>
          </a:xfrm>
          <a:prstGeom prst="rect">
            <a:avLst/>
          </a:prstGeom>
        </p:spPr>
        <p:txBody>
          <a:bodyPr wrap="square" lIns="0" tIns="730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dirty="0" sz="750" b="1">
                <a:latin typeface="Arial"/>
                <a:cs typeface="Arial"/>
              </a:rPr>
              <a:t>110.</a:t>
            </a:r>
            <a:r>
              <a:rPr dirty="0" sz="850" b="1">
                <a:latin typeface="Arial"/>
                <a:cs typeface="Arial"/>
              </a:rPr>
              <a:t>¿Dónde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se </a:t>
            </a:r>
            <a:r>
              <a:rPr dirty="0" sz="850" spc="-10" b="1">
                <a:latin typeface="Arial"/>
                <a:cs typeface="Arial"/>
              </a:rPr>
              <a:t>encontraba </a:t>
            </a:r>
            <a:r>
              <a:rPr dirty="0" sz="850" b="1">
                <a:latin typeface="Arial"/>
                <a:cs typeface="Arial"/>
              </a:rPr>
              <a:t>la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fuerza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10" b="1">
                <a:latin typeface="Arial"/>
                <a:cs typeface="Arial"/>
              </a:rPr>
              <a:t> Sansón?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0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En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su</a:t>
            </a:r>
            <a:r>
              <a:rPr dirty="0" sz="700" spc="1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cabeza, no</a:t>
            </a:r>
            <a:r>
              <a:rPr dirty="0" sz="700" spc="1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podía pasar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navaja en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sus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cabellos.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Jueces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16: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 spc="-25">
                <a:latin typeface="Century Gothic"/>
                <a:cs typeface="Century Gothic"/>
              </a:rPr>
              <a:t>16)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24212" y="1586148"/>
            <a:ext cx="2496185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750" b="1">
                <a:latin typeface="Arial"/>
                <a:cs typeface="Arial"/>
              </a:rPr>
              <a:t>111.</a:t>
            </a:r>
            <a:r>
              <a:rPr dirty="0" sz="850" b="1">
                <a:latin typeface="Arial"/>
                <a:cs typeface="Arial"/>
              </a:rPr>
              <a:t>¿De</a:t>
            </a:r>
            <a:r>
              <a:rPr dirty="0" sz="850" spc="-4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cuántos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años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comenzó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reinar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Josías?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Ocho años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(2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Reyes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 spc="-20">
                <a:latin typeface="Century Gothic"/>
                <a:cs typeface="Century Gothic"/>
              </a:rPr>
              <a:t>22:1)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624212" y="1973244"/>
            <a:ext cx="2033905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750" b="1">
                <a:latin typeface="Arial"/>
                <a:cs typeface="Arial"/>
              </a:rPr>
              <a:t>112.</a:t>
            </a:r>
            <a:r>
              <a:rPr dirty="0" sz="850" b="1">
                <a:latin typeface="Arial"/>
                <a:cs typeface="Arial"/>
              </a:rPr>
              <a:t>¿Qué</a:t>
            </a:r>
            <a:r>
              <a:rPr dirty="0" sz="850" spc="2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significa</a:t>
            </a:r>
            <a:r>
              <a:rPr dirty="0" sz="850" spc="2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Icabod?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Traspasada es la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gloria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(I</a:t>
            </a:r>
            <a:r>
              <a:rPr dirty="0" sz="700" spc="-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Samuel </a:t>
            </a:r>
            <a:r>
              <a:rPr dirty="0" sz="700" spc="-20">
                <a:latin typeface="Century Gothic"/>
                <a:cs typeface="Century Gothic"/>
              </a:rPr>
              <a:t>4:21)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24212" y="2361864"/>
            <a:ext cx="3783965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750" b="1">
                <a:latin typeface="Arial"/>
                <a:cs typeface="Arial"/>
              </a:rPr>
              <a:t>113.</a:t>
            </a:r>
            <a:r>
              <a:rPr dirty="0" sz="850" b="1">
                <a:latin typeface="Arial"/>
                <a:cs typeface="Arial"/>
              </a:rPr>
              <a:t>Distingase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entre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Amoz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y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20" b="1">
                <a:latin typeface="Arial"/>
                <a:cs typeface="Arial"/>
              </a:rPr>
              <a:t>Amos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Amóz</a:t>
            </a:r>
            <a:r>
              <a:rPr dirty="0" sz="700" spc="-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fue</a:t>
            </a:r>
            <a:r>
              <a:rPr dirty="0" sz="700" spc="-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el padre de</a:t>
            </a:r>
            <a:r>
              <a:rPr dirty="0" sz="700" spc="-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Isaías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(Isaías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1:1). Amos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fue</a:t>
            </a:r>
            <a:r>
              <a:rPr dirty="0" sz="700" spc="-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uno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de</a:t>
            </a:r>
            <a:r>
              <a:rPr dirty="0" sz="700" spc="-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los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profetas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 spc="-10">
                <a:latin typeface="Century Gothic"/>
                <a:cs typeface="Century Gothic"/>
              </a:rPr>
              <a:t>menores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624212" y="2748959"/>
            <a:ext cx="3359150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750" b="1">
                <a:latin typeface="Arial"/>
                <a:cs typeface="Arial"/>
              </a:rPr>
              <a:t>114.</a:t>
            </a:r>
            <a:r>
              <a:rPr dirty="0" sz="850" b="1">
                <a:latin typeface="Arial"/>
                <a:cs typeface="Arial"/>
              </a:rPr>
              <a:t>¿Con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la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historia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cual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profeta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se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relaciona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una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calabacera?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Jonas</a:t>
            </a:r>
            <a:r>
              <a:rPr dirty="0" sz="700" spc="25">
                <a:latin typeface="Century Gothic"/>
                <a:cs typeface="Century Gothic"/>
              </a:rPr>
              <a:t> </a:t>
            </a:r>
            <a:r>
              <a:rPr dirty="0" sz="700" spc="-10">
                <a:latin typeface="Century Gothic"/>
                <a:cs typeface="Century Gothic"/>
              </a:rPr>
              <a:t>(4.6-</a:t>
            </a:r>
            <a:r>
              <a:rPr dirty="0" sz="700" spc="-25">
                <a:latin typeface="Century Gothic"/>
                <a:cs typeface="Century Gothic"/>
              </a:rPr>
              <a:t>7)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24212" y="3139415"/>
            <a:ext cx="4050665" cy="374015"/>
          </a:xfrm>
          <a:prstGeom prst="rect">
            <a:avLst/>
          </a:prstGeom>
        </p:spPr>
        <p:txBody>
          <a:bodyPr wrap="square" lIns="0" tIns="730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dirty="0" sz="750" b="1">
                <a:latin typeface="Arial"/>
                <a:cs typeface="Arial"/>
              </a:rPr>
              <a:t>115.</a:t>
            </a:r>
            <a:r>
              <a:rPr dirty="0" sz="850" b="1">
                <a:latin typeface="Arial"/>
                <a:cs typeface="Arial"/>
              </a:rPr>
              <a:t>¿Cómo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se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llamó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la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ciudad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que</a:t>
            </a:r>
            <a:r>
              <a:rPr dirty="0" sz="850" spc="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se</a:t>
            </a:r>
            <a:r>
              <a:rPr dirty="0" sz="850" spc="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arrepintió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al oír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la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predicación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Jonás?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0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Nínive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(Jonás </a:t>
            </a:r>
            <a:r>
              <a:rPr dirty="0" sz="700" spc="-20">
                <a:latin typeface="Century Gothic"/>
                <a:cs typeface="Century Gothic"/>
              </a:rPr>
              <a:t>3:4)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624212" y="3524675"/>
            <a:ext cx="2334895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750" b="1">
                <a:latin typeface="Arial"/>
                <a:cs typeface="Arial"/>
              </a:rPr>
              <a:t>116.</a:t>
            </a:r>
            <a:r>
              <a:rPr dirty="0" sz="850" b="1">
                <a:latin typeface="Arial"/>
                <a:cs typeface="Arial"/>
              </a:rPr>
              <a:t>¿Qué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dice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Ezequiel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del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alma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que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pecare?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Esa</a:t>
            </a:r>
            <a:r>
              <a:rPr dirty="0" sz="700" spc="-1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morirá</a:t>
            </a:r>
            <a:r>
              <a:rPr dirty="0" sz="700" spc="-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(Ez.</a:t>
            </a:r>
            <a:r>
              <a:rPr dirty="0" sz="700" spc="-10">
                <a:latin typeface="Century Gothic"/>
                <a:cs typeface="Century Gothic"/>
              </a:rPr>
              <a:t> 18:20)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624212" y="3911771"/>
            <a:ext cx="3710940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750" b="1">
                <a:latin typeface="Arial"/>
                <a:cs typeface="Arial"/>
              </a:rPr>
              <a:t>117.</a:t>
            </a:r>
            <a:r>
              <a:rPr dirty="0" sz="850" b="1">
                <a:latin typeface="Arial"/>
                <a:cs typeface="Arial"/>
              </a:rPr>
              <a:t>¿Cómo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se</a:t>
            </a:r>
            <a:r>
              <a:rPr dirty="0" sz="850" spc="-4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llamó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general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que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tuvo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victoria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sólo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con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300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hombres?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Gedeón el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vencedor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de los</a:t>
            </a:r>
            <a:r>
              <a:rPr dirty="0" sz="700" spc="1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madianitas</a:t>
            </a:r>
            <a:r>
              <a:rPr dirty="0" sz="700" spc="1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(Jueces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 spc="-20">
                <a:latin typeface="Century Gothic"/>
                <a:cs typeface="Century Gothic"/>
              </a:rPr>
              <a:t>7:1)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24212" y="4300390"/>
            <a:ext cx="3355975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750" b="1">
                <a:latin typeface="Arial"/>
                <a:cs typeface="Arial"/>
              </a:rPr>
              <a:t>118.</a:t>
            </a:r>
            <a:r>
              <a:rPr dirty="0" sz="850" b="1">
                <a:latin typeface="Arial"/>
                <a:cs typeface="Arial"/>
              </a:rPr>
              <a:t>¿Cómo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se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llamó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profeta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que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fue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echado </a:t>
            </a:r>
            <a:r>
              <a:rPr dirty="0" sz="850" b="1">
                <a:latin typeface="Arial"/>
                <a:cs typeface="Arial"/>
              </a:rPr>
              <a:t>al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foso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leones?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Daniel (</a:t>
            </a:r>
            <a:r>
              <a:rPr dirty="0" sz="700" spc="-1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Dn. </a:t>
            </a:r>
            <a:r>
              <a:rPr dirty="0" sz="700" spc="-20">
                <a:latin typeface="Century Gothic"/>
                <a:cs typeface="Century Gothic"/>
              </a:rPr>
              <a:t>6:1)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624212" y="4687487"/>
            <a:ext cx="2616835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750" b="1">
                <a:latin typeface="Arial"/>
                <a:cs typeface="Arial"/>
              </a:rPr>
              <a:t>119.</a:t>
            </a:r>
            <a:r>
              <a:rPr dirty="0" sz="850" b="1">
                <a:latin typeface="Arial"/>
                <a:cs typeface="Arial"/>
              </a:rPr>
              <a:t>¿Cómo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se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llamaron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los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tres</a:t>
            </a:r>
            <a:r>
              <a:rPr dirty="0" sz="850" spc="-10" b="1">
                <a:latin typeface="Arial"/>
                <a:cs typeface="Arial"/>
              </a:rPr>
              <a:t> amigos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Daniel?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Sadrac,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Mesac,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Abed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-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 spc="-20">
                <a:latin typeface="Century Gothic"/>
                <a:cs typeface="Century Gothic"/>
              </a:rPr>
              <a:t>nego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24212" y="5138929"/>
            <a:ext cx="4140835" cy="437515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marL="208915" marR="5080" indent="-196850">
              <a:lnSpc>
                <a:spcPts val="969"/>
              </a:lnSpc>
              <a:spcBef>
                <a:spcPts val="170"/>
              </a:spcBef>
            </a:pPr>
            <a:r>
              <a:rPr dirty="0" sz="750" b="1">
                <a:latin typeface="Arial"/>
                <a:cs typeface="Arial"/>
              </a:rPr>
              <a:t>120.</a:t>
            </a:r>
            <a:r>
              <a:rPr dirty="0" sz="850" b="1">
                <a:latin typeface="Arial"/>
                <a:cs typeface="Arial"/>
              </a:rPr>
              <a:t>¿Qué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alimentos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pidieron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Daniel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y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sus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amigos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en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lugar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la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comida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y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spc="-20" b="1">
                <a:latin typeface="Arial"/>
                <a:cs typeface="Arial"/>
              </a:rPr>
              <a:t>vino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la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mesa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del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spc="-20" b="1">
                <a:latin typeface="Arial"/>
                <a:cs typeface="Arial"/>
              </a:rPr>
              <a:t>rey?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390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Legumbres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a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comer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y agua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a</a:t>
            </a:r>
            <a:r>
              <a:rPr dirty="0" sz="700" spc="-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beber (Dn.</a:t>
            </a:r>
            <a:r>
              <a:rPr dirty="0" sz="700" spc="-10">
                <a:latin typeface="Century Gothic"/>
                <a:cs typeface="Century Gothic"/>
              </a:rPr>
              <a:t> </a:t>
            </a:r>
            <a:r>
              <a:rPr dirty="0" sz="700" spc="-20">
                <a:latin typeface="Century Gothic"/>
                <a:cs typeface="Century Gothic"/>
              </a:rPr>
              <a:t>1:12)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624212" y="5586646"/>
            <a:ext cx="3608704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750" b="1">
                <a:latin typeface="Arial"/>
                <a:cs typeface="Arial"/>
              </a:rPr>
              <a:t>121.</a:t>
            </a:r>
            <a:r>
              <a:rPr dirty="0" sz="850" b="1">
                <a:latin typeface="Arial"/>
                <a:cs typeface="Arial"/>
              </a:rPr>
              <a:t>¿Cómo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se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llamó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rey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que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vio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una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mano</a:t>
            </a:r>
            <a:r>
              <a:rPr dirty="0" sz="850" spc="-10" b="1">
                <a:latin typeface="Arial"/>
                <a:cs typeface="Arial"/>
              </a:rPr>
              <a:t> escribiendo </a:t>
            </a:r>
            <a:r>
              <a:rPr dirty="0" sz="850" b="1">
                <a:latin typeface="Arial"/>
                <a:cs typeface="Arial"/>
              </a:rPr>
              <a:t>en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la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pared?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Belsasar</a:t>
            </a:r>
            <a:r>
              <a:rPr dirty="0" sz="700" spc="-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(Dn </a:t>
            </a:r>
            <a:r>
              <a:rPr dirty="0" sz="700" spc="-20">
                <a:latin typeface="Century Gothic"/>
                <a:cs typeface="Century Gothic"/>
              </a:rPr>
              <a:t>5:5)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624212" y="5977102"/>
            <a:ext cx="1562735" cy="374015"/>
          </a:xfrm>
          <a:prstGeom prst="rect">
            <a:avLst/>
          </a:prstGeom>
        </p:spPr>
        <p:txBody>
          <a:bodyPr wrap="square" lIns="0" tIns="730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dirty="0" sz="750" b="1">
                <a:latin typeface="Arial"/>
                <a:cs typeface="Arial"/>
              </a:rPr>
              <a:t>122.</a:t>
            </a:r>
            <a:r>
              <a:rPr dirty="0" sz="850" b="1">
                <a:latin typeface="Arial"/>
                <a:cs typeface="Arial"/>
              </a:rPr>
              <a:t>¿En </a:t>
            </a:r>
            <a:r>
              <a:rPr dirty="0" sz="850" spc="-10" b="1">
                <a:latin typeface="Arial"/>
                <a:cs typeface="Arial"/>
              </a:rPr>
              <a:t>donde </a:t>
            </a:r>
            <a:r>
              <a:rPr dirty="0" sz="850" b="1">
                <a:latin typeface="Arial"/>
                <a:cs typeface="Arial"/>
              </a:rPr>
              <a:t>vivía</a:t>
            </a:r>
            <a:r>
              <a:rPr dirty="0" sz="850" spc="5" b="1">
                <a:latin typeface="Arial"/>
                <a:cs typeface="Arial"/>
              </a:rPr>
              <a:t> </a:t>
            </a:r>
            <a:r>
              <a:rPr dirty="0" sz="850" spc="-20" b="1">
                <a:latin typeface="Arial"/>
                <a:cs typeface="Arial"/>
              </a:rPr>
              <a:t>Job?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0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En la tierra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de Hus</a:t>
            </a:r>
            <a:r>
              <a:rPr dirty="0" sz="700" spc="1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(Job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 spc="-20">
                <a:latin typeface="Century Gothic"/>
                <a:cs typeface="Century Gothic"/>
              </a:rPr>
              <a:t>1:1)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624212" y="6362362"/>
            <a:ext cx="3155315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750" b="1">
                <a:latin typeface="Arial"/>
                <a:cs typeface="Arial"/>
              </a:rPr>
              <a:t>123.</a:t>
            </a:r>
            <a:r>
              <a:rPr dirty="0" sz="850" b="1">
                <a:latin typeface="Arial"/>
                <a:cs typeface="Arial"/>
              </a:rPr>
              <a:t>Complete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2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proverbio: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La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blanda respuesta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quita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la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ira...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R…más</a:t>
            </a:r>
            <a:r>
              <a:rPr dirty="0" sz="700" spc="1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la palabra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áspera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hace subir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el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 spc="-20">
                <a:latin typeface="Century Gothic"/>
                <a:cs typeface="Century Gothic"/>
              </a:rPr>
              <a:t>furo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5970407" y="423337"/>
            <a:ext cx="2635250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750" b="1">
                <a:latin typeface="Arial"/>
                <a:cs typeface="Arial"/>
              </a:rPr>
              <a:t>124.</a:t>
            </a:r>
            <a:r>
              <a:rPr dirty="0" sz="850" b="1">
                <a:latin typeface="Arial"/>
                <a:cs typeface="Arial"/>
              </a:rPr>
              <a:t>¿Cuántos</a:t>
            </a:r>
            <a:r>
              <a:rPr dirty="0" sz="850" spc="-10" b="1">
                <a:latin typeface="Arial"/>
                <a:cs typeface="Arial"/>
              </a:rPr>
              <a:t> versículos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tiene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salmo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más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corto?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Dos.</a:t>
            </a:r>
            <a:r>
              <a:rPr dirty="0" sz="700" spc="-2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El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salmo</a:t>
            </a:r>
            <a:r>
              <a:rPr dirty="0" sz="700" spc="-10">
                <a:latin typeface="Century Gothic"/>
                <a:cs typeface="Century Gothic"/>
              </a:rPr>
              <a:t> </a:t>
            </a:r>
            <a:r>
              <a:rPr dirty="0" sz="700" spc="-25">
                <a:latin typeface="Century Gothic"/>
                <a:cs typeface="Century Gothic"/>
              </a:rPr>
              <a:t>117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5970407" y="810433"/>
            <a:ext cx="2968625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750" b="1">
                <a:latin typeface="Arial"/>
                <a:cs typeface="Arial"/>
              </a:rPr>
              <a:t>125.</a:t>
            </a:r>
            <a:r>
              <a:rPr dirty="0" sz="850" b="1">
                <a:latin typeface="Arial"/>
                <a:cs typeface="Arial"/>
              </a:rPr>
              <a:t>¿Cuál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es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libro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la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Biblia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que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tiene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más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capítulos?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Los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salmos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tiene</a:t>
            </a:r>
            <a:r>
              <a:rPr dirty="0" sz="700" spc="-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150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 spc="-20">
                <a:latin typeface="Century Gothic"/>
                <a:cs typeface="Century Gothic"/>
              </a:rPr>
              <a:t>cap.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5970407" y="1200889"/>
            <a:ext cx="2555875" cy="374015"/>
          </a:xfrm>
          <a:prstGeom prst="rect">
            <a:avLst/>
          </a:prstGeom>
        </p:spPr>
        <p:txBody>
          <a:bodyPr wrap="square" lIns="0" tIns="730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dirty="0" sz="750" b="1">
                <a:latin typeface="Arial"/>
                <a:cs typeface="Arial"/>
              </a:rPr>
              <a:t>126.</a:t>
            </a:r>
            <a:r>
              <a:rPr dirty="0" sz="850" b="1">
                <a:latin typeface="Arial"/>
                <a:cs typeface="Arial"/>
              </a:rPr>
              <a:t>¿Cuál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es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 </a:t>
            </a:r>
            <a:r>
              <a:rPr dirty="0" sz="850" spc="-10" b="1">
                <a:latin typeface="Arial"/>
                <a:cs typeface="Arial"/>
              </a:rPr>
              <a:t>significado </a:t>
            </a:r>
            <a:r>
              <a:rPr dirty="0" sz="850" b="1">
                <a:latin typeface="Arial"/>
                <a:cs typeface="Arial"/>
              </a:rPr>
              <a:t>del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nombre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Jesús?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0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Libertador y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Salvador (Mateo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 spc="-20">
                <a:latin typeface="Century Gothic"/>
                <a:cs typeface="Century Gothic"/>
              </a:rPr>
              <a:t>1:21)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5970407" y="1586148"/>
            <a:ext cx="2572385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750" b="1">
                <a:latin typeface="Arial"/>
                <a:cs typeface="Arial"/>
              </a:rPr>
              <a:t>127.</a:t>
            </a:r>
            <a:r>
              <a:rPr dirty="0" sz="850" b="1">
                <a:latin typeface="Arial"/>
                <a:cs typeface="Arial"/>
              </a:rPr>
              <a:t>¿Cuál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los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doce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discípulos </a:t>
            </a:r>
            <a:r>
              <a:rPr dirty="0" sz="850" b="1">
                <a:latin typeface="Arial"/>
                <a:cs typeface="Arial"/>
              </a:rPr>
              <a:t>vivió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más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spc="-20" b="1">
                <a:latin typeface="Arial"/>
                <a:cs typeface="Arial"/>
              </a:rPr>
              <a:t>años?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Juan.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Que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vivió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casi cien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 spc="-20">
                <a:latin typeface="Century Gothic"/>
                <a:cs typeface="Century Gothic"/>
              </a:rPr>
              <a:t>años.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5970407" y="1973244"/>
            <a:ext cx="3851275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750" b="1">
                <a:latin typeface="Arial"/>
                <a:cs typeface="Arial"/>
              </a:rPr>
              <a:t>128.</a:t>
            </a:r>
            <a:r>
              <a:rPr dirty="0" sz="850" b="1">
                <a:latin typeface="Arial"/>
                <a:cs typeface="Arial"/>
              </a:rPr>
              <a:t>¿Cómo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se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vestía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Juan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Bautista?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De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pelos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de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camello,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y con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un cinto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de cuero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alrededor de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sus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lomos (Mc.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 spc="-10">
                <a:latin typeface="Century Gothic"/>
                <a:cs typeface="Century Gothic"/>
              </a:rPr>
              <a:t>1:6).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5970407" y="2361864"/>
            <a:ext cx="2835910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750" b="1">
                <a:latin typeface="Arial"/>
                <a:cs typeface="Arial"/>
              </a:rPr>
              <a:t>129.</a:t>
            </a:r>
            <a:r>
              <a:rPr dirty="0" sz="850" b="1">
                <a:latin typeface="Arial"/>
                <a:cs typeface="Arial"/>
              </a:rPr>
              <a:t>¿Quién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fue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esposo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María,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la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madre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Jesús?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José (Mateo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 spc="-10">
                <a:latin typeface="Century Gothic"/>
                <a:cs typeface="Century Gothic"/>
              </a:rPr>
              <a:t>1:18)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5970407" y="2748959"/>
            <a:ext cx="3461385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750" b="1">
                <a:latin typeface="Arial"/>
                <a:cs typeface="Arial"/>
              </a:rPr>
              <a:t>130.</a:t>
            </a:r>
            <a:r>
              <a:rPr dirty="0" sz="850" b="1">
                <a:latin typeface="Arial"/>
                <a:cs typeface="Arial"/>
              </a:rPr>
              <a:t>¿Quiénes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fueron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los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tres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más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famosos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antepasados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Cristo?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Abraham,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David,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Salomón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(Mateo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 spc="-10">
                <a:latin typeface="Century Gothic"/>
                <a:cs typeface="Century Gothic"/>
              </a:rPr>
              <a:t>1:1-</a:t>
            </a:r>
            <a:r>
              <a:rPr dirty="0" sz="700" spc="-25">
                <a:latin typeface="Century Gothic"/>
                <a:cs typeface="Century Gothic"/>
              </a:rPr>
              <a:t>16)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5970407" y="3139415"/>
            <a:ext cx="3304540" cy="374015"/>
          </a:xfrm>
          <a:prstGeom prst="rect">
            <a:avLst/>
          </a:prstGeom>
        </p:spPr>
        <p:txBody>
          <a:bodyPr wrap="square" lIns="0" tIns="730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dirty="0" sz="750" b="1">
                <a:latin typeface="Arial"/>
                <a:cs typeface="Arial"/>
              </a:rPr>
              <a:t>131.</a:t>
            </a:r>
            <a:r>
              <a:rPr dirty="0" sz="850" b="1">
                <a:latin typeface="Arial"/>
                <a:cs typeface="Arial"/>
              </a:rPr>
              <a:t>Conclúyase,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“Jehová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conoce</a:t>
            </a:r>
            <a:r>
              <a:rPr dirty="0" sz="850" spc="-4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camino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los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justos;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mas...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0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La</a:t>
            </a:r>
            <a:r>
              <a:rPr dirty="0" sz="700" spc="-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senda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de</a:t>
            </a:r>
            <a:r>
              <a:rPr dirty="0" sz="700" spc="-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los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malos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perecerá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(Salmos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 spc="-20">
                <a:latin typeface="Century Gothic"/>
                <a:cs typeface="Century Gothic"/>
              </a:rPr>
              <a:t>1:6)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5970407" y="3524675"/>
            <a:ext cx="2484120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750" b="1">
                <a:latin typeface="Arial"/>
                <a:cs typeface="Arial"/>
              </a:rPr>
              <a:t>132.</a:t>
            </a:r>
            <a:r>
              <a:rPr dirty="0" sz="850" b="1">
                <a:latin typeface="Arial"/>
                <a:cs typeface="Arial"/>
              </a:rPr>
              <a:t>¿Qué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comía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Juan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Bautista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en</a:t>
            </a:r>
            <a:r>
              <a:rPr dirty="0" sz="850" spc="-4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desierto?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Langostas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y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miel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silvestre</a:t>
            </a:r>
            <a:r>
              <a:rPr dirty="0" sz="700" spc="-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(Mc.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 spc="-20">
                <a:latin typeface="Century Gothic"/>
                <a:cs typeface="Century Gothic"/>
              </a:rPr>
              <a:t>1:6)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5970407" y="3911771"/>
            <a:ext cx="3164205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750" b="1">
                <a:latin typeface="Arial"/>
                <a:cs typeface="Arial"/>
              </a:rPr>
              <a:t>133.</a:t>
            </a:r>
            <a:r>
              <a:rPr dirty="0" sz="850" b="1">
                <a:latin typeface="Arial"/>
                <a:cs typeface="Arial"/>
              </a:rPr>
              <a:t>¿Quién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mostró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camino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al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aposento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la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Ultima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Cena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spc="-50" b="1">
                <a:latin typeface="Arial"/>
                <a:cs typeface="Arial"/>
              </a:rPr>
              <a:t>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Un hombre llevando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un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cántaro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de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agua ((Mc.</a:t>
            </a:r>
            <a:r>
              <a:rPr dirty="0" sz="700" spc="-15">
                <a:latin typeface="Century Gothic"/>
                <a:cs typeface="Century Gothic"/>
              </a:rPr>
              <a:t> </a:t>
            </a:r>
            <a:r>
              <a:rPr dirty="0" sz="700" spc="-10">
                <a:latin typeface="Century Gothic"/>
                <a:cs typeface="Century Gothic"/>
              </a:rPr>
              <a:t>14:13)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5970407" y="4300390"/>
            <a:ext cx="2058670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750" b="1">
                <a:latin typeface="Arial"/>
                <a:cs typeface="Arial"/>
              </a:rPr>
              <a:t>134.</a:t>
            </a:r>
            <a:r>
              <a:rPr dirty="0" sz="850" b="1">
                <a:latin typeface="Arial"/>
                <a:cs typeface="Arial"/>
              </a:rPr>
              <a:t>¿Cuál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fue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otro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nombre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Mateo?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Leví</a:t>
            </a:r>
            <a:r>
              <a:rPr dirty="0" sz="700" spc="-1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(Mt.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 spc="-20">
                <a:latin typeface="Century Gothic"/>
                <a:cs typeface="Century Gothic"/>
              </a:rPr>
              <a:t>9:9)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5970407" y="4687487"/>
            <a:ext cx="2465705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750" b="1">
                <a:latin typeface="Arial"/>
                <a:cs typeface="Arial"/>
              </a:rPr>
              <a:t>135.</a:t>
            </a:r>
            <a:r>
              <a:rPr dirty="0" sz="850" b="1">
                <a:latin typeface="Arial"/>
                <a:cs typeface="Arial"/>
              </a:rPr>
              <a:t>¿Cuál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es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capítulo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más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largo</a:t>
            </a:r>
            <a:r>
              <a:rPr dirty="0" sz="850" spc="2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en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la</a:t>
            </a:r>
            <a:r>
              <a:rPr dirty="0" sz="850" spc="-10" b="1">
                <a:latin typeface="Arial"/>
                <a:cs typeface="Arial"/>
              </a:rPr>
              <a:t> Biblia?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Salmos</a:t>
            </a:r>
            <a:r>
              <a:rPr dirty="0" sz="700" spc="-20">
                <a:latin typeface="Century Gothic"/>
                <a:cs typeface="Century Gothic"/>
              </a:rPr>
              <a:t> </a:t>
            </a:r>
            <a:r>
              <a:rPr dirty="0" sz="700" spc="-25">
                <a:latin typeface="Century Gothic"/>
                <a:cs typeface="Century Gothic"/>
              </a:rPr>
              <a:t>119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5970407" y="5077942"/>
            <a:ext cx="1778635" cy="374015"/>
          </a:xfrm>
          <a:prstGeom prst="rect">
            <a:avLst/>
          </a:prstGeom>
        </p:spPr>
        <p:txBody>
          <a:bodyPr wrap="square" lIns="0" tIns="730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dirty="0" sz="750" b="1">
                <a:latin typeface="Arial"/>
                <a:cs typeface="Arial"/>
              </a:rPr>
              <a:t>136.</a:t>
            </a:r>
            <a:r>
              <a:rPr dirty="0" sz="850" b="1">
                <a:latin typeface="Arial"/>
                <a:cs typeface="Arial"/>
              </a:rPr>
              <a:t>¿Cuál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es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 </a:t>
            </a:r>
            <a:r>
              <a:rPr dirty="0" sz="850" spc="-10" b="1">
                <a:latin typeface="Arial"/>
                <a:cs typeface="Arial"/>
              </a:rPr>
              <a:t>capítulo</a:t>
            </a:r>
            <a:r>
              <a:rPr dirty="0" sz="850" b="1">
                <a:latin typeface="Arial"/>
                <a:cs typeface="Arial"/>
              </a:rPr>
              <a:t> del </a:t>
            </a:r>
            <a:r>
              <a:rPr dirty="0" sz="850" spc="-10" b="1">
                <a:latin typeface="Arial"/>
                <a:cs typeface="Arial"/>
              </a:rPr>
              <a:t>amor?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0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1</a:t>
            </a:r>
            <a:r>
              <a:rPr dirty="0" sz="700" spc="-1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Corintios</a:t>
            </a:r>
            <a:r>
              <a:rPr dirty="0" sz="700" spc="-10">
                <a:latin typeface="Century Gothic"/>
                <a:cs typeface="Century Gothic"/>
              </a:rPr>
              <a:t> </a:t>
            </a:r>
            <a:r>
              <a:rPr dirty="0" sz="700" spc="-25">
                <a:latin typeface="Century Gothic"/>
                <a:cs typeface="Century Gothic"/>
              </a:rPr>
              <a:t>13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5970407" y="5463202"/>
            <a:ext cx="3435350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750" b="1">
                <a:latin typeface="Arial"/>
                <a:cs typeface="Arial"/>
              </a:rPr>
              <a:t>137.</a:t>
            </a:r>
            <a:r>
              <a:rPr dirty="0" sz="850" b="1">
                <a:latin typeface="Arial"/>
                <a:cs typeface="Arial"/>
              </a:rPr>
              <a:t>¿Quién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fue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la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primera</a:t>
            </a:r>
            <a:r>
              <a:rPr dirty="0" sz="850" spc="-4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persona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en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Europa</a:t>
            </a:r>
            <a:r>
              <a:rPr dirty="0" sz="850" spc="-4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que</a:t>
            </a:r>
            <a:r>
              <a:rPr dirty="0" sz="850" spc="-4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creyó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en</a:t>
            </a:r>
            <a:r>
              <a:rPr dirty="0" sz="850" spc="-4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Cristo?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Lidia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(Hechos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 spc="-10">
                <a:latin typeface="Century Gothic"/>
                <a:cs typeface="Century Gothic"/>
              </a:rPr>
              <a:t>16:14)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32" name="object 32" descr=""/>
          <p:cNvSpPr txBox="1"/>
          <p:nvPr/>
        </p:nvSpPr>
        <p:spPr>
          <a:xfrm>
            <a:off x="5970407" y="5850298"/>
            <a:ext cx="1974850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750" b="1">
                <a:latin typeface="Arial"/>
                <a:cs typeface="Arial"/>
              </a:rPr>
              <a:t>138.</a:t>
            </a:r>
            <a:r>
              <a:rPr dirty="0" sz="850" b="1">
                <a:latin typeface="Arial"/>
                <a:cs typeface="Arial"/>
              </a:rPr>
              <a:t>¿Quién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fuel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hermano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Pedro?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Andrés (Juan </a:t>
            </a:r>
            <a:r>
              <a:rPr dirty="0" sz="700" spc="-10">
                <a:latin typeface="Century Gothic"/>
                <a:cs typeface="Century Gothic"/>
              </a:rPr>
              <a:t>1:40)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33" name="object 33" descr=""/>
          <p:cNvSpPr txBox="1"/>
          <p:nvPr/>
        </p:nvSpPr>
        <p:spPr>
          <a:xfrm>
            <a:off x="5970407" y="6238918"/>
            <a:ext cx="4004310" cy="505459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750" b="1">
                <a:latin typeface="Arial"/>
                <a:cs typeface="Arial"/>
              </a:rPr>
              <a:t>139.</a:t>
            </a:r>
            <a:r>
              <a:rPr dirty="0" sz="850" b="1">
                <a:latin typeface="Arial"/>
                <a:cs typeface="Arial"/>
              </a:rPr>
              <a:t>Repítase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lo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que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dijo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Cristo</a:t>
            </a:r>
            <a:r>
              <a:rPr dirty="0" sz="850" spc="-4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acerca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palabras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ociosas.</a:t>
            </a:r>
            <a:endParaRPr sz="850">
              <a:latin typeface="Arial"/>
              <a:cs typeface="Arial"/>
            </a:endParaRPr>
          </a:p>
          <a:p>
            <a:pPr marL="368935" marR="5080" indent="-160655">
              <a:lnSpc>
                <a:spcPct val="120000"/>
              </a:lnSpc>
              <a:spcBef>
                <a:spcPts val="245"/>
              </a:spcBef>
              <a:buFont typeface="Symbol"/>
              <a:buChar char=""/>
              <a:tabLst>
                <a:tab pos="370205" algn="l"/>
              </a:tabLst>
            </a:pPr>
            <a:r>
              <a:rPr dirty="0" sz="700">
                <a:latin typeface="Century Gothic"/>
                <a:cs typeface="Century Gothic"/>
              </a:rPr>
              <a:t>Toda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palabra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ociosa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que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hablaren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los</a:t>
            </a:r>
            <a:r>
              <a:rPr dirty="0" sz="700" spc="1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hombres, de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ella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darán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cuenta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en el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día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 spc="-25">
                <a:latin typeface="Century Gothic"/>
                <a:cs typeface="Century Gothic"/>
              </a:rPr>
              <a:t>del</a:t>
            </a:r>
            <a:r>
              <a:rPr dirty="0" sz="700" spc="500">
                <a:latin typeface="Century Gothic"/>
                <a:cs typeface="Century Gothic"/>
              </a:rPr>
              <a:t> </a:t>
            </a:r>
            <a:r>
              <a:rPr dirty="0" sz="700" spc="500">
                <a:latin typeface="Century Gothic"/>
                <a:cs typeface="Century Gothic"/>
              </a:rPr>
              <a:t>	</a:t>
            </a:r>
            <a:r>
              <a:rPr dirty="0" sz="700">
                <a:latin typeface="Century Gothic"/>
                <a:cs typeface="Century Gothic"/>
              </a:rPr>
              <a:t>juicio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(Mateo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 spc="-10">
                <a:latin typeface="Century Gothic"/>
                <a:cs typeface="Century Gothic"/>
              </a:rPr>
              <a:t>12:36)</a:t>
            </a:r>
            <a:endParaRPr sz="7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624212" y="423337"/>
            <a:ext cx="3034665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750" b="1">
                <a:latin typeface="Arial"/>
                <a:cs typeface="Arial"/>
              </a:rPr>
              <a:t>140.</a:t>
            </a:r>
            <a:r>
              <a:rPr dirty="0" sz="850" b="1">
                <a:latin typeface="Arial"/>
                <a:cs typeface="Arial"/>
              </a:rPr>
              <a:t>¿Dónde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se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haya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la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descripción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del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poder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la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lengua?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Santiago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cap.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 spc="-50">
                <a:latin typeface="Century Gothic"/>
                <a:cs typeface="Century Gothic"/>
              </a:rPr>
              <a:t>3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624212" y="810433"/>
            <a:ext cx="4117975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750" b="1">
                <a:latin typeface="Arial"/>
                <a:cs typeface="Arial"/>
              </a:rPr>
              <a:t>141.</a:t>
            </a:r>
            <a:r>
              <a:rPr dirty="0" sz="850" b="1">
                <a:latin typeface="Arial"/>
                <a:cs typeface="Arial"/>
              </a:rPr>
              <a:t>¿En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donde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queda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árbol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cuyas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hojas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son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para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la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sanidad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las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naciones?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En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la Nueva</a:t>
            </a:r>
            <a:r>
              <a:rPr dirty="0" sz="700" spc="1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Jerusalén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(Apocalipsis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 spc="-10">
                <a:latin typeface="Century Gothic"/>
                <a:cs typeface="Century Gothic"/>
              </a:rPr>
              <a:t>22:2)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624212" y="1200889"/>
            <a:ext cx="4195445" cy="374015"/>
          </a:xfrm>
          <a:prstGeom prst="rect">
            <a:avLst/>
          </a:prstGeom>
        </p:spPr>
        <p:txBody>
          <a:bodyPr wrap="square" lIns="0" tIns="730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dirty="0" sz="750" b="1">
                <a:latin typeface="Arial"/>
                <a:cs typeface="Arial"/>
              </a:rPr>
              <a:t>142.</a:t>
            </a:r>
            <a:r>
              <a:rPr dirty="0" sz="850" b="1">
                <a:latin typeface="Arial"/>
                <a:cs typeface="Arial"/>
              </a:rPr>
              <a:t>¿Cuáles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los</a:t>
            </a:r>
            <a:r>
              <a:rPr dirty="0" sz="850" spc="-10" b="1">
                <a:latin typeface="Arial"/>
                <a:cs typeface="Arial"/>
              </a:rPr>
              <a:t> hermanos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Jesús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escribieron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libros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del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Nuevo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Testamento?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0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Santiago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y </a:t>
            </a:r>
            <a:r>
              <a:rPr dirty="0" sz="700" spc="-10">
                <a:latin typeface="Century Gothic"/>
                <a:cs typeface="Century Gothic"/>
              </a:rPr>
              <a:t>Judas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24212" y="1586148"/>
            <a:ext cx="3130550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750" b="1">
                <a:latin typeface="Arial"/>
                <a:cs typeface="Arial"/>
              </a:rPr>
              <a:t>143.</a:t>
            </a:r>
            <a:r>
              <a:rPr dirty="0" sz="850" b="1">
                <a:latin typeface="Arial"/>
                <a:cs typeface="Arial"/>
              </a:rPr>
              <a:t>¿Con</a:t>
            </a:r>
            <a:r>
              <a:rPr dirty="0" sz="850" spc="-10" b="1">
                <a:latin typeface="Arial"/>
                <a:cs typeface="Arial"/>
              </a:rPr>
              <a:t> cuáles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dos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grande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eventos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se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relaciona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 </a:t>
            </a:r>
            <a:r>
              <a:rPr dirty="0" sz="850" spc="-10" b="1">
                <a:latin typeface="Arial"/>
                <a:cs typeface="Arial"/>
              </a:rPr>
              <a:t>hisopo?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La</a:t>
            </a:r>
            <a:r>
              <a:rPr dirty="0" sz="700" spc="-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crucifixión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de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Jesús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y la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Pascua (</a:t>
            </a:r>
            <a:r>
              <a:rPr dirty="0" sz="700" spc="-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Jn.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19:29.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Ex.</a:t>
            </a:r>
            <a:r>
              <a:rPr dirty="0" sz="700" spc="-10">
                <a:latin typeface="Century Gothic"/>
                <a:cs typeface="Century Gothic"/>
              </a:rPr>
              <a:t> 12:22)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624212" y="1973244"/>
            <a:ext cx="1334770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750" b="1">
                <a:latin typeface="Arial"/>
                <a:cs typeface="Arial"/>
              </a:rPr>
              <a:t>144.</a:t>
            </a:r>
            <a:r>
              <a:rPr dirty="0" sz="850" b="1">
                <a:latin typeface="Arial"/>
                <a:cs typeface="Arial"/>
              </a:rPr>
              <a:t>¿Dónde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nació</a:t>
            </a:r>
            <a:r>
              <a:rPr dirty="0" sz="850" spc="-10" b="1">
                <a:latin typeface="Arial"/>
                <a:cs typeface="Arial"/>
              </a:rPr>
              <a:t> Jesús?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 spc="-10">
                <a:latin typeface="Century Gothic"/>
                <a:cs typeface="Century Gothic"/>
              </a:rPr>
              <a:t>Belén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24212" y="2361864"/>
            <a:ext cx="2484120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750" b="1">
                <a:latin typeface="Arial"/>
                <a:cs typeface="Arial"/>
              </a:rPr>
              <a:t>145.</a:t>
            </a:r>
            <a:r>
              <a:rPr dirty="0" sz="850" b="1">
                <a:latin typeface="Arial"/>
                <a:cs typeface="Arial"/>
              </a:rPr>
              <a:t>¿Qué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es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echado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fuera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por</a:t>
            </a:r>
            <a:r>
              <a:rPr dirty="0" sz="850" spc="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10" b="1">
                <a:latin typeface="Arial"/>
                <a:cs typeface="Arial"/>
              </a:rPr>
              <a:t> perfecto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spc="-20" b="1">
                <a:latin typeface="Arial"/>
                <a:cs typeface="Arial"/>
              </a:rPr>
              <a:t>amor?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El</a:t>
            </a:r>
            <a:r>
              <a:rPr dirty="0" sz="700" spc="-2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temor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(1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Juan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 spc="-20">
                <a:latin typeface="Century Gothic"/>
                <a:cs typeface="Century Gothic"/>
              </a:rPr>
              <a:t>4:18)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624212" y="2748959"/>
            <a:ext cx="3416935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750" b="1">
                <a:latin typeface="Arial"/>
                <a:cs typeface="Arial"/>
              </a:rPr>
              <a:t>146.</a:t>
            </a:r>
            <a:r>
              <a:rPr dirty="0" sz="850" b="1">
                <a:latin typeface="Arial"/>
                <a:cs typeface="Arial"/>
              </a:rPr>
              <a:t>¿Cuáles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son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las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últimas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palabras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Jesús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dadas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en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la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Biblia?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Ciertamente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vengo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en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breve</a:t>
            </a:r>
            <a:r>
              <a:rPr dirty="0" sz="700" spc="2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(Apocalipsis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 spc="-10">
                <a:latin typeface="Century Gothic"/>
                <a:cs typeface="Century Gothic"/>
              </a:rPr>
              <a:t>22:20)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24212" y="3139415"/>
            <a:ext cx="2400300" cy="374015"/>
          </a:xfrm>
          <a:prstGeom prst="rect">
            <a:avLst/>
          </a:prstGeom>
        </p:spPr>
        <p:txBody>
          <a:bodyPr wrap="square" lIns="0" tIns="730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dirty="0" sz="750" b="1">
                <a:latin typeface="Arial"/>
                <a:cs typeface="Arial"/>
              </a:rPr>
              <a:t>147.</a:t>
            </a:r>
            <a:r>
              <a:rPr dirty="0" sz="850" b="1">
                <a:latin typeface="Arial"/>
                <a:cs typeface="Arial"/>
              </a:rPr>
              <a:t>¿Cuántos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ancianos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vio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Juan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en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su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visión?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0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Veinte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y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cuatro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(Apocalipsis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 spc="-20">
                <a:latin typeface="Century Gothic"/>
                <a:cs typeface="Century Gothic"/>
              </a:rPr>
              <a:t>4:4)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624212" y="3524675"/>
            <a:ext cx="2502535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750" b="1">
                <a:latin typeface="Arial"/>
                <a:cs typeface="Arial"/>
              </a:rPr>
              <a:t>148.</a:t>
            </a:r>
            <a:r>
              <a:rPr dirty="0" sz="850" b="1">
                <a:latin typeface="Arial"/>
                <a:cs typeface="Arial"/>
              </a:rPr>
              <a:t>¿Para</a:t>
            </a:r>
            <a:r>
              <a:rPr dirty="0" sz="850" spc="-10" b="1">
                <a:latin typeface="Arial"/>
                <a:cs typeface="Arial"/>
              </a:rPr>
              <a:t> quienes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escribió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Juan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Apocalipsis?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Para las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siete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iglesias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de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Asia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(Apocalipsis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 spc="-20">
                <a:latin typeface="Century Gothic"/>
                <a:cs typeface="Century Gothic"/>
              </a:rPr>
              <a:t>1:4)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624212" y="3911771"/>
            <a:ext cx="2598420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750" b="1">
                <a:latin typeface="Arial"/>
                <a:cs typeface="Arial"/>
              </a:rPr>
              <a:t>149.</a:t>
            </a:r>
            <a:r>
              <a:rPr dirty="0" sz="850" b="1">
                <a:latin typeface="Arial"/>
                <a:cs typeface="Arial"/>
              </a:rPr>
              <a:t>¿Quién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era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rey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Judea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cuando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Jesús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nació?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Herodes (Mt.</a:t>
            </a:r>
            <a:r>
              <a:rPr dirty="0" sz="700" spc="-10">
                <a:latin typeface="Century Gothic"/>
                <a:cs typeface="Century Gothic"/>
              </a:rPr>
              <a:t> </a:t>
            </a:r>
            <a:r>
              <a:rPr dirty="0" sz="700" spc="-20">
                <a:latin typeface="Century Gothic"/>
                <a:cs typeface="Century Gothic"/>
              </a:rPr>
              <a:t>2:1)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24212" y="4300390"/>
            <a:ext cx="3112135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750" b="1">
                <a:latin typeface="Arial"/>
                <a:cs typeface="Arial"/>
              </a:rPr>
              <a:t>150.</a:t>
            </a:r>
            <a:r>
              <a:rPr dirty="0" sz="850" b="1">
                <a:latin typeface="Arial"/>
                <a:cs typeface="Arial"/>
              </a:rPr>
              <a:t>¿Cómo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se</a:t>
            </a:r>
            <a:r>
              <a:rPr dirty="0" sz="850" spc="-4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llaman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los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libros</a:t>
            </a:r>
            <a:r>
              <a:rPr dirty="0" sz="850" spc="-4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que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tienen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un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solo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capítulo?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Abdías,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Filemón,</a:t>
            </a:r>
            <a:r>
              <a:rPr dirty="0" sz="700" spc="-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II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y</a:t>
            </a:r>
            <a:r>
              <a:rPr dirty="0" sz="700" spc="-2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III Juan,</a:t>
            </a:r>
            <a:r>
              <a:rPr dirty="0" sz="700" spc="-10">
                <a:latin typeface="Century Gothic"/>
                <a:cs typeface="Century Gothic"/>
              </a:rPr>
              <a:t> Judas.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624212" y="4687487"/>
            <a:ext cx="2587625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750" b="1">
                <a:latin typeface="Arial"/>
                <a:cs typeface="Arial"/>
              </a:rPr>
              <a:t>151.</a:t>
            </a:r>
            <a:r>
              <a:rPr dirty="0" sz="850" b="1">
                <a:latin typeface="Arial"/>
                <a:cs typeface="Arial"/>
              </a:rPr>
              <a:t>¿Quién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fue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la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voz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que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clamaba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en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desierto?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Un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Profeta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llamado: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Juan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el Bautista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</a:t>
            </a:r>
            <a:r>
              <a:rPr dirty="0" sz="700" spc="-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Jn. </a:t>
            </a:r>
            <a:r>
              <a:rPr dirty="0" sz="700" spc="-20">
                <a:latin typeface="Century Gothic"/>
                <a:cs typeface="Century Gothic"/>
              </a:rPr>
              <a:t>1:23)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24212" y="5077942"/>
            <a:ext cx="3461385" cy="374015"/>
          </a:xfrm>
          <a:prstGeom prst="rect">
            <a:avLst/>
          </a:prstGeom>
        </p:spPr>
        <p:txBody>
          <a:bodyPr wrap="square" lIns="0" tIns="730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dirty="0" sz="750" b="1">
                <a:latin typeface="Arial"/>
                <a:cs typeface="Arial"/>
              </a:rPr>
              <a:t>152.</a:t>
            </a:r>
            <a:r>
              <a:rPr dirty="0" sz="850" b="1">
                <a:latin typeface="Arial"/>
                <a:cs typeface="Arial"/>
              </a:rPr>
              <a:t>¿Dónde se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halla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la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gran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profecía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los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sufrimientos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Cristo?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0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Isaías</a:t>
            </a:r>
            <a:r>
              <a:rPr dirty="0" sz="700" spc="-15">
                <a:latin typeface="Century Gothic"/>
                <a:cs typeface="Century Gothic"/>
              </a:rPr>
              <a:t> </a:t>
            </a:r>
            <a:r>
              <a:rPr dirty="0" sz="700" spc="-10">
                <a:latin typeface="Century Gothic"/>
                <a:cs typeface="Century Gothic"/>
              </a:rPr>
              <a:t>52:13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624212" y="5463202"/>
            <a:ext cx="2273935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750" b="1">
                <a:latin typeface="Arial"/>
                <a:cs typeface="Arial"/>
              </a:rPr>
              <a:t>153.</a:t>
            </a:r>
            <a:r>
              <a:rPr dirty="0" sz="850" b="1">
                <a:latin typeface="Arial"/>
                <a:cs typeface="Arial"/>
              </a:rPr>
              <a:t>¿Quién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fue</a:t>
            </a:r>
            <a:r>
              <a:rPr dirty="0" sz="850" spc="-10" b="1">
                <a:latin typeface="Arial"/>
                <a:cs typeface="Arial"/>
              </a:rPr>
              <a:t> llamado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Cordero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spc="-20" b="1">
                <a:latin typeface="Arial"/>
                <a:cs typeface="Arial"/>
              </a:rPr>
              <a:t>Dios?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Cristo (</a:t>
            </a:r>
            <a:r>
              <a:rPr dirty="0" sz="700" spc="-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Jn </a:t>
            </a:r>
            <a:r>
              <a:rPr dirty="0" sz="700" spc="-10">
                <a:latin typeface="Century Gothic"/>
                <a:cs typeface="Century Gothic"/>
              </a:rPr>
              <a:t>1:29)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624212" y="5850298"/>
            <a:ext cx="3364865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750" b="1">
                <a:latin typeface="Arial"/>
                <a:cs typeface="Arial"/>
              </a:rPr>
              <a:t>154.</a:t>
            </a:r>
            <a:r>
              <a:rPr dirty="0" sz="850" b="1">
                <a:latin typeface="Arial"/>
                <a:cs typeface="Arial"/>
              </a:rPr>
              <a:t>¿Qué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hizo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Jesús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por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su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madre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mientras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estaba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en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la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cruz?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La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encomendó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al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cuidado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de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Juan</a:t>
            </a:r>
            <a:r>
              <a:rPr dirty="0" sz="700" spc="1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Jn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 spc="-10">
                <a:latin typeface="Century Gothic"/>
                <a:cs typeface="Century Gothic"/>
              </a:rPr>
              <a:t>19:25)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624212" y="6238918"/>
            <a:ext cx="4069079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750" b="1">
                <a:latin typeface="Arial"/>
                <a:cs typeface="Arial"/>
              </a:rPr>
              <a:t>155.</a:t>
            </a:r>
            <a:r>
              <a:rPr dirty="0" sz="850" b="1">
                <a:latin typeface="Arial"/>
                <a:cs typeface="Arial"/>
              </a:rPr>
              <a:t>¿Cómo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se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llamó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la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mujer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que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hizo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muchos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vestidos</a:t>
            </a:r>
            <a:r>
              <a:rPr dirty="0" sz="850" b="1">
                <a:latin typeface="Arial"/>
                <a:cs typeface="Arial"/>
              </a:rPr>
              <a:t> y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los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dio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los</a:t>
            </a:r>
            <a:r>
              <a:rPr dirty="0" sz="850" spc="-10" b="1">
                <a:latin typeface="Arial"/>
                <a:cs typeface="Arial"/>
              </a:rPr>
              <a:t> pobres?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Tabita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(Hechos</a:t>
            </a:r>
            <a:r>
              <a:rPr dirty="0" sz="700" spc="15">
                <a:latin typeface="Century Gothic"/>
                <a:cs typeface="Century Gothic"/>
              </a:rPr>
              <a:t> </a:t>
            </a:r>
            <a:r>
              <a:rPr dirty="0" sz="700" spc="-10">
                <a:latin typeface="Century Gothic"/>
                <a:cs typeface="Century Gothic"/>
              </a:rPr>
              <a:t>9:36)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24212" y="6626014"/>
            <a:ext cx="3382010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750" b="1">
                <a:latin typeface="Arial"/>
                <a:cs typeface="Arial"/>
              </a:rPr>
              <a:t>156.</a:t>
            </a:r>
            <a:r>
              <a:rPr dirty="0" sz="850" b="1">
                <a:latin typeface="Arial"/>
                <a:cs typeface="Arial"/>
              </a:rPr>
              <a:t>¿Cuántas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epístolas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Juan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existen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en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Nuevo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Testamento?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 spc="-10">
                <a:latin typeface="Century Gothic"/>
                <a:cs typeface="Century Gothic"/>
              </a:rPr>
              <a:t>Tres.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5970407" y="423337"/>
            <a:ext cx="2639695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750" b="1">
                <a:latin typeface="Arial"/>
                <a:cs typeface="Arial"/>
              </a:rPr>
              <a:t>157.</a:t>
            </a:r>
            <a:r>
              <a:rPr dirty="0" sz="850" b="1">
                <a:latin typeface="Arial"/>
                <a:cs typeface="Arial"/>
              </a:rPr>
              <a:t>¿Cómo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se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llama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libro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más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corto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la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Biblia?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II.</a:t>
            </a:r>
            <a:r>
              <a:rPr dirty="0" sz="700" spc="-15">
                <a:latin typeface="Century Gothic"/>
                <a:cs typeface="Century Gothic"/>
              </a:rPr>
              <a:t> </a:t>
            </a:r>
            <a:r>
              <a:rPr dirty="0" sz="700" spc="-20">
                <a:latin typeface="Century Gothic"/>
                <a:cs typeface="Century Gothic"/>
              </a:rPr>
              <a:t>Juan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5970407" y="810433"/>
            <a:ext cx="4051935" cy="50673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750" b="1">
                <a:latin typeface="Arial"/>
                <a:cs typeface="Arial"/>
              </a:rPr>
              <a:t>158.</a:t>
            </a:r>
            <a:r>
              <a:rPr dirty="0" sz="850" b="1">
                <a:latin typeface="Arial"/>
                <a:cs typeface="Arial"/>
              </a:rPr>
              <a:t>¿Por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qué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se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llama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Cristo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“el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Alpha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y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la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Omega?</a:t>
            </a:r>
            <a:endParaRPr sz="850">
              <a:latin typeface="Arial"/>
              <a:cs typeface="Arial"/>
            </a:endParaRPr>
          </a:p>
          <a:p>
            <a:pPr marL="369570" marR="5080" indent="-160655">
              <a:lnSpc>
                <a:spcPct val="121400"/>
              </a:lnSpc>
              <a:spcBef>
                <a:spcPts val="235"/>
              </a:spcBef>
              <a:buFont typeface="Symbol"/>
              <a:buChar char=""/>
              <a:tabLst>
                <a:tab pos="370840" algn="l"/>
              </a:tabLst>
            </a:pPr>
            <a:r>
              <a:rPr dirty="0" sz="700">
                <a:latin typeface="Century Gothic"/>
                <a:cs typeface="Century Gothic"/>
              </a:rPr>
              <a:t>Alpha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siendo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la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primera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y Omega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la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última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letra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del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alfabeto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griego,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significa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que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 spc="-25">
                <a:latin typeface="Century Gothic"/>
                <a:cs typeface="Century Gothic"/>
              </a:rPr>
              <a:t>el</a:t>
            </a:r>
            <a:r>
              <a:rPr dirty="0" sz="700" spc="500">
                <a:latin typeface="Century Gothic"/>
                <a:cs typeface="Century Gothic"/>
              </a:rPr>
              <a:t> </a:t>
            </a:r>
            <a:r>
              <a:rPr dirty="0" sz="700" spc="500">
                <a:latin typeface="Century Gothic"/>
                <a:cs typeface="Century Gothic"/>
              </a:rPr>
              <a:t>	</a:t>
            </a:r>
            <a:r>
              <a:rPr dirty="0" sz="700">
                <a:latin typeface="Century Gothic"/>
                <a:cs typeface="Century Gothic"/>
              </a:rPr>
              <a:t>carácter</a:t>
            </a:r>
            <a:r>
              <a:rPr dirty="0" sz="700" spc="-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de Cristo es completo (Apocalipsis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 spc="-20">
                <a:latin typeface="Century Gothic"/>
                <a:cs typeface="Century Gothic"/>
              </a:rPr>
              <a:t>1:8)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5970407" y="1389891"/>
            <a:ext cx="3944620" cy="43751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208915" marR="5080" indent="-196850">
              <a:lnSpc>
                <a:spcPts val="980"/>
              </a:lnSpc>
              <a:spcBef>
                <a:spcPts val="160"/>
              </a:spcBef>
            </a:pPr>
            <a:r>
              <a:rPr dirty="0" sz="750" b="1">
                <a:latin typeface="Arial"/>
                <a:cs typeface="Arial"/>
              </a:rPr>
              <a:t>159.</a:t>
            </a:r>
            <a:r>
              <a:rPr dirty="0" sz="850" b="1">
                <a:latin typeface="Arial"/>
                <a:cs typeface="Arial"/>
              </a:rPr>
              <a:t>¿Cuántos </a:t>
            </a:r>
            <a:r>
              <a:rPr dirty="0" sz="850" spc="-10" b="1">
                <a:latin typeface="Arial"/>
                <a:cs typeface="Arial"/>
              </a:rPr>
              <a:t>discípulos</a:t>
            </a:r>
            <a:r>
              <a:rPr dirty="0" sz="85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quedaron</a:t>
            </a:r>
            <a:r>
              <a:rPr dirty="0" sz="850" b="1">
                <a:latin typeface="Arial"/>
                <a:cs typeface="Arial"/>
              </a:rPr>
              <a:t> en </a:t>
            </a:r>
            <a:r>
              <a:rPr dirty="0" sz="850" spc="-10" b="1">
                <a:latin typeface="Arial"/>
                <a:cs typeface="Arial"/>
              </a:rPr>
              <a:t>Jerusalén</a:t>
            </a:r>
            <a:r>
              <a:rPr dirty="0" sz="85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después</a:t>
            </a:r>
            <a:r>
              <a:rPr dirty="0" sz="850" b="1">
                <a:latin typeface="Arial"/>
                <a:cs typeface="Arial"/>
              </a:rPr>
              <a:t> de la </a:t>
            </a:r>
            <a:r>
              <a:rPr dirty="0" sz="850" spc="-10" b="1">
                <a:latin typeface="Arial"/>
                <a:cs typeface="Arial"/>
              </a:rPr>
              <a:t>ascensión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25" b="1">
                <a:latin typeface="Arial"/>
                <a:cs typeface="Arial"/>
              </a:rPr>
              <a:t>de </a:t>
            </a:r>
            <a:r>
              <a:rPr dirty="0" sz="850" spc="-10" b="1">
                <a:latin typeface="Arial"/>
                <a:cs typeface="Arial"/>
              </a:rPr>
              <a:t>Jesús?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380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Como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ciento y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veinte</a:t>
            </a:r>
            <a:r>
              <a:rPr dirty="0" sz="700" spc="-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(Hch.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 spc="-20">
                <a:latin typeface="Century Gothic"/>
                <a:cs typeface="Century Gothic"/>
              </a:rPr>
              <a:t>1:15)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5970407" y="1901955"/>
            <a:ext cx="4208145" cy="437515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marL="208915" marR="5080" indent="-196850">
              <a:lnSpc>
                <a:spcPts val="969"/>
              </a:lnSpc>
              <a:spcBef>
                <a:spcPts val="170"/>
              </a:spcBef>
            </a:pPr>
            <a:r>
              <a:rPr dirty="0" sz="750" b="1">
                <a:latin typeface="Arial"/>
                <a:cs typeface="Arial"/>
              </a:rPr>
              <a:t>160.</a:t>
            </a:r>
            <a:r>
              <a:rPr dirty="0" sz="850" b="1">
                <a:latin typeface="Arial"/>
                <a:cs typeface="Arial"/>
              </a:rPr>
              <a:t>¿Cómo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se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llamó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10" b="1">
                <a:latin typeface="Arial"/>
                <a:cs typeface="Arial"/>
              </a:rPr>
              <a:t> discípulo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que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fue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escogido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para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tomar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lugar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Judas, </a:t>
            </a:r>
            <a:r>
              <a:rPr dirty="0" sz="850" spc="-50" b="1">
                <a:latin typeface="Arial"/>
                <a:cs typeface="Arial"/>
              </a:rPr>
              <a:t>y</a:t>
            </a:r>
            <a:r>
              <a:rPr dirty="0" sz="850" b="1">
                <a:latin typeface="Arial"/>
                <a:cs typeface="Arial"/>
              </a:rPr>
              <a:t> para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completar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los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doce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discípulos?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390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Matías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(Hch.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 spc="-10">
                <a:latin typeface="Century Gothic"/>
                <a:cs typeface="Century Gothic"/>
              </a:rPr>
              <a:t>1:24)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5970407" y="2351195"/>
            <a:ext cx="2741295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750" b="1">
                <a:latin typeface="Arial"/>
                <a:cs typeface="Arial"/>
              </a:rPr>
              <a:t>161.</a:t>
            </a:r>
            <a:r>
              <a:rPr dirty="0" sz="850" b="1">
                <a:latin typeface="Arial"/>
                <a:cs typeface="Arial"/>
              </a:rPr>
              <a:t>¿Qué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dones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ofrecieron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los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magos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al</a:t>
            </a:r>
            <a:r>
              <a:rPr dirty="0" sz="850" spc="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niño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Jesús?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Oro,</a:t>
            </a:r>
            <a:r>
              <a:rPr dirty="0" sz="700" spc="-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incienso,</a:t>
            </a:r>
            <a:r>
              <a:rPr dirty="0" sz="700" spc="-1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y mirra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(Mt.</a:t>
            </a:r>
            <a:r>
              <a:rPr dirty="0" sz="700" spc="-15">
                <a:latin typeface="Century Gothic"/>
                <a:cs typeface="Century Gothic"/>
              </a:rPr>
              <a:t> </a:t>
            </a:r>
            <a:r>
              <a:rPr dirty="0" sz="700" spc="-20">
                <a:latin typeface="Century Gothic"/>
                <a:cs typeface="Century Gothic"/>
              </a:rPr>
              <a:t>2:11)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5970407" y="2738291"/>
            <a:ext cx="2855595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750" b="1">
                <a:latin typeface="Arial"/>
                <a:cs typeface="Arial"/>
              </a:rPr>
              <a:t>162.</a:t>
            </a:r>
            <a:r>
              <a:rPr dirty="0" sz="850" b="1">
                <a:latin typeface="Arial"/>
                <a:cs typeface="Arial"/>
              </a:rPr>
              <a:t>¿En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cuál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pueblo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vivió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Jesús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durante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su </a:t>
            </a:r>
            <a:r>
              <a:rPr dirty="0" sz="850" spc="-10" b="1">
                <a:latin typeface="Arial"/>
                <a:cs typeface="Arial"/>
              </a:rPr>
              <a:t>ministerio?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Capernaum</a:t>
            </a:r>
            <a:r>
              <a:rPr dirty="0" sz="700" spc="-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(Mt.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 spc="-20">
                <a:latin typeface="Century Gothic"/>
                <a:cs typeface="Century Gothic"/>
              </a:rPr>
              <a:t>4:13)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5970407" y="3128747"/>
            <a:ext cx="3637279" cy="374015"/>
          </a:xfrm>
          <a:prstGeom prst="rect">
            <a:avLst/>
          </a:prstGeom>
        </p:spPr>
        <p:txBody>
          <a:bodyPr wrap="square" lIns="0" tIns="730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dirty="0" sz="750" b="1">
                <a:latin typeface="Arial"/>
                <a:cs typeface="Arial"/>
              </a:rPr>
              <a:t>163.</a:t>
            </a:r>
            <a:r>
              <a:rPr dirty="0" sz="850" b="1">
                <a:latin typeface="Arial"/>
                <a:cs typeface="Arial"/>
              </a:rPr>
              <a:t>¿Quiénes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son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los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santos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20" b="1">
                <a:latin typeface="Arial"/>
                <a:cs typeface="Arial"/>
              </a:rPr>
              <a:t> Dios?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0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Cualquier persona que vive en</a:t>
            </a:r>
            <a:r>
              <a:rPr dirty="0" sz="700" spc="1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la santidad por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la gracia de Cristo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(Co.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 spc="-20">
                <a:latin typeface="Century Gothic"/>
                <a:cs typeface="Century Gothic"/>
              </a:rPr>
              <a:t>1:2)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5970407" y="3514007"/>
            <a:ext cx="2813050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750" b="1">
                <a:latin typeface="Arial"/>
                <a:cs typeface="Arial"/>
              </a:rPr>
              <a:t>164.</a:t>
            </a:r>
            <a:r>
              <a:rPr dirty="0" sz="850" b="1">
                <a:latin typeface="Arial"/>
                <a:cs typeface="Arial"/>
              </a:rPr>
              <a:t>¿Quién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dijo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Jesús,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“Si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quieres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puedes limpiarme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Un leproso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de Galilea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(Mc</a:t>
            </a:r>
            <a:r>
              <a:rPr dirty="0" sz="700" spc="15">
                <a:latin typeface="Century Gothic"/>
                <a:cs typeface="Century Gothic"/>
              </a:rPr>
              <a:t> </a:t>
            </a:r>
            <a:r>
              <a:rPr dirty="0" sz="700" spc="-20">
                <a:latin typeface="Century Gothic"/>
                <a:cs typeface="Century Gothic"/>
              </a:rPr>
              <a:t>1:40)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5970407" y="3901103"/>
            <a:ext cx="3134995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750" b="1">
                <a:latin typeface="Arial"/>
                <a:cs typeface="Arial"/>
              </a:rPr>
              <a:t>165.</a:t>
            </a:r>
            <a:r>
              <a:rPr dirty="0" sz="850" b="1">
                <a:latin typeface="Arial"/>
                <a:cs typeface="Arial"/>
              </a:rPr>
              <a:t>¿Cómo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se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llamó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la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primera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mujer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nombrada </a:t>
            </a:r>
            <a:r>
              <a:rPr dirty="0" sz="850" b="1">
                <a:latin typeface="Arial"/>
                <a:cs typeface="Arial"/>
              </a:rPr>
              <a:t>en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la</a:t>
            </a:r>
            <a:r>
              <a:rPr dirty="0" sz="850" spc="-10" b="1">
                <a:latin typeface="Arial"/>
                <a:cs typeface="Arial"/>
              </a:rPr>
              <a:t> Biblia?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Eva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(Gn. </a:t>
            </a:r>
            <a:r>
              <a:rPr dirty="0" sz="700" spc="-10">
                <a:latin typeface="Century Gothic"/>
                <a:cs typeface="Century Gothic"/>
              </a:rPr>
              <a:t>3:20)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5970407" y="4289723"/>
            <a:ext cx="3924300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750" b="1">
                <a:latin typeface="Arial"/>
                <a:cs typeface="Arial"/>
              </a:rPr>
              <a:t>166.</a:t>
            </a:r>
            <a:r>
              <a:rPr dirty="0" sz="850" b="1">
                <a:latin typeface="Arial"/>
                <a:cs typeface="Arial"/>
              </a:rPr>
              <a:t>¿A</a:t>
            </a:r>
            <a:r>
              <a:rPr dirty="0" sz="850" spc="-4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quién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llamó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Cristo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“Un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verdadero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Israelita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en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cual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no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hay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engaño?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A</a:t>
            </a:r>
            <a:r>
              <a:rPr dirty="0" sz="700" spc="-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Natanael</a:t>
            </a:r>
            <a:r>
              <a:rPr dirty="0" sz="700" spc="2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(Jn</a:t>
            </a:r>
            <a:r>
              <a:rPr dirty="0" sz="700" spc="25">
                <a:latin typeface="Century Gothic"/>
                <a:cs typeface="Century Gothic"/>
              </a:rPr>
              <a:t> </a:t>
            </a:r>
            <a:r>
              <a:rPr dirty="0" sz="700" spc="-10">
                <a:latin typeface="Century Gothic"/>
                <a:cs typeface="Century Gothic"/>
              </a:rPr>
              <a:t>1:47)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5970407" y="4676818"/>
            <a:ext cx="2400300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750" b="1">
                <a:latin typeface="Arial"/>
                <a:cs typeface="Arial"/>
              </a:rPr>
              <a:t>167.</a:t>
            </a:r>
            <a:r>
              <a:rPr dirty="0" sz="850" b="1">
                <a:latin typeface="Arial"/>
                <a:cs typeface="Arial"/>
              </a:rPr>
              <a:t>¿Qué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quiere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decir la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palabra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Pentecostés?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Cincuenta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días (Gn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 spc="-20">
                <a:latin typeface="Century Gothic"/>
                <a:cs typeface="Century Gothic"/>
              </a:rPr>
              <a:t>6:19)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5970407" y="5128261"/>
            <a:ext cx="4087495" cy="437515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marL="208915" marR="5080" indent="-196850">
              <a:lnSpc>
                <a:spcPts val="969"/>
              </a:lnSpc>
              <a:spcBef>
                <a:spcPts val="170"/>
              </a:spcBef>
            </a:pPr>
            <a:r>
              <a:rPr dirty="0" sz="750" b="1">
                <a:latin typeface="Arial"/>
                <a:cs typeface="Arial"/>
              </a:rPr>
              <a:t>168.</a:t>
            </a:r>
            <a:r>
              <a:rPr dirty="0" sz="850" b="1">
                <a:latin typeface="Arial"/>
                <a:cs typeface="Arial"/>
              </a:rPr>
              <a:t>Cuántas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veces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echó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Jesús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fuera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del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templo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los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que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vendían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y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compraban allí?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390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Dos</a:t>
            </a:r>
            <a:r>
              <a:rPr dirty="0" sz="700" spc="-1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veces,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en el principio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y cerca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del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fin de su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ministerio</a:t>
            </a:r>
            <a:r>
              <a:rPr dirty="0" sz="700" spc="1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(Jn 2:13/Lc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 spc="-10">
                <a:latin typeface="Century Gothic"/>
                <a:cs typeface="Century Gothic"/>
              </a:rPr>
              <a:t>19:45)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5970407" y="5575978"/>
            <a:ext cx="2950210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750" b="1">
                <a:latin typeface="Arial"/>
                <a:cs typeface="Arial"/>
              </a:rPr>
              <a:t>169.</a:t>
            </a:r>
            <a:r>
              <a:rPr dirty="0" sz="850" b="1">
                <a:latin typeface="Arial"/>
                <a:cs typeface="Arial"/>
              </a:rPr>
              <a:t>¿Dónde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estaba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Juan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cuando</a:t>
            </a:r>
            <a:r>
              <a:rPr dirty="0" sz="850" spc="-4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escribió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Apocalipsis?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En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la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Isla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de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Pastmos,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 spc="-10">
                <a:latin typeface="Century Gothic"/>
                <a:cs typeface="Century Gothic"/>
              </a:rPr>
              <a:t>desterrado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32" name="object 32" descr=""/>
          <p:cNvSpPr txBox="1"/>
          <p:nvPr/>
        </p:nvSpPr>
        <p:spPr>
          <a:xfrm>
            <a:off x="5970407" y="5966434"/>
            <a:ext cx="2026285" cy="374015"/>
          </a:xfrm>
          <a:prstGeom prst="rect">
            <a:avLst/>
          </a:prstGeom>
        </p:spPr>
        <p:txBody>
          <a:bodyPr wrap="square" lIns="0" tIns="730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dirty="0" sz="750" b="1">
                <a:latin typeface="Arial"/>
                <a:cs typeface="Arial"/>
              </a:rPr>
              <a:t>170.</a:t>
            </a:r>
            <a:r>
              <a:rPr dirty="0" sz="850" b="1">
                <a:latin typeface="Arial"/>
                <a:cs typeface="Arial"/>
              </a:rPr>
              <a:t>¿Ante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que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tumba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Jesús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llora?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0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Ante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la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tumba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de Lázaro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(Juan </a:t>
            </a:r>
            <a:r>
              <a:rPr dirty="0" sz="700" spc="-10">
                <a:latin typeface="Century Gothic"/>
                <a:cs typeface="Century Gothic"/>
              </a:rPr>
              <a:t>11:28)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33" name="object 33" descr=""/>
          <p:cNvSpPr txBox="1"/>
          <p:nvPr/>
        </p:nvSpPr>
        <p:spPr>
          <a:xfrm>
            <a:off x="5970407" y="6351694"/>
            <a:ext cx="4123690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750" b="1">
                <a:latin typeface="Arial"/>
                <a:cs typeface="Arial"/>
              </a:rPr>
              <a:t>171.</a:t>
            </a:r>
            <a:r>
              <a:rPr dirty="0" sz="850" b="1">
                <a:latin typeface="Arial"/>
                <a:cs typeface="Arial"/>
              </a:rPr>
              <a:t>¿Cómo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se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llamó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ave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que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usó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Dios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para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convencer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Pedro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su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pecado?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El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gallo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(Mc</a:t>
            </a:r>
            <a:r>
              <a:rPr dirty="0" sz="700" spc="-10">
                <a:latin typeface="Century Gothic"/>
                <a:cs typeface="Century Gothic"/>
              </a:rPr>
              <a:t> 14:72)</a:t>
            </a:r>
            <a:endParaRPr sz="7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624212" y="423337"/>
            <a:ext cx="2987040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750" b="1">
                <a:latin typeface="Arial"/>
                <a:cs typeface="Arial"/>
              </a:rPr>
              <a:t>172.</a:t>
            </a:r>
            <a:r>
              <a:rPr dirty="0" sz="850" b="1">
                <a:latin typeface="Arial"/>
                <a:cs typeface="Arial"/>
              </a:rPr>
              <a:t>¿Quién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era</a:t>
            </a:r>
            <a:r>
              <a:rPr dirty="0" sz="850" spc="-10" b="1">
                <a:latin typeface="Arial"/>
                <a:cs typeface="Arial"/>
              </a:rPr>
              <a:t> emperador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Roma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cuando </a:t>
            </a:r>
            <a:r>
              <a:rPr dirty="0" sz="850" b="1">
                <a:latin typeface="Arial"/>
                <a:cs typeface="Arial"/>
              </a:rPr>
              <a:t>Cristo</a:t>
            </a:r>
            <a:r>
              <a:rPr dirty="0" sz="850" spc="-10" b="1">
                <a:latin typeface="Arial"/>
                <a:cs typeface="Arial"/>
              </a:rPr>
              <a:t> nació?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Augusto</a:t>
            </a:r>
            <a:r>
              <a:rPr dirty="0" sz="700" spc="-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César</a:t>
            </a:r>
            <a:r>
              <a:rPr dirty="0" sz="700" spc="-1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(Lc.</a:t>
            </a:r>
            <a:r>
              <a:rPr dirty="0" sz="700" spc="-10">
                <a:latin typeface="Century Gothic"/>
                <a:cs typeface="Century Gothic"/>
              </a:rPr>
              <a:t> </a:t>
            </a:r>
            <a:r>
              <a:rPr dirty="0" sz="700" spc="-20">
                <a:latin typeface="Century Gothic"/>
                <a:cs typeface="Century Gothic"/>
              </a:rPr>
              <a:t>2:1)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624212" y="810433"/>
            <a:ext cx="4083050" cy="50673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750" b="1">
                <a:latin typeface="Arial"/>
                <a:cs typeface="Arial"/>
              </a:rPr>
              <a:t>173.</a:t>
            </a:r>
            <a:r>
              <a:rPr dirty="0" sz="850" b="1">
                <a:latin typeface="Arial"/>
                <a:cs typeface="Arial"/>
              </a:rPr>
              <a:t>¿Quiénes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fueron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los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fariseos?</a:t>
            </a:r>
            <a:endParaRPr sz="850">
              <a:latin typeface="Arial"/>
              <a:cs typeface="Arial"/>
            </a:endParaRPr>
          </a:p>
          <a:p>
            <a:pPr marL="369570" marR="5080" indent="-160655">
              <a:lnSpc>
                <a:spcPct val="121400"/>
              </a:lnSpc>
              <a:spcBef>
                <a:spcPts val="235"/>
              </a:spcBef>
              <a:buFont typeface="Symbol"/>
              <a:buChar char=""/>
              <a:tabLst>
                <a:tab pos="370840" algn="l"/>
              </a:tabLst>
            </a:pPr>
            <a:r>
              <a:rPr dirty="0" sz="700">
                <a:latin typeface="Century Gothic"/>
                <a:cs typeface="Century Gothic"/>
              </a:rPr>
              <a:t>Una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secta judía enemiga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de los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romanos,</a:t>
            </a:r>
            <a:r>
              <a:rPr dirty="0" sz="700" spc="1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muy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estricta en</a:t>
            </a:r>
            <a:r>
              <a:rPr dirty="0" sz="700" spc="-1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obedecer</a:t>
            </a:r>
            <a:r>
              <a:rPr dirty="0" sz="700" spc="2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porciones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de </a:t>
            </a:r>
            <a:r>
              <a:rPr dirty="0" sz="700" spc="-25">
                <a:latin typeface="Century Gothic"/>
                <a:cs typeface="Century Gothic"/>
              </a:rPr>
              <a:t>la</a:t>
            </a:r>
            <a:r>
              <a:rPr dirty="0" sz="700" spc="500">
                <a:latin typeface="Century Gothic"/>
                <a:cs typeface="Century Gothic"/>
              </a:rPr>
              <a:t> </a:t>
            </a:r>
            <a:r>
              <a:rPr dirty="0" sz="700" spc="500">
                <a:latin typeface="Century Gothic"/>
                <a:cs typeface="Century Gothic"/>
              </a:rPr>
              <a:t>	</a:t>
            </a:r>
            <a:r>
              <a:rPr dirty="0" sz="700">
                <a:latin typeface="Century Gothic"/>
                <a:cs typeface="Century Gothic"/>
              </a:rPr>
              <a:t>ley,</a:t>
            </a:r>
            <a:r>
              <a:rPr dirty="0" sz="700" spc="-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patriótica,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y el partido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 spc="-10">
                <a:latin typeface="Century Gothic"/>
                <a:cs typeface="Century Gothic"/>
              </a:rPr>
              <a:t>popula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624212" y="1327068"/>
            <a:ext cx="4220845" cy="50673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750" b="1">
                <a:latin typeface="Arial"/>
                <a:cs typeface="Arial"/>
              </a:rPr>
              <a:t>174.</a:t>
            </a:r>
            <a:r>
              <a:rPr dirty="0" sz="850" b="1">
                <a:latin typeface="Arial"/>
                <a:cs typeface="Arial"/>
              </a:rPr>
              <a:t>¿Quiénes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fueron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los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saduceos?</a:t>
            </a:r>
            <a:endParaRPr sz="850">
              <a:latin typeface="Arial"/>
              <a:cs typeface="Arial"/>
            </a:endParaRPr>
          </a:p>
          <a:p>
            <a:pPr marL="369570" marR="5080" indent="-160655">
              <a:lnSpc>
                <a:spcPct val="121400"/>
              </a:lnSpc>
              <a:spcBef>
                <a:spcPts val="235"/>
              </a:spcBef>
              <a:buFont typeface="Symbol"/>
              <a:buChar char=""/>
              <a:tabLst>
                <a:tab pos="370840" algn="l"/>
              </a:tabLst>
            </a:pPr>
            <a:r>
              <a:rPr dirty="0" sz="700">
                <a:latin typeface="Century Gothic"/>
                <a:cs typeface="Century Gothic"/>
              </a:rPr>
              <a:t>Una secta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judía</a:t>
            </a:r>
            <a:r>
              <a:rPr dirty="0" sz="700" spc="-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opuesta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a los fariseos,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menor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en número, más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instruido y ricos,</a:t>
            </a:r>
            <a:r>
              <a:rPr dirty="0" sz="700" spc="-10">
                <a:latin typeface="Century Gothic"/>
                <a:cs typeface="Century Gothic"/>
              </a:rPr>
              <a:t> negaban</a:t>
            </a:r>
            <a:r>
              <a:rPr dirty="0" sz="700" spc="500">
                <a:latin typeface="Century Gothic"/>
                <a:cs typeface="Century Gothic"/>
              </a:rPr>
              <a:t> </a:t>
            </a:r>
            <a:r>
              <a:rPr dirty="0" sz="700" spc="500">
                <a:latin typeface="Century Gothic"/>
                <a:cs typeface="Century Gothic"/>
              </a:rPr>
              <a:t>	</a:t>
            </a:r>
            <a:r>
              <a:rPr dirty="0" sz="700">
                <a:latin typeface="Century Gothic"/>
                <a:cs typeface="Century Gothic"/>
              </a:rPr>
              <a:t>la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inmortalidad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y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la resurrección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y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tenían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mucha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autoridad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en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la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iglesia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 spc="-10">
                <a:latin typeface="Century Gothic"/>
                <a:cs typeface="Century Gothic"/>
              </a:rPr>
              <a:t>hebrea.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24212" y="1847064"/>
            <a:ext cx="3017520" cy="374015"/>
          </a:xfrm>
          <a:prstGeom prst="rect">
            <a:avLst/>
          </a:prstGeom>
        </p:spPr>
        <p:txBody>
          <a:bodyPr wrap="square" lIns="0" tIns="730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dirty="0" sz="750" b="1">
                <a:latin typeface="Arial"/>
                <a:cs typeface="Arial"/>
              </a:rPr>
              <a:t>175.</a:t>
            </a:r>
            <a:r>
              <a:rPr dirty="0" sz="850" b="1">
                <a:latin typeface="Arial"/>
                <a:cs typeface="Arial"/>
              </a:rPr>
              <a:t>¿Por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qué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son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bienaventurados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los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pobres en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espíritu?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0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Porque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de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ellos es el</a:t>
            </a:r>
            <a:r>
              <a:rPr dirty="0" sz="700" spc="1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reino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de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los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cielos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(Mt.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 spc="-20">
                <a:latin typeface="Century Gothic"/>
                <a:cs typeface="Century Gothic"/>
              </a:rPr>
              <a:t>5:3)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624212" y="2232324"/>
            <a:ext cx="3166745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750" b="1">
                <a:latin typeface="Arial"/>
                <a:cs typeface="Arial"/>
              </a:rPr>
              <a:t>176.</a:t>
            </a:r>
            <a:r>
              <a:rPr dirty="0" sz="850" b="1">
                <a:latin typeface="Arial"/>
                <a:cs typeface="Arial"/>
              </a:rPr>
              <a:t>¿A</a:t>
            </a:r>
            <a:r>
              <a:rPr dirty="0" sz="850" spc="-4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quién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se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apareció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Jesús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después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su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resurrección?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A</a:t>
            </a:r>
            <a:r>
              <a:rPr dirty="0" sz="700" spc="-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María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Magdalena</a:t>
            </a:r>
            <a:r>
              <a:rPr dirty="0" sz="700" spc="2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((Jn</a:t>
            </a:r>
            <a:r>
              <a:rPr dirty="0" sz="700" spc="25">
                <a:latin typeface="Century Gothic"/>
                <a:cs typeface="Century Gothic"/>
              </a:rPr>
              <a:t> </a:t>
            </a:r>
            <a:r>
              <a:rPr dirty="0" sz="700" spc="-20">
                <a:latin typeface="Century Gothic"/>
                <a:cs typeface="Century Gothic"/>
              </a:rPr>
              <a:t>20:1)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24212" y="2619419"/>
            <a:ext cx="3538854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750" b="1">
                <a:latin typeface="Arial"/>
                <a:cs typeface="Arial"/>
              </a:rPr>
              <a:t>177.</a:t>
            </a:r>
            <a:r>
              <a:rPr dirty="0" sz="850" b="1">
                <a:latin typeface="Arial"/>
                <a:cs typeface="Arial"/>
              </a:rPr>
              <a:t>¿Cómo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se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llamó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maestro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la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ley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que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visitó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Jesús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noche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Nicodemo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(Jn</a:t>
            </a:r>
            <a:r>
              <a:rPr dirty="0" sz="700" spc="-10">
                <a:latin typeface="Century Gothic"/>
                <a:cs typeface="Century Gothic"/>
              </a:rPr>
              <a:t> </a:t>
            </a:r>
            <a:r>
              <a:rPr dirty="0" sz="700" spc="-20">
                <a:latin typeface="Century Gothic"/>
                <a:cs typeface="Century Gothic"/>
              </a:rPr>
              <a:t>3:1)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624212" y="3008039"/>
            <a:ext cx="3620770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750" b="1">
                <a:latin typeface="Arial"/>
                <a:cs typeface="Arial"/>
              </a:rPr>
              <a:t>178.</a:t>
            </a:r>
            <a:r>
              <a:rPr dirty="0" sz="850" b="1">
                <a:latin typeface="Arial"/>
                <a:cs typeface="Arial"/>
              </a:rPr>
              <a:t>¿Quién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era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emperador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Roma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durante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ministerio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Jesús?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Tiberio</a:t>
            </a:r>
            <a:r>
              <a:rPr dirty="0" sz="700" spc="-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Cesar</a:t>
            </a:r>
            <a:r>
              <a:rPr dirty="0" sz="700" spc="-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(Lc.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 spc="-20">
                <a:latin typeface="Century Gothic"/>
                <a:cs typeface="Century Gothic"/>
              </a:rPr>
              <a:t>3:1)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24212" y="3395135"/>
            <a:ext cx="3681729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750" b="1">
                <a:latin typeface="Arial"/>
                <a:cs typeface="Arial"/>
              </a:rPr>
              <a:t>179.</a:t>
            </a:r>
            <a:r>
              <a:rPr dirty="0" sz="850" b="1">
                <a:latin typeface="Arial"/>
                <a:cs typeface="Arial"/>
              </a:rPr>
              <a:t>¿Quién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era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gobernador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Judea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durante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ministerio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Cristo?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Poncio</a:t>
            </a:r>
            <a:r>
              <a:rPr dirty="0" sz="700" spc="-1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Pilato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(Lc.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 spc="-20">
                <a:latin typeface="Century Gothic"/>
                <a:cs typeface="Century Gothic"/>
              </a:rPr>
              <a:t>3:1)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624212" y="3785591"/>
            <a:ext cx="4150995" cy="503555"/>
          </a:xfrm>
          <a:prstGeom prst="rect">
            <a:avLst/>
          </a:prstGeom>
        </p:spPr>
        <p:txBody>
          <a:bodyPr wrap="square" lIns="0" tIns="730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dirty="0" sz="750" b="1">
                <a:latin typeface="Arial"/>
                <a:cs typeface="Arial"/>
              </a:rPr>
              <a:t>180.</a:t>
            </a:r>
            <a:r>
              <a:rPr dirty="0" sz="850" b="1">
                <a:latin typeface="Arial"/>
                <a:cs typeface="Arial"/>
              </a:rPr>
              <a:t>Mencione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los</a:t>
            </a:r>
            <a:r>
              <a:rPr dirty="0" sz="850" spc="20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12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nombres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los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discípulos</a:t>
            </a:r>
            <a:endParaRPr sz="850">
              <a:latin typeface="Arial"/>
              <a:cs typeface="Arial"/>
            </a:endParaRPr>
          </a:p>
          <a:p>
            <a:pPr marL="369570" marR="5080" indent="-160655">
              <a:lnSpc>
                <a:spcPct val="121400"/>
              </a:lnSpc>
              <a:spcBef>
                <a:spcPts val="225"/>
              </a:spcBef>
              <a:buFont typeface="Symbol"/>
              <a:buChar char=""/>
              <a:tabLst>
                <a:tab pos="370840" algn="l"/>
              </a:tabLst>
            </a:pPr>
            <a:r>
              <a:rPr dirty="0" sz="700">
                <a:latin typeface="Century Gothic"/>
                <a:cs typeface="Century Gothic"/>
              </a:rPr>
              <a:t>Pedro,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Andrés,</a:t>
            </a:r>
            <a:r>
              <a:rPr dirty="0" sz="700" spc="-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Jacobo,</a:t>
            </a:r>
            <a:r>
              <a:rPr dirty="0" sz="700" spc="-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Juan,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Felipe,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Bartolomé, Mateo,</a:t>
            </a:r>
            <a:r>
              <a:rPr dirty="0" sz="700" spc="-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Tomás,</a:t>
            </a:r>
            <a:r>
              <a:rPr dirty="0" sz="700" spc="-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Jacobo, Tadeo,</a:t>
            </a:r>
            <a:r>
              <a:rPr dirty="0" sz="700" spc="-10">
                <a:latin typeface="Century Gothic"/>
                <a:cs typeface="Century Gothic"/>
              </a:rPr>
              <a:t> Simón</a:t>
            </a:r>
            <a:r>
              <a:rPr dirty="0" sz="700" spc="500">
                <a:latin typeface="Century Gothic"/>
                <a:cs typeface="Century Gothic"/>
              </a:rPr>
              <a:t> </a:t>
            </a:r>
            <a:r>
              <a:rPr dirty="0" sz="700" spc="500">
                <a:latin typeface="Century Gothic"/>
                <a:cs typeface="Century Gothic"/>
              </a:rPr>
              <a:t>	</a:t>
            </a:r>
            <a:r>
              <a:rPr dirty="0" sz="700">
                <a:latin typeface="Century Gothic"/>
                <a:cs typeface="Century Gothic"/>
              </a:rPr>
              <a:t>el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cananita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y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Judas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(Mc.</a:t>
            </a:r>
            <a:r>
              <a:rPr dirty="0" sz="700" spc="-10">
                <a:latin typeface="Century Gothic"/>
                <a:cs typeface="Century Gothic"/>
              </a:rPr>
              <a:t> </a:t>
            </a:r>
            <a:r>
              <a:rPr dirty="0" sz="700" spc="-20">
                <a:latin typeface="Century Gothic"/>
                <a:cs typeface="Century Gothic"/>
              </a:rPr>
              <a:t>3:16)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624212" y="4300390"/>
            <a:ext cx="2155825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750" b="1">
                <a:latin typeface="Arial"/>
                <a:cs typeface="Arial"/>
              </a:rPr>
              <a:t>181.</a:t>
            </a:r>
            <a:r>
              <a:rPr dirty="0" sz="850" b="1">
                <a:latin typeface="Arial"/>
                <a:cs typeface="Arial"/>
              </a:rPr>
              <a:t>¿Quién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fue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Herodías?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La</a:t>
            </a:r>
            <a:r>
              <a:rPr dirty="0" sz="700" spc="-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esposa ilegítima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de Herodes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(Lc.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 spc="-10">
                <a:latin typeface="Century Gothic"/>
                <a:cs typeface="Century Gothic"/>
              </a:rPr>
              <a:t>3:19)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24212" y="4687487"/>
            <a:ext cx="3042285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750" b="1">
                <a:latin typeface="Arial"/>
                <a:cs typeface="Arial"/>
              </a:rPr>
              <a:t>182.</a:t>
            </a:r>
            <a:r>
              <a:rPr dirty="0" sz="850" b="1">
                <a:latin typeface="Arial"/>
                <a:cs typeface="Arial"/>
              </a:rPr>
              <a:t>¿De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qué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profeta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leyó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Jesús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en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la</a:t>
            </a:r>
            <a:r>
              <a:rPr dirty="0" sz="850" spc="-10" b="1">
                <a:latin typeface="Arial"/>
                <a:cs typeface="Arial"/>
              </a:rPr>
              <a:t> sinagoga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10" b="1">
                <a:latin typeface="Arial"/>
                <a:cs typeface="Arial"/>
              </a:rPr>
              <a:t> Nazaret?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De</a:t>
            </a:r>
            <a:r>
              <a:rPr dirty="0" sz="700" spc="-1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Isaías</a:t>
            </a:r>
            <a:r>
              <a:rPr dirty="0" sz="700" spc="-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(Is.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 spc="-10">
                <a:latin typeface="Century Gothic"/>
                <a:cs typeface="Century Gothic"/>
              </a:rPr>
              <a:t>61:1)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624212" y="5138929"/>
            <a:ext cx="4011295" cy="437515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marL="208915" marR="5080" indent="-196850">
              <a:lnSpc>
                <a:spcPts val="969"/>
              </a:lnSpc>
              <a:spcBef>
                <a:spcPts val="170"/>
              </a:spcBef>
            </a:pPr>
            <a:r>
              <a:rPr dirty="0" sz="750" b="1">
                <a:latin typeface="Arial"/>
                <a:cs typeface="Arial"/>
              </a:rPr>
              <a:t>183.</a:t>
            </a:r>
            <a:r>
              <a:rPr dirty="0" sz="850" b="1">
                <a:latin typeface="Arial"/>
                <a:cs typeface="Arial"/>
              </a:rPr>
              <a:t>¿Qué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contestó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Jesús</a:t>
            </a:r>
            <a:r>
              <a:rPr dirty="0" sz="850" spc="-10" b="1">
                <a:latin typeface="Arial"/>
                <a:cs typeface="Arial"/>
              </a:rPr>
              <a:t> cuando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le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acusaron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hacer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milagros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por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medio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spc="-25" b="1">
                <a:latin typeface="Arial"/>
                <a:cs typeface="Arial"/>
              </a:rPr>
              <a:t>de </a:t>
            </a:r>
            <a:r>
              <a:rPr dirty="0" sz="850" spc="-10" b="1">
                <a:latin typeface="Arial"/>
                <a:cs typeface="Arial"/>
              </a:rPr>
              <a:t>Satanás?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390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Todo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reino dividido contra si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mismo es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desolado (Mt.</a:t>
            </a:r>
            <a:r>
              <a:rPr dirty="0" sz="700" spc="-25">
                <a:latin typeface="Century Gothic"/>
                <a:cs typeface="Century Gothic"/>
              </a:rPr>
              <a:t> </a:t>
            </a:r>
            <a:r>
              <a:rPr dirty="0" sz="700" spc="-10">
                <a:latin typeface="Century Gothic"/>
                <a:cs typeface="Century Gothic"/>
              </a:rPr>
              <a:t>12:25)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24212" y="5649469"/>
            <a:ext cx="3999229" cy="43751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208915" marR="5080" indent="-196850">
              <a:lnSpc>
                <a:spcPts val="980"/>
              </a:lnSpc>
              <a:spcBef>
                <a:spcPts val="160"/>
              </a:spcBef>
            </a:pPr>
            <a:r>
              <a:rPr dirty="0" sz="750" b="1">
                <a:latin typeface="Arial"/>
                <a:cs typeface="Arial"/>
              </a:rPr>
              <a:t>184.</a:t>
            </a:r>
            <a:r>
              <a:rPr dirty="0" sz="850" b="1">
                <a:latin typeface="Arial"/>
                <a:cs typeface="Arial"/>
              </a:rPr>
              <a:t>¿Cuáles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fueron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los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apóstoles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que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corrieron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la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tumba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en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la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mañana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spc="-25" b="1">
                <a:latin typeface="Arial"/>
                <a:cs typeface="Arial"/>
              </a:rPr>
              <a:t>la </a:t>
            </a:r>
            <a:r>
              <a:rPr dirty="0" sz="850" spc="-10" b="1">
                <a:latin typeface="Arial"/>
                <a:cs typeface="Arial"/>
              </a:rPr>
              <a:t>resurrección?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380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Pedro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y Juan ( Jn </a:t>
            </a:r>
            <a:r>
              <a:rPr dirty="0" sz="700" spc="-10">
                <a:latin typeface="Century Gothic"/>
                <a:cs typeface="Century Gothic"/>
              </a:rPr>
              <a:t>20:3)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624212" y="6098710"/>
            <a:ext cx="2034539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750" b="1">
                <a:latin typeface="Arial"/>
                <a:cs typeface="Arial"/>
              </a:rPr>
              <a:t>185.</a:t>
            </a:r>
            <a:r>
              <a:rPr dirty="0" sz="850" b="1">
                <a:latin typeface="Arial"/>
                <a:cs typeface="Arial"/>
              </a:rPr>
              <a:t>¿Qué </a:t>
            </a:r>
            <a:r>
              <a:rPr dirty="0" sz="850" spc="-10" b="1">
                <a:latin typeface="Arial"/>
                <a:cs typeface="Arial"/>
              </a:rPr>
              <a:t>significa</a:t>
            </a:r>
            <a:r>
              <a:rPr dirty="0" sz="850" b="1">
                <a:latin typeface="Arial"/>
                <a:cs typeface="Arial"/>
              </a:rPr>
              <a:t> el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nombre</a:t>
            </a:r>
            <a:r>
              <a:rPr dirty="0" sz="850" spc="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Bernabé?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Hijo</a:t>
            </a:r>
            <a:r>
              <a:rPr dirty="0" sz="700" spc="1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de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consolación</a:t>
            </a:r>
            <a:r>
              <a:rPr dirty="0" sz="700" spc="1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(Hech.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 spc="-20">
                <a:latin typeface="Century Gothic"/>
                <a:cs typeface="Century Gothic"/>
              </a:rPr>
              <a:t>4:36)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624212" y="6485806"/>
            <a:ext cx="3651885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750" b="1">
                <a:latin typeface="Arial"/>
                <a:cs typeface="Arial"/>
              </a:rPr>
              <a:t>186.</a:t>
            </a:r>
            <a:r>
              <a:rPr dirty="0" sz="850" b="1">
                <a:latin typeface="Arial"/>
                <a:cs typeface="Arial"/>
              </a:rPr>
              <a:t>¿Quién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dijo: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“Apártate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mí,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Señor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porque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soy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hombre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pecador”?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Pedro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(Lc </a:t>
            </a:r>
            <a:r>
              <a:rPr dirty="0" sz="700" spc="-20">
                <a:latin typeface="Century Gothic"/>
                <a:cs typeface="Century Gothic"/>
              </a:rPr>
              <a:t>5:8)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5970407" y="423337"/>
            <a:ext cx="1908175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750" b="1">
                <a:latin typeface="Arial"/>
                <a:cs typeface="Arial"/>
              </a:rPr>
              <a:t>187.</a:t>
            </a:r>
            <a:r>
              <a:rPr dirty="0" sz="850" b="1">
                <a:latin typeface="Arial"/>
                <a:cs typeface="Arial"/>
              </a:rPr>
              <a:t>¿Cuál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fue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 </a:t>
            </a:r>
            <a:r>
              <a:rPr dirty="0" sz="850" spc="-10" b="1">
                <a:latin typeface="Arial"/>
                <a:cs typeface="Arial"/>
              </a:rPr>
              <a:t>pecado</a:t>
            </a:r>
            <a:r>
              <a:rPr dirty="0" sz="850" b="1">
                <a:latin typeface="Arial"/>
                <a:cs typeface="Arial"/>
              </a:rPr>
              <a:t> de</a:t>
            </a:r>
            <a:r>
              <a:rPr dirty="0" sz="850" spc="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Ananías?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La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mentira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(Hech.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 spc="-20">
                <a:latin typeface="Century Gothic"/>
                <a:cs typeface="Century Gothic"/>
              </a:rPr>
              <a:t>5:1)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5970407" y="810433"/>
            <a:ext cx="2144395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750" b="1">
                <a:latin typeface="Arial"/>
                <a:cs typeface="Arial"/>
              </a:rPr>
              <a:t>188.</a:t>
            </a:r>
            <a:r>
              <a:rPr dirty="0" sz="850" b="1">
                <a:latin typeface="Arial"/>
                <a:cs typeface="Arial"/>
              </a:rPr>
              <a:t>¿Qué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se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dice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la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sombra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Pedro?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Sanaba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los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enfermos (Hech. </a:t>
            </a:r>
            <a:r>
              <a:rPr dirty="0" sz="700" spc="-20">
                <a:latin typeface="Century Gothic"/>
                <a:cs typeface="Century Gothic"/>
              </a:rPr>
              <a:t>5:15)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5970407" y="1200889"/>
            <a:ext cx="2255520" cy="374015"/>
          </a:xfrm>
          <a:prstGeom prst="rect">
            <a:avLst/>
          </a:prstGeom>
        </p:spPr>
        <p:txBody>
          <a:bodyPr wrap="square" lIns="0" tIns="730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dirty="0" sz="750" b="1">
                <a:latin typeface="Arial"/>
                <a:cs typeface="Arial"/>
              </a:rPr>
              <a:t>189.</a:t>
            </a:r>
            <a:r>
              <a:rPr dirty="0" sz="850" b="1">
                <a:latin typeface="Arial"/>
                <a:cs typeface="Arial"/>
              </a:rPr>
              <a:t>¿Qué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dijo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Pablo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la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paga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del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pecado?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0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Es</a:t>
            </a:r>
            <a:r>
              <a:rPr dirty="0" sz="700" spc="-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muerte</a:t>
            </a:r>
            <a:r>
              <a:rPr dirty="0" sz="700" spc="-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(Ro.</a:t>
            </a:r>
            <a:r>
              <a:rPr dirty="0" sz="700" spc="-10">
                <a:latin typeface="Century Gothic"/>
                <a:cs typeface="Century Gothic"/>
              </a:rPr>
              <a:t> 6:23)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5970407" y="1586148"/>
            <a:ext cx="2645410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750" b="1">
                <a:latin typeface="Arial"/>
                <a:cs typeface="Arial"/>
              </a:rPr>
              <a:t>190.</a:t>
            </a:r>
            <a:r>
              <a:rPr dirty="0" sz="850" b="1">
                <a:latin typeface="Arial"/>
                <a:cs typeface="Arial"/>
              </a:rPr>
              <a:t>¿Cuál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es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la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ley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real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según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Santiago?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Amarás a</a:t>
            </a:r>
            <a:r>
              <a:rPr dirty="0" sz="700" spc="-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tu</a:t>
            </a:r>
            <a:r>
              <a:rPr dirty="0" sz="700" spc="-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prójimo como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a ti</a:t>
            </a:r>
            <a:r>
              <a:rPr dirty="0" sz="700" spc="-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mismo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(Santiago</a:t>
            </a:r>
            <a:r>
              <a:rPr dirty="0" sz="700" spc="-15">
                <a:latin typeface="Century Gothic"/>
                <a:cs typeface="Century Gothic"/>
              </a:rPr>
              <a:t> </a:t>
            </a:r>
            <a:r>
              <a:rPr dirty="0" sz="700" spc="-20">
                <a:latin typeface="Century Gothic"/>
                <a:cs typeface="Century Gothic"/>
              </a:rPr>
              <a:t>2:8)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5970407" y="1973244"/>
            <a:ext cx="2333625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750" b="1">
                <a:latin typeface="Arial"/>
                <a:cs typeface="Arial"/>
              </a:rPr>
              <a:t>191.</a:t>
            </a:r>
            <a:r>
              <a:rPr dirty="0" sz="850" b="1">
                <a:latin typeface="Arial"/>
                <a:cs typeface="Arial"/>
              </a:rPr>
              <a:t>¿Qué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dijo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Pablo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del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amor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al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dinero?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Que</a:t>
            </a:r>
            <a:r>
              <a:rPr dirty="0" sz="700" spc="-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es la</a:t>
            </a:r>
            <a:r>
              <a:rPr dirty="0" sz="700" spc="-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raíz</a:t>
            </a:r>
            <a:r>
              <a:rPr dirty="0" sz="700" spc="-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de</a:t>
            </a:r>
            <a:r>
              <a:rPr dirty="0" sz="700" spc="-2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todos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los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males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(1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Tm. </a:t>
            </a:r>
            <a:r>
              <a:rPr dirty="0" sz="700" spc="-10">
                <a:latin typeface="Century Gothic"/>
                <a:cs typeface="Century Gothic"/>
              </a:rPr>
              <a:t>5:10).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5970407" y="2361864"/>
            <a:ext cx="3399154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750" b="1">
                <a:latin typeface="Arial"/>
                <a:cs typeface="Arial"/>
              </a:rPr>
              <a:t>192.</a:t>
            </a:r>
            <a:r>
              <a:rPr dirty="0" sz="850" b="1">
                <a:latin typeface="Arial"/>
                <a:cs typeface="Arial"/>
              </a:rPr>
              <a:t>Termínese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la</a:t>
            </a:r>
            <a:r>
              <a:rPr dirty="0" sz="850" spc="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beatitud:</a:t>
            </a:r>
            <a:r>
              <a:rPr dirty="0" sz="850" spc="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“Bienaventurado</a:t>
            </a:r>
            <a:r>
              <a:rPr dirty="0" sz="850" spc="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los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misericordiosos...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Porque ellos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alcanzarán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misericordia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(Mt.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 spc="-20">
                <a:latin typeface="Century Gothic"/>
                <a:cs typeface="Century Gothic"/>
              </a:rPr>
              <a:t>5:7)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5970407" y="2811783"/>
            <a:ext cx="3909695" cy="43751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208915" marR="5080" indent="-196850">
              <a:lnSpc>
                <a:spcPts val="980"/>
              </a:lnSpc>
              <a:spcBef>
                <a:spcPts val="160"/>
              </a:spcBef>
            </a:pPr>
            <a:r>
              <a:rPr dirty="0" sz="750" b="1">
                <a:latin typeface="Arial"/>
                <a:cs typeface="Arial"/>
              </a:rPr>
              <a:t>193.</a:t>
            </a:r>
            <a:r>
              <a:rPr dirty="0" sz="850" b="1">
                <a:latin typeface="Arial"/>
                <a:cs typeface="Arial"/>
              </a:rPr>
              <a:t>¿Cómo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se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llamaron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lo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señores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que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Cristo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dijo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que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no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podemos </a:t>
            </a:r>
            <a:r>
              <a:rPr dirty="0" sz="850" b="1">
                <a:latin typeface="Arial"/>
                <a:cs typeface="Arial"/>
              </a:rPr>
              <a:t>servir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spc="-25" b="1">
                <a:latin typeface="Arial"/>
                <a:cs typeface="Arial"/>
              </a:rPr>
              <a:t>al </a:t>
            </a:r>
            <a:r>
              <a:rPr dirty="0" sz="850" b="1">
                <a:latin typeface="Arial"/>
                <a:cs typeface="Arial"/>
              </a:rPr>
              <a:t>mismo</a:t>
            </a:r>
            <a:r>
              <a:rPr dirty="0" sz="850" spc="-4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tiempo?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380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Dios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y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a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las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riquezas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(Mt.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 spc="-20">
                <a:latin typeface="Century Gothic"/>
                <a:cs typeface="Century Gothic"/>
              </a:rPr>
              <a:t>6:24)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5970407" y="3261023"/>
            <a:ext cx="4060190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750" b="1">
                <a:latin typeface="Arial"/>
                <a:cs typeface="Arial"/>
              </a:rPr>
              <a:t>194.</a:t>
            </a:r>
            <a:r>
              <a:rPr dirty="0" sz="850" b="1">
                <a:latin typeface="Arial"/>
                <a:cs typeface="Arial"/>
              </a:rPr>
              <a:t>¿Para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dónde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se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fueron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los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demonios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que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Cristo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echo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fuera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un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hombre?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Entraron en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una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manada de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puercos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(MC.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 spc="-20">
                <a:latin typeface="Century Gothic"/>
                <a:cs typeface="Century Gothic"/>
              </a:rPr>
              <a:t>5:8)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5970407" y="3710942"/>
            <a:ext cx="3998595" cy="43751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208915" marR="5080" indent="-196850">
              <a:lnSpc>
                <a:spcPts val="980"/>
              </a:lnSpc>
              <a:spcBef>
                <a:spcPts val="160"/>
              </a:spcBef>
            </a:pPr>
            <a:r>
              <a:rPr dirty="0" sz="750" b="1">
                <a:latin typeface="Arial"/>
                <a:cs typeface="Arial"/>
              </a:rPr>
              <a:t>195.</a:t>
            </a:r>
            <a:r>
              <a:rPr dirty="0" sz="850" b="1">
                <a:latin typeface="Arial"/>
                <a:cs typeface="Arial"/>
              </a:rPr>
              <a:t>¿Cómo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se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llamó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10" b="1">
                <a:latin typeface="Arial"/>
                <a:cs typeface="Arial"/>
              </a:rPr>
              <a:t> discípulo </a:t>
            </a:r>
            <a:r>
              <a:rPr dirty="0" sz="850" b="1">
                <a:latin typeface="Arial"/>
                <a:cs typeface="Arial"/>
              </a:rPr>
              <a:t>que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celebró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su</a:t>
            </a:r>
            <a:r>
              <a:rPr dirty="0" sz="850" spc="-10" b="1">
                <a:latin typeface="Arial"/>
                <a:cs typeface="Arial"/>
              </a:rPr>
              <a:t> conversión haciendo </a:t>
            </a:r>
            <a:r>
              <a:rPr dirty="0" sz="850" b="1">
                <a:latin typeface="Arial"/>
                <a:cs typeface="Arial"/>
              </a:rPr>
              <a:t>un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spc="-20" b="1">
                <a:latin typeface="Arial"/>
                <a:cs typeface="Arial"/>
              </a:rPr>
              <a:t>gran </a:t>
            </a:r>
            <a:r>
              <a:rPr dirty="0" sz="850" spc="-10" b="1">
                <a:latin typeface="Arial"/>
                <a:cs typeface="Arial"/>
              </a:rPr>
              <a:t>banquete?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380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Leví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(Mateo)</a:t>
            </a:r>
            <a:r>
              <a:rPr dirty="0" sz="700" spc="-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(Lc. </a:t>
            </a:r>
            <a:r>
              <a:rPr dirty="0" sz="700" spc="-20">
                <a:latin typeface="Century Gothic"/>
                <a:cs typeface="Century Gothic"/>
              </a:rPr>
              <a:t>5:29)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5970407" y="4223006"/>
            <a:ext cx="3845560" cy="437515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marL="208915" marR="5080" indent="-196850">
              <a:lnSpc>
                <a:spcPts val="969"/>
              </a:lnSpc>
              <a:spcBef>
                <a:spcPts val="170"/>
              </a:spcBef>
            </a:pPr>
            <a:r>
              <a:rPr dirty="0" sz="750" b="1">
                <a:latin typeface="Arial"/>
                <a:cs typeface="Arial"/>
              </a:rPr>
              <a:t>196.</a:t>
            </a:r>
            <a:r>
              <a:rPr dirty="0" sz="850" b="1">
                <a:latin typeface="Arial"/>
                <a:cs typeface="Arial"/>
              </a:rPr>
              <a:t>¿Cuánta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comida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tenía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muchacho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cuando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Jesús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tomó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y</a:t>
            </a:r>
            <a:r>
              <a:rPr dirty="0" sz="850" spc="-4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alimentó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</a:t>
            </a:r>
            <a:r>
              <a:rPr dirty="0" sz="850" spc="-25" b="1">
                <a:latin typeface="Arial"/>
                <a:cs typeface="Arial"/>
              </a:rPr>
              <a:t> la </a:t>
            </a:r>
            <a:r>
              <a:rPr dirty="0" sz="850" spc="-10" b="1">
                <a:latin typeface="Arial"/>
                <a:cs typeface="Arial"/>
              </a:rPr>
              <a:t>multitud?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390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Cinco</a:t>
            </a:r>
            <a:r>
              <a:rPr dirty="0" sz="700" spc="1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panes</a:t>
            </a:r>
            <a:r>
              <a:rPr dirty="0" sz="700" spc="1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de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cebada y dos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pececillos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(Jn 6: </a:t>
            </a:r>
            <a:r>
              <a:rPr dirty="0" sz="700" spc="-25">
                <a:latin typeface="Century Gothic"/>
                <a:cs typeface="Century Gothic"/>
              </a:rPr>
              <a:t>9)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5970407" y="4674082"/>
            <a:ext cx="4107179" cy="374015"/>
          </a:xfrm>
          <a:prstGeom prst="rect">
            <a:avLst/>
          </a:prstGeom>
        </p:spPr>
        <p:txBody>
          <a:bodyPr wrap="square" lIns="0" tIns="730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dirty="0" sz="750" b="1">
                <a:latin typeface="Arial"/>
                <a:cs typeface="Arial"/>
              </a:rPr>
              <a:t>197.</a:t>
            </a:r>
            <a:r>
              <a:rPr dirty="0" sz="850" b="1">
                <a:latin typeface="Arial"/>
                <a:cs typeface="Arial"/>
              </a:rPr>
              <a:t>¿Cuánta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comida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quedó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cuando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Jesús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había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dado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4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comer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</a:t>
            </a:r>
            <a:r>
              <a:rPr dirty="0" sz="850" spc="-4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los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cinco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spc="-20" b="1">
                <a:latin typeface="Arial"/>
                <a:cs typeface="Arial"/>
              </a:rPr>
              <a:t>mil?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0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Doce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cestas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(Jn </a:t>
            </a:r>
            <a:r>
              <a:rPr dirty="0" sz="700" spc="-20">
                <a:latin typeface="Century Gothic"/>
                <a:cs typeface="Century Gothic"/>
              </a:rPr>
              <a:t>6:13)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5970407" y="5059342"/>
            <a:ext cx="3077210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750" b="1">
                <a:latin typeface="Arial"/>
                <a:cs typeface="Arial"/>
              </a:rPr>
              <a:t>198.</a:t>
            </a:r>
            <a:r>
              <a:rPr dirty="0" sz="850" b="1">
                <a:latin typeface="Arial"/>
                <a:cs typeface="Arial"/>
              </a:rPr>
              <a:t>¿Cuál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es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la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oración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más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larga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en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Nuevo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Testamento?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La</a:t>
            </a:r>
            <a:r>
              <a:rPr dirty="0" sz="700" spc="-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última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oración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de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Cristo con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sus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discípulos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(Jn</a:t>
            </a:r>
            <a:r>
              <a:rPr dirty="0" sz="700" spc="-15">
                <a:latin typeface="Century Gothic"/>
                <a:cs typeface="Century Gothic"/>
              </a:rPr>
              <a:t> </a:t>
            </a:r>
            <a:r>
              <a:rPr dirty="0" sz="700" spc="-25">
                <a:latin typeface="Century Gothic"/>
                <a:cs typeface="Century Gothic"/>
              </a:rPr>
              <a:t>17)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5970407" y="5446438"/>
            <a:ext cx="2418715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750" b="1">
                <a:latin typeface="Arial"/>
                <a:cs typeface="Arial"/>
              </a:rPr>
              <a:t>199.</a:t>
            </a:r>
            <a:r>
              <a:rPr dirty="0" sz="850" b="1">
                <a:latin typeface="Arial"/>
                <a:cs typeface="Arial"/>
              </a:rPr>
              <a:t>¿Cómo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se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llamó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primer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mártir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cristiano?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Esteban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(Hech.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 spc="-10">
                <a:latin typeface="Century Gothic"/>
                <a:cs typeface="Century Gothic"/>
              </a:rPr>
              <a:t>7:59)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5970407" y="5835058"/>
            <a:ext cx="3956685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750" b="1">
                <a:latin typeface="Arial"/>
                <a:cs typeface="Arial"/>
              </a:rPr>
              <a:t>200.</a:t>
            </a:r>
            <a:r>
              <a:rPr dirty="0" sz="850" b="1">
                <a:latin typeface="Arial"/>
                <a:cs typeface="Arial"/>
              </a:rPr>
              <a:t>¿Quién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es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mencionado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por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nombre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entre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los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que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apedrearon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 </a:t>
            </a:r>
            <a:r>
              <a:rPr dirty="0" sz="850" spc="-10" b="1">
                <a:latin typeface="Arial"/>
                <a:cs typeface="Arial"/>
              </a:rPr>
              <a:t>Esteban?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Saulo (Hech.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 spc="-10">
                <a:latin typeface="Century Gothic"/>
                <a:cs typeface="Century Gothic"/>
              </a:rPr>
              <a:t>7:58)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5970407" y="6222154"/>
            <a:ext cx="3596640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750" b="1">
                <a:latin typeface="Arial"/>
                <a:cs typeface="Arial"/>
              </a:rPr>
              <a:t>201.</a:t>
            </a:r>
            <a:r>
              <a:rPr dirty="0" sz="850" b="1">
                <a:latin typeface="Arial"/>
                <a:cs typeface="Arial"/>
              </a:rPr>
              <a:t>¿Cómo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se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termina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la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pregunta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Pablo,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“Si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Dios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con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nosotros...?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Quien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contra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 spc="-10">
                <a:latin typeface="Century Gothic"/>
                <a:cs typeface="Century Gothic"/>
              </a:rPr>
              <a:t>nosotros.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32" name="object 32" descr=""/>
          <p:cNvSpPr txBox="1"/>
          <p:nvPr/>
        </p:nvSpPr>
        <p:spPr>
          <a:xfrm>
            <a:off x="5970407" y="6612610"/>
            <a:ext cx="3459479" cy="374015"/>
          </a:xfrm>
          <a:prstGeom prst="rect">
            <a:avLst/>
          </a:prstGeom>
        </p:spPr>
        <p:txBody>
          <a:bodyPr wrap="square" lIns="0" tIns="730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dirty="0" sz="750" b="1">
                <a:latin typeface="Arial"/>
                <a:cs typeface="Arial"/>
              </a:rPr>
              <a:t>202.</a:t>
            </a:r>
            <a:r>
              <a:rPr dirty="0" sz="850" b="1">
                <a:latin typeface="Arial"/>
                <a:cs typeface="Arial"/>
              </a:rPr>
              <a:t>¿Qué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se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hizo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con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las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treinta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piezas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plata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que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Judas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recibió?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0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Se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compró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un campo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para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la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sepultura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de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los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extranjeros ((Mt. </a:t>
            </a:r>
            <a:r>
              <a:rPr dirty="0" sz="700" spc="-20">
                <a:latin typeface="Century Gothic"/>
                <a:cs typeface="Century Gothic"/>
              </a:rPr>
              <a:t>27:4)</a:t>
            </a:r>
            <a:endParaRPr sz="7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624212" y="423337"/>
            <a:ext cx="2662555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750" b="1">
                <a:latin typeface="Arial"/>
                <a:cs typeface="Arial"/>
              </a:rPr>
              <a:t>203.</a:t>
            </a:r>
            <a:r>
              <a:rPr dirty="0" sz="850" b="1">
                <a:latin typeface="Arial"/>
                <a:cs typeface="Arial"/>
              </a:rPr>
              <a:t>¿A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cuál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iglesia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se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llamó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tibia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en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Apocalipsis?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Laodicea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(Ap.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 spc="-10">
                <a:latin typeface="Century Gothic"/>
                <a:cs typeface="Century Gothic"/>
              </a:rPr>
              <a:t>3:16).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624212" y="873255"/>
            <a:ext cx="4183379" cy="43751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208915" marR="5080" indent="-196850">
              <a:lnSpc>
                <a:spcPts val="980"/>
              </a:lnSpc>
              <a:spcBef>
                <a:spcPts val="160"/>
              </a:spcBef>
            </a:pPr>
            <a:r>
              <a:rPr dirty="0" sz="750" b="1">
                <a:latin typeface="Arial"/>
                <a:cs typeface="Arial"/>
              </a:rPr>
              <a:t>204.</a:t>
            </a:r>
            <a:r>
              <a:rPr dirty="0" sz="850" b="1">
                <a:latin typeface="Arial"/>
                <a:cs typeface="Arial"/>
              </a:rPr>
              <a:t>¿Cómo se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llamaron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los </a:t>
            </a:r>
            <a:r>
              <a:rPr dirty="0" sz="850" spc="-10" b="1">
                <a:latin typeface="Arial"/>
                <a:cs typeface="Arial"/>
              </a:rPr>
              <a:t>apóstoles</a:t>
            </a:r>
            <a:r>
              <a:rPr dirty="0" sz="850" b="1">
                <a:latin typeface="Arial"/>
                <a:cs typeface="Arial"/>
              </a:rPr>
              <a:t> que </a:t>
            </a:r>
            <a:r>
              <a:rPr dirty="0" sz="850" spc="-10" b="1">
                <a:latin typeface="Arial"/>
                <a:cs typeface="Arial"/>
              </a:rPr>
              <a:t>pudieron</a:t>
            </a:r>
            <a:r>
              <a:rPr dirty="0" sz="85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presenciar</a:t>
            </a:r>
            <a:r>
              <a:rPr dirty="0" sz="850" spc="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la </a:t>
            </a:r>
            <a:r>
              <a:rPr dirty="0" sz="850" spc="-10" b="1">
                <a:latin typeface="Arial"/>
                <a:cs typeface="Arial"/>
              </a:rPr>
              <a:t>resurrección</a:t>
            </a:r>
            <a:r>
              <a:rPr dirty="0" sz="850" b="1">
                <a:latin typeface="Arial"/>
                <a:cs typeface="Arial"/>
              </a:rPr>
              <a:t> </a:t>
            </a:r>
            <a:r>
              <a:rPr dirty="0" sz="850" spc="-25" b="1">
                <a:latin typeface="Arial"/>
                <a:cs typeface="Arial"/>
              </a:rPr>
              <a:t>de </a:t>
            </a:r>
            <a:r>
              <a:rPr dirty="0" sz="850" b="1">
                <a:latin typeface="Arial"/>
                <a:cs typeface="Arial"/>
              </a:rPr>
              <a:t>la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hija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Jairo?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380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Pedro,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Jacobo, y Juan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(Mc.</a:t>
            </a:r>
            <a:r>
              <a:rPr dirty="0" sz="700" spc="-15">
                <a:latin typeface="Century Gothic"/>
                <a:cs typeface="Century Gothic"/>
              </a:rPr>
              <a:t> </a:t>
            </a:r>
            <a:r>
              <a:rPr dirty="0" sz="700" spc="-20">
                <a:latin typeface="Century Gothic"/>
                <a:cs typeface="Century Gothic"/>
              </a:rPr>
              <a:t>5:37)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624212" y="1322497"/>
            <a:ext cx="2447290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750" b="1">
                <a:latin typeface="Arial"/>
                <a:cs typeface="Arial"/>
              </a:rPr>
              <a:t>205.</a:t>
            </a:r>
            <a:r>
              <a:rPr dirty="0" sz="850" b="1">
                <a:latin typeface="Arial"/>
                <a:cs typeface="Arial"/>
              </a:rPr>
              <a:t>¿Qué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dijo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Jesús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acerca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la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obra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20" b="1">
                <a:latin typeface="Arial"/>
                <a:cs typeface="Arial"/>
              </a:rPr>
              <a:t>Dios?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Que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creáis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en</a:t>
            </a:r>
            <a:r>
              <a:rPr dirty="0" sz="700" spc="1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el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que El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ha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enviado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(Jn</a:t>
            </a:r>
            <a:r>
              <a:rPr dirty="0" sz="700" spc="15">
                <a:latin typeface="Century Gothic"/>
                <a:cs typeface="Century Gothic"/>
              </a:rPr>
              <a:t> </a:t>
            </a:r>
            <a:r>
              <a:rPr dirty="0" sz="700" spc="-20">
                <a:latin typeface="Century Gothic"/>
                <a:cs typeface="Century Gothic"/>
              </a:rPr>
              <a:t>6:29)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24212" y="1709592"/>
            <a:ext cx="3326765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750" b="1">
                <a:latin typeface="Arial"/>
                <a:cs typeface="Arial"/>
              </a:rPr>
              <a:t>206.</a:t>
            </a:r>
            <a:r>
              <a:rPr dirty="0" sz="850" b="1">
                <a:latin typeface="Arial"/>
                <a:cs typeface="Arial"/>
              </a:rPr>
              <a:t>¿Qué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dice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Santiago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acerca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los</a:t>
            </a:r>
            <a:r>
              <a:rPr dirty="0" sz="850" spc="-10" b="1">
                <a:latin typeface="Arial"/>
                <a:cs typeface="Arial"/>
              </a:rPr>
              <a:t> soberbios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y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los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humildes?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Resiste a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los soberbios</a:t>
            </a:r>
            <a:r>
              <a:rPr dirty="0" sz="700" spc="-1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y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da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gracia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a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los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humildes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 (Santiago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 spc="-20">
                <a:latin typeface="Century Gothic"/>
                <a:cs typeface="Century Gothic"/>
              </a:rPr>
              <a:t>4:6)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624212" y="2100047"/>
            <a:ext cx="2400300" cy="374015"/>
          </a:xfrm>
          <a:prstGeom prst="rect">
            <a:avLst/>
          </a:prstGeom>
        </p:spPr>
        <p:txBody>
          <a:bodyPr wrap="square" lIns="0" tIns="730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dirty="0" sz="750" b="1">
                <a:latin typeface="Arial"/>
                <a:cs typeface="Arial"/>
              </a:rPr>
              <a:t>207.</a:t>
            </a:r>
            <a:r>
              <a:rPr dirty="0" sz="850" b="1">
                <a:latin typeface="Arial"/>
                <a:cs typeface="Arial"/>
              </a:rPr>
              <a:t>¿Quién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dijo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que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somos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templo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spc="-20" b="1">
                <a:latin typeface="Arial"/>
                <a:cs typeface="Arial"/>
              </a:rPr>
              <a:t>Dios?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0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Pablo 1 Co.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 spc="-10">
                <a:latin typeface="Century Gothic"/>
                <a:cs typeface="Century Gothic"/>
              </a:rPr>
              <a:t>3:16)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24212" y="2485307"/>
            <a:ext cx="1842770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750" b="1">
                <a:latin typeface="Arial"/>
                <a:cs typeface="Arial"/>
              </a:rPr>
              <a:t>208.</a:t>
            </a:r>
            <a:r>
              <a:rPr dirty="0" sz="850" b="1">
                <a:latin typeface="Arial"/>
                <a:cs typeface="Arial"/>
              </a:rPr>
              <a:t>¿Cómo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murió </a:t>
            </a:r>
            <a:r>
              <a:rPr dirty="0" sz="850" spc="-10" b="1">
                <a:latin typeface="Arial"/>
                <a:cs typeface="Arial"/>
              </a:rPr>
              <a:t>Juan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Bautista?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 spc="-10">
                <a:latin typeface="Century Gothic"/>
                <a:cs typeface="Century Gothic"/>
              </a:rPr>
              <a:t>Decapitado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624212" y="2936750"/>
            <a:ext cx="4160520" cy="437515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marL="208915" marR="5080" indent="-196850">
              <a:lnSpc>
                <a:spcPts val="969"/>
              </a:lnSpc>
              <a:spcBef>
                <a:spcPts val="170"/>
              </a:spcBef>
            </a:pPr>
            <a:r>
              <a:rPr dirty="0" sz="750" b="1">
                <a:latin typeface="Arial"/>
                <a:cs typeface="Arial"/>
              </a:rPr>
              <a:t>209.</a:t>
            </a:r>
            <a:r>
              <a:rPr dirty="0" sz="850" b="1">
                <a:latin typeface="Arial"/>
                <a:cs typeface="Arial"/>
              </a:rPr>
              <a:t>Después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haber</a:t>
            </a:r>
            <a:r>
              <a:rPr dirty="0" sz="850" spc="-10" b="1">
                <a:latin typeface="Arial"/>
                <a:cs typeface="Arial"/>
              </a:rPr>
              <a:t> mandado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matar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Juan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Bautista,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¿Qué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pensó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Herodes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Jesús?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390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Que era</a:t>
            </a:r>
            <a:r>
              <a:rPr dirty="0" sz="700" spc="1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Juan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el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Bautista resucitado</a:t>
            </a:r>
            <a:r>
              <a:rPr dirty="0" sz="700" spc="1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</a:t>
            </a:r>
            <a:r>
              <a:rPr dirty="0" sz="700" spc="-2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Mc.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 spc="-20">
                <a:latin typeface="Century Gothic"/>
                <a:cs typeface="Century Gothic"/>
              </a:rPr>
              <a:t>6:16)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24212" y="3384467"/>
            <a:ext cx="3956685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750" b="1">
                <a:latin typeface="Arial"/>
                <a:cs typeface="Arial"/>
              </a:rPr>
              <a:t>210.</a:t>
            </a:r>
            <a:r>
              <a:rPr dirty="0" sz="850" b="1">
                <a:latin typeface="Arial"/>
                <a:cs typeface="Arial"/>
              </a:rPr>
              <a:t>¿Quién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dijo: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“¿Señor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</a:t>
            </a:r>
            <a:r>
              <a:rPr dirty="0" sz="850" spc="-4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quién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iremos?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Tú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tienes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palabras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vida</a:t>
            </a:r>
            <a:r>
              <a:rPr dirty="0" sz="850" spc="-4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eterna?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Pedro (Jn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 spc="-10">
                <a:latin typeface="Century Gothic"/>
                <a:cs typeface="Century Gothic"/>
              </a:rPr>
              <a:t>6:68)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624212" y="3835910"/>
            <a:ext cx="4003675" cy="437515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marL="208915" marR="5080" indent="-196850">
              <a:lnSpc>
                <a:spcPts val="969"/>
              </a:lnSpc>
              <a:spcBef>
                <a:spcPts val="170"/>
              </a:spcBef>
            </a:pPr>
            <a:r>
              <a:rPr dirty="0" sz="750" b="1">
                <a:latin typeface="Arial"/>
                <a:cs typeface="Arial"/>
              </a:rPr>
              <a:t>211.</a:t>
            </a:r>
            <a:r>
              <a:rPr dirty="0" sz="850" b="1">
                <a:latin typeface="Arial"/>
                <a:cs typeface="Arial"/>
              </a:rPr>
              <a:t>¿Cómo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se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llamó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miembro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del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concilio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que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defendió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Jesús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cuando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25" b="1">
                <a:latin typeface="Arial"/>
                <a:cs typeface="Arial"/>
              </a:rPr>
              <a:t>los </a:t>
            </a:r>
            <a:r>
              <a:rPr dirty="0" sz="850" b="1">
                <a:latin typeface="Arial"/>
                <a:cs typeface="Arial"/>
              </a:rPr>
              <a:t>otros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querían matarle?</a:t>
            </a:r>
            <a:endParaRPr sz="850">
              <a:latin typeface="Arial"/>
              <a:cs typeface="Arial"/>
            </a:endParaRPr>
          </a:p>
          <a:p>
            <a:pPr marL="394970" indent="-186055">
              <a:lnSpc>
                <a:spcPct val="100000"/>
              </a:lnSpc>
              <a:spcBef>
                <a:spcPts val="390"/>
              </a:spcBef>
              <a:buFont typeface="Symbol"/>
              <a:buChar char=""/>
              <a:tabLst>
                <a:tab pos="394970" algn="l"/>
              </a:tabLst>
            </a:pPr>
            <a:r>
              <a:rPr dirty="0" sz="700">
                <a:latin typeface="Century Gothic"/>
                <a:cs typeface="Century Gothic"/>
              </a:rPr>
              <a:t>Nicodemo (Jn </a:t>
            </a:r>
            <a:r>
              <a:rPr dirty="0" sz="700" spc="-10">
                <a:latin typeface="Century Gothic"/>
                <a:cs typeface="Century Gothic"/>
              </a:rPr>
              <a:t>7:50)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624212" y="4283627"/>
            <a:ext cx="3351529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750" b="1">
                <a:latin typeface="Arial"/>
                <a:cs typeface="Arial"/>
              </a:rPr>
              <a:t>212.</a:t>
            </a:r>
            <a:r>
              <a:rPr dirty="0" sz="850" b="1">
                <a:latin typeface="Arial"/>
                <a:cs typeface="Arial"/>
              </a:rPr>
              <a:t>¿Quién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pidió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cuerpo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Cristo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Pilato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para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ser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sepultado?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José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de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Arimatea.</a:t>
            </a:r>
            <a:r>
              <a:rPr dirty="0" sz="700" spc="18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Mc</a:t>
            </a:r>
            <a:r>
              <a:rPr dirty="0" sz="700" spc="-10">
                <a:latin typeface="Century Gothic"/>
                <a:cs typeface="Century Gothic"/>
              </a:rPr>
              <a:t> </a:t>
            </a:r>
            <a:r>
              <a:rPr dirty="0" sz="700" spc="-20">
                <a:latin typeface="Century Gothic"/>
                <a:cs typeface="Century Gothic"/>
              </a:rPr>
              <a:t>15:43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24212" y="4735069"/>
            <a:ext cx="4036060" cy="437515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marL="208915" marR="5080" indent="-196850">
              <a:lnSpc>
                <a:spcPts val="969"/>
              </a:lnSpc>
              <a:spcBef>
                <a:spcPts val="170"/>
              </a:spcBef>
            </a:pPr>
            <a:r>
              <a:rPr dirty="0" sz="750" b="1">
                <a:latin typeface="Arial"/>
                <a:cs typeface="Arial"/>
              </a:rPr>
              <a:t>213.</a:t>
            </a:r>
            <a:r>
              <a:rPr dirty="0" sz="850" b="1">
                <a:latin typeface="Arial"/>
                <a:cs typeface="Arial"/>
              </a:rPr>
              <a:t>Cuándo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Dios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preguntó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¿De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donde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vienes?,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quien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fue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que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respondió: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spc="-25" b="1" i="1">
                <a:latin typeface="Arial"/>
                <a:cs typeface="Arial"/>
              </a:rPr>
              <a:t>De</a:t>
            </a:r>
            <a:r>
              <a:rPr dirty="0" sz="850" spc="-25" b="1" i="1">
                <a:latin typeface="Arial"/>
                <a:cs typeface="Arial"/>
              </a:rPr>
              <a:t> </a:t>
            </a:r>
            <a:r>
              <a:rPr dirty="0" sz="850" b="1" i="1">
                <a:latin typeface="Arial"/>
                <a:cs typeface="Arial"/>
              </a:rPr>
              <a:t>rodear</a:t>
            </a:r>
            <a:r>
              <a:rPr dirty="0" sz="850" spc="-20" b="1" i="1">
                <a:latin typeface="Arial"/>
                <a:cs typeface="Arial"/>
              </a:rPr>
              <a:t> </a:t>
            </a:r>
            <a:r>
              <a:rPr dirty="0" sz="850" b="1" i="1">
                <a:latin typeface="Arial"/>
                <a:cs typeface="Arial"/>
              </a:rPr>
              <a:t>la</a:t>
            </a:r>
            <a:r>
              <a:rPr dirty="0" sz="850" spc="-25" b="1" i="1">
                <a:latin typeface="Arial"/>
                <a:cs typeface="Arial"/>
              </a:rPr>
              <a:t> </a:t>
            </a:r>
            <a:r>
              <a:rPr dirty="0" sz="850" b="1" i="1">
                <a:latin typeface="Arial"/>
                <a:cs typeface="Arial"/>
              </a:rPr>
              <a:t>tierra</a:t>
            </a:r>
            <a:r>
              <a:rPr dirty="0" sz="850" spc="-25" b="1" i="1">
                <a:latin typeface="Arial"/>
                <a:cs typeface="Arial"/>
              </a:rPr>
              <a:t> </a:t>
            </a:r>
            <a:r>
              <a:rPr dirty="0" sz="850" b="1" i="1">
                <a:latin typeface="Arial"/>
                <a:cs typeface="Arial"/>
              </a:rPr>
              <a:t>y</a:t>
            </a:r>
            <a:r>
              <a:rPr dirty="0" sz="850" spc="-25" b="1" i="1">
                <a:latin typeface="Arial"/>
                <a:cs typeface="Arial"/>
              </a:rPr>
              <a:t> </a:t>
            </a:r>
            <a:r>
              <a:rPr dirty="0" sz="850" b="1" i="1">
                <a:latin typeface="Arial"/>
                <a:cs typeface="Arial"/>
              </a:rPr>
              <a:t>de</a:t>
            </a:r>
            <a:r>
              <a:rPr dirty="0" sz="850" spc="-35" b="1" i="1">
                <a:latin typeface="Arial"/>
                <a:cs typeface="Arial"/>
              </a:rPr>
              <a:t> </a:t>
            </a:r>
            <a:r>
              <a:rPr dirty="0" sz="850" b="1" i="1">
                <a:latin typeface="Arial"/>
                <a:cs typeface="Arial"/>
              </a:rPr>
              <a:t>andar</a:t>
            </a:r>
            <a:r>
              <a:rPr dirty="0" sz="850" spc="-20" b="1" i="1">
                <a:latin typeface="Arial"/>
                <a:cs typeface="Arial"/>
              </a:rPr>
              <a:t> </a:t>
            </a:r>
            <a:r>
              <a:rPr dirty="0" sz="850" b="1" i="1">
                <a:latin typeface="Arial"/>
                <a:cs typeface="Arial"/>
              </a:rPr>
              <a:t>por</a:t>
            </a:r>
            <a:r>
              <a:rPr dirty="0" sz="850" spc="-20" b="1" i="1">
                <a:latin typeface="Arial"/>
                <a:cs typeface="Arial"/>
              </a:rPr>
              <a:t> ella.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390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Satanás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</a:t>
            </a:r>
            <a:r>
              <a:rPr dirty="0" sz="700" spc="-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Job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 spc="-20">
                <a:latin typeface="Century Gothic"/>
                <a:cs typeface="Century Gothic"/>
              </a:rPr>
              <a:t>1:7)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624212" y="5182786"/>
            <a:ext cx="3651885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750" b="1">
                <a:latin typeface="Arial"/>
                <a:cs typeface="Arial"/>
              </a:rPr>
              <a:t>214.</a:t>
            </a:r>
            <a:r>
              <a:rPr dirty="0" sz="850" b="1">
                <a:latin typeface="Arial"/>
                <a:cs typeface="Arial"/>
              </a:rPr>
              <a:t>Complete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 </a:t>
            </a:r>
            <a:r>
              <a:rPr dirty="0" sz="850" spc="-10" b="1">
                <a:latin typeface="Arial"/>
                <a:cs typeface="Arial"/>
              </a:rPr>
              <a:t>versículo: </a:t>
            </a:r>
            <a:r>
              <a:rPr dirty="0" sz="850" b="1">
                <a:latin typeface="Arial"/>
                <a:cs typeface="Arial"/>
              </a:rPr>
              <a:t>Seguid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la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paz</a:t>
            </a:r>
            <a:r>
              <a:rPr dirty="0" sz="850" spc="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con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todos, </a:t>
            </a:r>
            <a:r>
              <a:rPr dirty="0" sz="850" b="1">
                <a:latin typeface="Arial"/>
                <a:cs typeface="Arial"/>
              </a:rPr>
              <a:t>y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la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santidad, sin...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La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cuál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nadie verá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al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Señor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.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(Hebreos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 spc="-10">
                <a:latin typeface="Century Gothic"/>
                <a:cs typeface="Century Gothic"/>
              </a:rPr>
              <a:t>12:14)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24212" y="5634229"/>
            <a:ext cx="3776979" cy="437515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marL="208915" marR="5080" indent="-196850">
              <a:lnSpc>
                <a:spcPts val="969"/>
              </a:lnSpc>
              <a:spcBef>
                <a:spcPts val="170"/>
              </a:spcBef>
            </a:pPr>
            <a:r>
              <a:rPr dirty="0" sz="750" b="1">
                <a:latin typeface="Arial"/>
                <a:cs typeface="Arial"/>
              </a:rPr>
              <a:t>215.</a:t>
            </a:r>
            <a:r>
              <a:rPr dirty="0" sz="850" b="1">
                <a:latin typeface="Arial"/>
                <a:cs typeface="Arial"/>
              </a:rPr>
              <a:t>¿Quiénes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dijeron: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“verdaderamente </a:t>
            </a:r>
            <a:r>
              <a:rPr dirty="0" sz="850" b="1">
                <a:latin typeface="Arial"/>
                <a:cs typeface="Arial"/>
              </a:rPr>
              <a:t>este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es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Salvador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del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mundo,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spc="-25" b="1">
                <a:latin typeface="Arial"/>
                <a:cs typeface="Arial"/>
              </a:rPr>
              <a:t>el </a:t>
            </a:r>
            <a:r>
              <a:rPr dirty="0" sz="850" spc="-10" b="1">
                <a:latin typeface="Arial"/>
                <a:cs typeface="Arial"/>
              </a:rPr>
              <a:t>Cristo”?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390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Un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gran grupo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de</a:t>
            </a:r>
            <a:r>
              <a:rPr dirty="0" sz="700" spc="-2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samaritanos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(Jn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 spc="-10">
                <a:latin typeface="Century Gothic"/>
                <a:cs typeface="Century Gothic"/>
              </a:rPr>
              <a:t>4:41)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624212" y="6081946"/>
            <a:ext cx="2604770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750" b="1">
                <a:latin typeface="Arial"/>
                <a:cs typeface="Arial"/>
              </a:rPr>
              <a:t>216.</a:t>
            </a:r>
            <a:r>
              <a:rPr dirty="0" sz="850" b="1">
                <a:latin typeface="Arial"/>
                <a:cs typeface="Arial"/>
              </a:rPr>
              <a:t>¿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Quién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escribió: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“La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fe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sin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obras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es</a:t>
            </a:r>
            <a:r>
              <a:rPr dirty="0" sz="850" spc="-10" b="1">
                <a:latin typeface="Arial"/>
                <a:cs typeface="Arial"/>
              </a:rPr>
              <a:t> muerta”?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Santiago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 spc="-10">
                <a:latin typeface="Century Gothic"/>
                <a:cs typeface="Century Gothic"/>
              </a:rPr>
              <a:t>(2:20)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624212" y="6470566"/>
            <a:ext cx="2197735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750" b="1">
                <a:latin typeface="Arial"/>
                <a:cs typeface="Arial"/>
              </a:rPr>
              <a:t>217.</a:t>
            </a:r>
            <a:r>
              <a:rPr dirty="0" sz="850" b="1">
                <a:latin typeface="Arial"/>
                <a:cs typeface="Arial"/>
              </a:rPr>
              <a:t>¿Qué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nos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hará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falta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para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ver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al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Señor?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Santidad I</a:t>
            </a:r>
            <a:r>
              <a:rPr dirty="0" sz="700" spc="1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Pedro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 spc="-20">
                <a:latin typeface="Century Gothic"/>
                <a:cs typeface="Century Gothic"/>
              </a:rPr>
              <a:t>1:16.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5970407" y="486160"/>
            <a:ext cx="3997960" cy="437515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marL="208915" marR="5080" indent="-196850">
              <a:lnSpc>
                <a:spcPts val="969"/>
              </a:lnSpc>
              <a:spcBef>
                <a:spcPts val="170"/>
              </a:spcBef>
            </a:pPr>
            <a:r>
              <a:rPr dirty="0" sz="750" b="1">
                <a:latin typeface="Arial"/>
                <a:cs typeface="Arial"/>
              </a:rPr>
              <a:t>218.</a:t>
            </a:r>
            <a:r>
              <a:rPr dirty="0" sz="850" b="1">
                <a:latin typeface="Arial"/>
                <a:cs typeface="Arial"/>
              </a:rPr>
              <a:t>¿Cómo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se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llamó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hombre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que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escribió: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Porque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escrito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está: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Sed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santos, porque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yo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soy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santo.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390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Pedro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(1 Pedro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 spc="-10">
                <a:latin typeface="Century Gothic"/>
                <a:cs typeface="Century Gothic"/>
              </a:rPr>
              <a:t>1:16)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5970407" y="998223"/>
            <a:ext cx="3848100" cy="437515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marL="208915" marR="5080" indent="-196850">
              <a:lnSpc>
                <a:spcPts val="969"/>
              </a:lnSpc>
              <a:spcBef>
                <a:spcPts val="170"/>
              </a:spcBef>
            </a:pPr>
            <a:r>
              <a:rPr dirty="0" sz="750" b="1">
                <a:latin typeface="Arial"/>
                <a:cs typeface="Arial"/>
              </a:rPr>
              <a:t>219.</a:t>
            </a:r>
            <a:r>
              <a:rPr dirty="0" sz="850" b="1">
                <a:latin typeface="Arial"/>
                <a:cs typeface="Arial"/>
              </a:rPr>
              <a:t>¿Cómo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se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llamó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10" b="1">
                <a:latin typeface="Arial"/>
                <a:cs typeface="Arial"/>
              </a:rPr>
              <a:t> joven </a:t>
            </a:r>
            <a:r>
              <a:rPr dirty="0" sz="850" b="1">
                <a:latin typeface="Arial"/>
                <a:cs typeface="Arial"/>
              </a:rPr>
              <a:t>que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acompañó </a:t>
            </a:r>
            <a:r>
              <a:rPr dirty="0" sz="850" b="1">
                <a:latin typeface="Arial"/>
                <a:cs typeface="Arial"/>
              </a:rPr>
              <a:t>al </a:t>
            </a:r>
            <a:r>
              <a:rPr dirty="0" sz="850" spc="-10" b="1">
                <a:latin typeface="Arial"/>
                <a:cs typeface="Arial"/>
              </a:rPr>
              <a:t>Apóstol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Pablo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en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sus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viajes misioneros?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390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Timoteo</a:t>
            </a:r>
            <a:r>
              <a:rPr dirty="0" sz="700" spc="-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(Hechos </a:t>
            </a:r>
            <a:r>
              <a:rPr dirty="0" sz="700" spc="-20">
                <a:latin typeface="Century Gothic"/>
                <a:cs typeface="Century Gothic"/>
              </a:rPr>
              <a:t>16:1)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5970407" y="1508763"/>
            <a:ext cx="4116704" cy="437515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marL="208915" marR="5080" indent="-196850">
              <a:lnSpc>
                <a:spcPts val="969"/>
              </a:lnSpc>
              <a:spcBef>
                <a:spcPts val="170"/>
              </a:spcBef>
            </a:pPr>
            <a:r>
              <a:rPr dirty="0" sz="750" b="1">
                <a:latin typeface="Arial"/>
                <a:cs typeface="Arial"/>
              </a:rPr>
              <a:t>220.</a:t>
            </a:r>
            <a:r>
              <a:rPr dirty="0" sz="850" b="1">
                <a:latin typeface="Arial"/>
                <a:cs typeface="Arial"/>
              </a:rPr>
              <a:t>A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quién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le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dijo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Apóstol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Pablo: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Pero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tú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habla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lo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que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está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acuerdo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con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spc="-25" b="1">
                <a:latin typeface="Arial"/>
                <a:cs typeface="Arial"/>
              </a:rPr>
              <a:t>la </a:t>
            </a:r>
            <a:r>
              <a:rPr dirty="0" sz="850" b="1">
                <a:latin typeface="Arial"/>
                <a:cs typeface="Arial"/>
              </a:rPr>
              <a:t>sana</a:t>
            </a:r>
            <a:r>
              <a:rPr dirty="0" sz="850" spc="-4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doctrina.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390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A</a:t>
            </a:r>
            <a:r>
              <a:rPr dirty="0" sz="700" spc="-1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Tito</a:t>
            </a:r>
            <a:r>
              <a:rPr dirty="0" sz="700" spc="1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(Tito</a:t>
            </a:r>
            <a:r>
              <a:rPr dirty="0" sz="700" spc="-15">
                <a:latin typeface="Century Gothic"/>
                <a:cs typeface="Century Gothic"/>
              </a:rPr>
              <a:t> </a:t>
            </a:r>
            <a:r>
              <a:rPr dirty="0" sz="700" spc="-20">
                <a:latin typeface="Century Gothic"/>
                <a:cs typeface="Century Gothic"/>
              </a:rPr>
              <a:t>2:1)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5970407" y="2020827"/>
            <a:ext cx="3975100" cy="437515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marL="208915" marR="5080" indent="-196850">
              <a:lnSpc>
                <a:spcPts val="969"/>
              </a:lnSpc>
              <a:spcBef>
                <a:spcPts val="170"/>
              </a:spcBef>
            </a:pPr>
            <a:r>
              <a:rPr dirty="0" sz="750" b="1">
                <a:latin typeface="Arial"/>
                <a:cs typeface="Arial"/>
              </a:rPr>
              <a:t>221.</a:t>
            </a:r>
            <a:r>
              <a:rPr dirty="0" sz="850" b="1">
                <a:latin typeface="Arial"/>
                <a:cs typeface="Arial"/>
              </a:rPr>
              <a:t>A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quién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le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dijo</a:t>
            </a:r>
            <a:r>
              <a:rPr dirty="0" sz="850" spc="-10" b="1">
                <a:latin typeface="Arial"/>
                <a:cs typeface="Arial"/>
              </a:rPr>
              <a:t> Santiago:</a:t>
            </a:r>
            <a:r>
              <a:rPr dirty="0" sz="850" b="1">
                <a:latin typeface="Arial"/>
                <a:cs typeface="Arial"/>
              </a:rPr>
              <a:t> Sed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hacedores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la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Palabra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y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no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tan </a:t>
            </a:r>
            <a:r>
              <a:rPr dirty="0" sz="850" spc="-10" b="1">
                <a:latin typeface="Arial"/>
                <a:cs typeface="Arial"/>
              </a:rPr>
              <a:t>solamente </a:t>
            </a:r>
            <a:r>
              <a:rPr dirty="0" sz="850" b="1">
                <a:latin typeface="Arial"/>
                <a:cs typeface="Arial"/>
              </a:rPr>
              <a:t>oidores,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engañándoos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vosotros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mismos.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390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A</a:t>
            </a:r>
            <a:r>
              <a:rPr dirty="0" sz="700" spc="-1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las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doce tribus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que están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en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la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dispersión. (Santiago</a:t>
            </a:r>
            <a:r>
              <a:rPr dirty="0" sz="700" spc="15">
                <a:latin typeface="Century Gothic"/>
                <a:cs typeface="Century Gothic"/>
              </a:rPr>
              <a:t> </a:t>
            </a:r>
            <a:r>
              <a:rPr dirty="0" sz="700" spc="-20">
                <a:latin typeface="Century Gothic"/>
                <a:cs typeface="Century Gothic"/>
              </a:rPr>
              <a:t>1:1)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5970407" y="2532891"/>
            <a:ext cx="3939540" cy="437515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marL="208915" marR="5080" indent="-196850">
              <a:lnSpc>
                <a:spcPts val="969"/>
              </a:lnSpc>
              <a:spcBef>
                <a:spcPts val="170"/>
              </a:spcBef>
            </a:pPr>
            <a:r>
              <a:rPr dirty="0" sz="750" b="1">
                <a:latin typeface="Arial"/>
                <a:cs typeface="Arial"/>
              </a:rPr>
              <a:t>222.</a:t>
            </a:r>
            <a:r>
              <a:rPr dirty="0" sz="850" b="1">
                <a:latin typeface="Arial"/>
                <a:cs typeface="Arial"/>
              </a:rPr>
              <a:t>Complete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1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versículo:</a:t>
            </a:r>
            <a:r>
              <a:rPr dirty="0" sz="850" spc="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Ciertamente</a:t>
            </a:r>
            <a:r>
              <a:rPr dirty="0" sz="850" spc="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bien</a:t>
            </a:r>
            <a:r>
              <a:rPr dirty="0" sz="850" spc="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y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la</a:t>
            </a:r>
            <a:r>
              <a:rPr dirty="0" sz="850" spc="1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misericordia</a:t>
            </a:r>
            <a:r>
              <a:rPr dirty="0" sz="850" spc="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me</a:t>
            </a:r>
            <a:r>
              <a:rPr dirty="0" sz="850" spc="1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seguirán </a:t>
            </a:r>
            <a:r>
              <a:rPr dirty="0" sz="850" b="1">
                <a:latin typeface="Arial"/>
                <a:cs typeface="Arial"/>
              </a:rPr>
              <a:t>todos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los</a:t>
            </a:r>
            <a:r>
              <a:rPr dirty="0" sz="850" spc="-4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días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4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mi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vida,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50" b="1">
                <a:latin typeface="Arial"/>
                <a:cs typeface="Arial"/>
              </a:rPr>
              <a:t>y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390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En la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casa de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Jehová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moraré por</a:t>
            </a:r>
            <a:r>
              <a:rPr dirty="0" sz="700" spc="20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largos</a:t>
            </a:r>
            <a:r>
              <a:rPr dirty="0" sz="700" spc="15">
                <a:latin typeface="Century Gothic"/>
                <a:cs typeface="Century Gothic"/>
              </a:rPr>
              <a:t> </a:t>
            </a:r>
            <a:r>
              <a:rPr dirty="0" sz="700" spc="-20">
                <a:latin typeface="Century Gothic"/>
                <a:cs typeface="Century Gothic"/>
              </a:rPr>
              <a:t>días.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5970407" y="3043430"/>
            <a:ext cx="4087495" cy="437515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marL="208915" marR="5080" indent="-196850">
              <a:lnSpc>
                <a:spcPts val="969"/>
              </a:lnSpc>
              <a:spcBef>
                <a:spcPts val="170"/>
              </a:spcBef>
            </a:pPr>
            <a:r>
              <a:rPr dirty="0" sz="750" b="1">
                <a:latin typeface="Arial"/>
                <a:cs typeface="Arial"/>
              </a:rPr>
              <a:t>223.</a:t>
            </a:r>
            <a:r>
              <a:rPr dirty="0" sz="850" b="1">
                <a:latin typeface="Arial"/>
                <a:cs typeface="Arial"/>
              </a:rPr>
              <a:t>Cuántas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veces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dijo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Jesús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Pedro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que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se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perdonare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al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hermano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que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pecaré </a:t>
            </a:r>
            <a:r>
              <a:rPr dirty="0" sz="850" b="1">
                <a:latin typeface="Arial"/>
                <a:cs typeface="Arial"/>
              </a:rPr>
              <a:t>contra</a:t>
            </a:r>
            <a:r>
              <a:rPr dirty="0" sz="850" spc="-40" b="1">
                <a:latin typeface="Arial"/>
                <a:cs typeface="Arial"/>
              </a:rPr>
              <a:t> </a:t>
            </a:r>
            <a:r>
              <a:rPr dirty="0" sz="850" spc="-25" b="1">
                <a:latin typeface="Arial"/>
                <a:cs typeface="Arial"/>
              </a:rPr>
              <a:t>él?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390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Setenta veces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siete (Mt.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 spc="-10">
                <a:latin typeface="Century Gothic"/>
                <a:cs typeface="Century Gothic"/>
              </a:rPr>
              <a:t>18:22)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5970407" y="3555494"/>
            <a:ext cx="3855720" cy="437515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marL="208915" marR="5080" indent="-196850">
              <a:lnSpc>
                <a:spcPts val="969"/>
              </a:lnSpc>
              <a:spcBef>
                <a:spcPts val="170"/>
              </a:spcBef>
            </a:pPr>
            <a:r>
              <a:rPr dirty="0" sz="750" b="1">
                <a:latin typeface="Arial"/>
                <a:cs typeface="Arial"/>
              </a:rPr>
              <a:t>224.</a:t>
            </a:r>
            <a:r>
              <a:rPr dirty="0" sz="850" b="1">
                <a:latin typeface="Arial"/>
                <a:cs typeface="Arial"/>
              </a:rPr>
              <a:t>A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quien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le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dijo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Jesús…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Anda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vende</a:t>
            </a:r>
            <a:r>
              <a:rPr dirty="0" sz="850" spc="-4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lo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que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tienes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y</a:t>
            </a:r>
            <a:r>
              <a:rPr dirty="0" sz="850" spc="-4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dalo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</a:t>
            </a:r>
            <a:r>
              <a:rPr dirty="0" sz="850" spc="-4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los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pobres,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50" b="1">
                <a:latin typeface="Arial"/>
                <a:cs typeface="Arial"/>
              </a:rPr>
              <a:t>y</a:t>
            </a:r>
            <a:r>
              <a:rPr dirty="0" sz="850" b="1">
                <a:latin typeface="Arial"/>
                <a:cs typeface="Arial"/>
              </a:rPr>
              <a:t> tendrás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tesoro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en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cielo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y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ven,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sígueme?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390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Al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joven rico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(Mt.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 spc="-10">
                <a:latin typeface="Century Gothic"/>
                <a:cs typeface="Century Gothic"/>
              </a:rPr>
              <a:t>19:16)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5970407" y="4006571"/>
            <a:ext cx="3987800" cy="374015"/>
          </a:xfrm>
          <a:prstGeom prst="rect">
            <a:avLst/>
          </a:prstGeom>
        </p:spPr>
        <p:txBody>
          <a:bodyPr wrap="square" lIns="0" tIns="730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dirty="0" sz="750" b="1">
                <a:latin typeface="Arial"/>
                <a:cs typeface="Arial"/>
              </a:rPr>
              <a:t>225.</a:t>
            </a:r>
            <a:r>
              <a:rPr dirty="0" sz="850" b="1">
                <a:latin typeface="Arial"/>
                <a:cs typeface="Arial"/>
              </a:rPr>
              <a:t>Complete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10" b="1">
                <a:latin typeface="Arial"/>
                <a:cs typeface="Arial"/>
              </a:rPr>
              <a:t> versículo: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En</a:t>
            </a:r>
            <a:r>
              <a:rPr dirty="0" sz="850" spc="204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paz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me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acostaré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y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asimismo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dormiré</a:t>
            </a:r>
            <a:r>
              <a:rPr dirty="0" sz="850" spc="-10" b="1">
                <a:latin typeface="Arial"/>
                <a:cs typeface="Arial"/>
              </a:rPr>
              <a:t> porque…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0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Sólo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tú, Jehová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me haces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vivir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 spc="-10">
                <a:latin typeface="Century Gothic"/>
                <a:cs typeface="Century Gothic"/>
              </a:rPr>
              <a:t>confiado.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5970407" y="4391831"/>
            <a:ext cx="2572385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750" b="1">
                <a:latin typeface="Arial"/>
                <a:cs typeface="Arial"/>
              </a:rPr>
              <a:t>226.</a:t>
            </a:r>
            <a:r>
              <a:rPr dirty="0" sz="850" b="1">
                <a:latin typeface="Arial"/>
                <a:cs typeface="Arial"/>
              </a:rPr>
              <a:t>¿Cómo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se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llamó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padre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Juan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Bautista?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Zacarías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(Lc.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 spc="-10">
                <a:latin typeface="Century Gothic"/>
                <a:cs typeface="Century Gothic"/>
              </a:rPr>
              <a:t>1:62)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5970407" y="4778926"/>
            <a:ext cx="4183379" cy="50673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750" b="1">
                <a:latin typeface="Arial"/>
                <a:cs typeface="Arial"/>
              </a:rPr>
              <a:t>227.</a:t>
            </a:r>
            <a:r>
              <a:rPr dirty="0" sz="850" b="1">
                <a:latin typeface="Arial"/>
                <a:cs typeface="Arial"/>
              </a:rPr>
              <a:t>Complete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 </a:t>
            </a:r>
            <a:r>
              <a:rPr dirty="0" sz="850" spc="-10" b="1">
                <a:latin typeface="Arial"/>
                <a:cs typeface="Arial"/>
              </a:rPr>
              <a:t>versículo: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Porque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 tal</a:t>
            </a:r>
            <a:r>
              <a:rPr dirty="0" sz="850" spc="-10" b="1">
                <a:latin typeface="Arial"/>
                <a:cs typeface="Arial"/>
              </a:rPr>
              <a:t> manera…</a:t>
            </a:r>
            <a:endParaRPr sz="850">
              <a:latin typeface="Arial"/>
              <a:cs typeface="Arial"/>
            </a:endParaRPr>
          </a:p>
          <a:p>
            <a:pPr marL="369570" marR="5080" indent="-160655">
              <a:lnSpc>
                <a:spcPct val="121400"/>
              </a:lnSpc>
              <a:spcBef>
                <a:spcPts val="235"/>
              </a:spcBef>
              <a:buFont typeface="Symbol"/>
              <a:buChar char=""/>
              <a:tabLst>
                <a:tab pos="370840" algn="l"/>
              </a:tabLst>
            </a:pPr>
            <a:r>
              <a:rPr dirty="0" sz="700">
                <a:latin typeface="Century Gothic"/>
                <a:cs typeface="Century Gothic"/>
              </a:rPr>
              <a:t>Amó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Dios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al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mundo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que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ha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dado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su hijo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unigénito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para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que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todo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aquel que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en el</a:t>
            </a:r>
            <a:r>
              <a:rPr dirty="0" sz="700" spc="15">
                <a:latin typeface="Century Gothic"/>
                <a:cs typeface="Century Gothic"/>
              </a:rPr>
              <a:t> </a:t>
            </a:r>
            <a:r>
              <a:rPr dirty="0" sz="700" spc="-20">
                <a:latin typeface="Century Gothic"/>
                <a:cs typeface="Century Gothic"/>
              </a:rPr>
              <a:t>crea</a:t>
            </a:r>
            <a:r>
              <a:rPr dirty="0" sz="700" spc="500">
                <a:latin typeface="Century Gothic"/>
                <a:cs typeface="Century Gothic"/>
              </a:rPr>
              <a:t> </a:t>
            </a:r>
            <a:r>
              <a:rPr dirty="0" sz="700" spc="500">
                <a:latin typeface="Century Gothic"/>
                <a:cs typeface="Century Gothic"/>
              </a:rPr>
              <a:t>	</a:t>
            </a:r>
            <a:r>
              <a:rPr dirty="0" sz="700">
                <a:latin typeface="Century Gothic"/>
                <a:cs typeface="Century Gothic"/>
              </a:rPr>
              <a:t>no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se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pierda</a:t>
            </a:r>
            <a:r>
              <a:rPr dirty="0" sz="700" spc="2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más tenga vida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 spc="-10">
                <a:latin typeface="Century Gothic"/>
                <a:cs typeface="Century Gothic"/>
              </a:rPr>
              <a:t>eterna.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5970407" y="5298922"/>
            <a:ext cx="3171825" cy="374015"/>
          </a:xfrm>
          <a:prstGeom prst="rect">
            <a:avLst/>
          </a:prstGeom>
        </p:spPr>
        <p:txBody>
          <a:bodyPr wrap="square" lIns="0" tIns="730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dirty="0" sz="750" b="1">
                <a:latin typeface="Arial"/>
                <a:cs typeface="Arial"/>
              </a:rPr>
              <a:t>228.</a:t>
            </a:r>
            <a:r>
              <a:rPr dirty="0" sz="850" b="1">
                <a:latin typeface="Arial"/>
                <a:cs typeface="Arial"/>
              </a:rPr>
              <a:t>¿Quién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lo</a:t>
            </a:r>
            <a:r>
              <a:rPr dirty="0" sz="850" spc="-4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dijo?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Señores</a:t>
            </a:r>
            <a:r>
              <a:rPr dirty="0" sz="850" spc="-4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¿qué</a:t>
            </a:r>
            <a:r>
              <a:rPr dirty="0" sz="850" spc="-4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debo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hacer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para</a:t>
            </a:r>
            <a:r>
              <a:rPr dirty="0" sz="850" spc="-4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ser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salvo?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0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El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carcelero</a:t>
            </a:r>
            <a:r>
              <a:rPr dirty="0" sz="700" spc="1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de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 spc="-10">
                <a:latin typeface="Century Gothic"/>
                <a:cs typeface="Century Gothic"/>
              </a:rPr>
              <a:t>Filipos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5970407" y="5684182"/>
            <a:ext cx="1653539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750" b="1">
                <a:latin typeface="Arial"/>
                <a:cs typeface="Arial"/>
              </a:rPr>
              <a:t>229.</a:t>
            </a:r>
            <a:r>
              <a:rPr dirty="0" sz="850" b="1">
                <a:latin typeface="Arial"/>
                <a:cs typeface="Arial"/>
              </a:rPr>
              <a:t>¿Por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qué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amamos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Cristo?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Porque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él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nos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amó </a:t>
            </a:r>
            <a:r>
              <a:rPr dirty="0" sz="700" spc="-10">
                <a:latin typeface="Century Gothic"/>
                <a:cs typeface="Century Gothic"/>
              </a:rPr>
              <a:t>primero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5970407" y="6071278"/>
            <a:ext cx="3790315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750" b="1">
                <a:latin typeface="Arial"/>
                <a:cs typeface="Arial"/>
              </a:rPr>
              <a:t>230.</a:t>
            </a:r>
            <a:r>
              <a:rPr dirty="0" sz="850" b="1">
                <a:latin typeface="Arial"/>
                <a:cs typeface="Arial"/>
              </a:rPr>
              <a:t>¿Por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qué</a:t>
            </a:r>
            <a:r>
              <a:rPr dirty="0" sz="850" spc="-4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dice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salmista: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“Por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tanto,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le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invocaré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en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todos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mis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días”?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Porque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ha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inclinado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a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mí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su </a:t>
            </a:r>
            <a:r>
              <a:rPr dirty="0" sz="700" spc="-20">
                <a:latin typeface="Century Gothic"/>
                <a:cs typeface="Century Gothic"/>
              </a:rPr>
              <a:t>oído.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5970407" y="6461734"/>
            <a:ext cx="2959735" cy="374015"/>
          </a:xfrm>
          <a:prstGeom prst="rect">
            <a:avLst/>
          </a:prstGeom>
        </p:spPr>
        <p:txBody>
          <a:bodyPr wrap="square" lIns="0" tIns="730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dirty="0" sz="750" b="1">
                <a:latin typeface="Arial"/>
                <a:cs typeface="Arial"/>
              </a:rPr>
              <a:t>231.</a:t>
            </a:r>
            <a:r>
              <a:rPr dirty="0" sz="850" b="1">
                <a:latin typeface="Arial"/>
                <a:cs typeface="Arial"/>
              </a:rPr>
              <a:t>¿Quién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lo</a:t>
            </a:r>
            <a:r>
              <a:rPr dirty="0" sz="850" spc="19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dijo?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Jehová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es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mi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pastor;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nada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me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faltará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0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 spc="-10">
                <a:latin typeface="Century Gothic"/>
                <a:cs typeface="Century Gothic"/>
              </a:rPr>
              <a:t>David</a:t>
            </a:r>
            <a:endParaRPr sz="7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624212" y="423337"/>
            <a:ext cx="2472055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750" b="1">
                <a:latin typeface="Arial"/>
                <a:cs typeface="Arial"/>
              </a:rPr>
              <a:t>232.</a:t>
            </a:r>
            <a:r>
              <a:rPr dirty="0" sz="850" b="1">
                <a:latin typeface="Arial"/>
                <a:cs typeface="Arial"/>
              </a:rPr>
              <a:t>¿Cuál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libro</a:t>
            </a:r>
            <a:r>
              <a:rPr dirty="0" sz="850" spc="21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precede</a:t>
            </a:r>
            <a:r>
              <a:rPr dirty="0" sz="850" b="1">
                <a:latin typeface="Arial"/>
                <a:cs typeface="Arial"/>
              </a:rPr>
              <a:t> y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cuál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sigue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Salmos?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Job,</a:t>
            </a:r>
            <a:r>
              <a:rPr dirty="0" sz="700" spc="-10">
                <a:latin typeface="Century Gothic"/>
                <a:cs typeface="Century Gothic"/>
              </a:rPr>
              <a:t> Proverbios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624212" y="810433"/>
            <a:ext cx="2334895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750" b="1">
                <a:latin typeface="Arial"/>
                <a:cs typeface="Arial"/>
              </a:rPr>
              <a:t>233.</a:t>
            </a:r>
            <a:r>
              <a:rPr dirty="0" sz="850" b="1">
                <a:latin typeface="Arial"/>
                <a:cs typeface="Arial"/>
              </a:rPr>
              <a:t>¿Cuál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libro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la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BiBlia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precede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Mateo?</a:t>
            </a:r>
            <a:endParaRPr sz="850">
              <a:latin typeface="Arial"/>
              <a:cs typeface="Arial"/>
            </a:endParaRPr>
          </a:p>
          <a:p>
            <a:pPr marL="393065" indent="-184150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93065" algn="l"/>
              </a:tabLst>
            </a:pPr>
            <a:r>
              <a:rPr dirty="0" sz="700" spc="-10">
                <a:latin typeface="Century Gothic"/>
                <a:cs typeface="Century Gothic"/>
              </a:rPr>
              <a:t>Marcos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624212" y="1261875"/>
            <a:ext cx="4073525" cy="437515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marL="208915" marR="5080" indent="-196850">
              <a:lnSpc>
                <a:spcPts val="969"/>
              </a:lnSpc>
              <a:spcBef>
                <a:spcPts val="170"/>
              </a:spcBef>
            </a:pPr>
            <a:r>
              <a:rPr dirty="0" sz="750" b="1">
                <a:latin typeface="Arial"/>
                <a:cs typeface="Arial"/>
              </a:rPr>
              <a:t>234.</a:t>
            </a:r>
            <a:r>
              <a:rPr dirty="0" sz="850" b="1">
                <a:latin typeface="Arial"/>
                <a:cs typeface="Arial"/>
              </a:rPr>
              <a:t>¿Quién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lo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dijo?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“Buscad</a:t>
            </a:r>
            <a:r>
              <a:rPr dirty="0" sz="850" b="1">
                <a:latin typeface="Arial"/>
                <a:cs typeface="Arial"/>
              </a:rPr>
              <a:t> a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Jehová </a:t>
            </a:r>
            <a:r>
              <a:rPr dirty="0" sz="850" b="1">
                <a:latin typeface="Arial"/>
                <a:cs typeface="Arial"/>
              </a:rPr>
              <a:t>mientras</a:t>
            </a:r>
            <a:r>
              <a:rPr dirty="0" sz="850" spc="-10" b="1">
                <a:latin typeface="Arial"/>
                <a:cs typeface="Arial"/>
              </a:rPr>
              <a:t> puede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ser </a:t>
            </a:r>
            <a:r>
              <a:rPr dirty="0" sz="850" spc="-10" b="1">
                <a:latin typeface="Arial"/>
                <a:cs typeface="Arial"/>
              </a:rPr>
              <a:t>hallado.</a:t>
            </a:r>
            <a:r>
              <a:rPr dirty="0" sz="85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Llamadle </a:t>
            </a:r>
            <a:r>
              <a:rPr dirty="0" sz="850" spc="-25" b="1">
                <a:latin typeface="Arial"/>
                <a:cs typeface="Arial"/>
              </a:rPr>
              <a:t>en </a:t>
            </a:r>
            <a:r>
              <a:rPr dirty="0" sz="850" b="1">
                <a:latin typeface="Arial"/>
                <a:cs typeface="Arial"/>
              </a:rPr>
              <a:t>tanto</a:t>
            </a:r>
            <a:r>
              <a:rPr dirty="0" sz="850" spc="-4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que</a:t>
            </a:r>
            <a:r>
              <a:rPr dirty="0" sz="850" spc="-4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está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cercano”.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390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 spc="-10">
                <a:latin typeface="Century Gothic"/>
                <a:cs typeface="Century Gothic"/>
              </a:rPr>
              <a:t>Isaías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24212" y="1709592"/>
            <a:ext cx="3997325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750" b="1">
                <a:latin typeface="Arial"/>
                <a:cs typeface="Arial"/>
              </a:rPr>
              <a:t>235.</a:t>
            </a:r>
            <a:r>
              <a:rPr dirty="0" sz="850" b="1">
                <a:latin typeface="Arial"/>
                <a:cs typeface="Arial"/>
              </a:rPr>
              <a:t>¿Cuántos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días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había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estado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Lázaro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en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la</a:t>
            </a:r>
            <a:r>
              <a:rPr dirty="0" sz="850" spc="-4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tumba</a:t>
            </a:r>
            <a:r>
              <a:rPr dirty="0" sz="850" spc="-4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cuando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Jesús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le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levantó?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4 </a:t>
            </a:r>
            <a:r>
              <a:rPr dirty="0" sz="700" spc="-20">
                <a:latin typeface="Century Gothic"/>
                <a:cs typeface="Century Gothic"/>
              </a:rPr>
              <a:t>días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624212" y="2161035"/>
            <a:ext cx="4170679" cy="4791075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marL="206375" marR="297815" indent="-194310">
              <a:lnSpc>
                <a:spcPts val="969"/>
              </a:lnSpc>
              <a:spcBef>
                <a:spcPts val="170"/>
              </a:spcBef>
              <a:buSzPct val="76470"/>
              <a:buAutoNum type="arabicPeriod" startAt="236"/>
              <a:tabLst>
                <a:tab pos="208915" algn="l"/>
              </a:tabLst>
            </a:pPr>
            <a:r>
              <a:rPr dirty="0" sz="850" spc="-10" b="1">
                <a:latin typeface="Arial"/>
                <a:cs typeface="Arial"/>
              </a:rPr>
              <a:t>¿Cuántos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seguidores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Cristo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estaban </a:t>
            </a:r>
            <a:r>
              <a:rPr dirty="0" sz="850" b="1">
                <a:latin typeface="Arial"/>
                <a:cs typeface="Arial"/>
              </a:rPr>
              <a:t>en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10" b="1">
                <a:latin typeface="Arial"/>
                <a:cs typeface="Arial"/>
              </a:rPr>
              <a:t> aposento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alto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en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día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spc="-25" b="1">
                <a:latin typeface="Arial"/>
                <a:cs typeface="Arial"/>
              </a:rPr>
              <a:t>de </a:t>
            </a:r>
            <a:r>
              <a:rPr dirty="0" sz="850" spc="-25" b="1">
                <a:latin typeface="Arial"/>
                <a:cs typeface="Arial"/>
              </a:rPr>
              <a:t>	</a:t>
            </a:r>
            <a:r>
              <a:rPr dirty="0" sz="850" spc="-10" b="1">
                <a:latin typeface="Arial"/>
                <a:cs typeface="Arial"/>
              </a:rPr>
              <a:t>Pentecostés?</a:t>
            </a:r>
            <a:endParaRPr sz="850">
              <a:latin typeface="Arial"/>
              <a:cs typeface="Arial"/>
            </a:endParaRPr>
          </a:p>
          <a:p>
            <a:pPr lvl="1" marL="369570" indent="-160655">
              <a:lnSpc>
                <a:spcPct val="100000"/>
              </a:lnSpc>
              <a:spcBef>
                <a:spcPts val="390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 spc="-25">
                <a:latin typeface="Century Gothic"/>
                <a:cs typeface="Century Gothic"/>
              </a:rPr>
              <a:t>120</a:t>
            </a:r>
            <a:endParaRPr sz="700">
              <a:latin typeface="Century Gothic"/>
              <a:cs typeface="Century Gothic"/>
            </a:endParaRPr>
          </a:p>
          <a:p>
            <a:pPr marL="207010" indent="-194310">
              <a:lnSpc>
                <a:spcPct val="100000"/>
              </a:lnSpc>
              <a:spcBef>
                <a:spcPts val="775"/>
              </a:spcBef>
              <a:buSzPct val="76470"/>
              <a:buAutoNum type="arabicPeriod" startAt="236"/>
              <a:tabLst>
                <a:tab pos="207010" algn="l"/>
              </a:tabLst>
            </a:pPr>
            <a:r>
              <a:rPr dirty="0" sz="850" spc="-10" b="1">
                <a:latin typeface="Arial"/>
                <a:cs typeface="Arial"/>
              </a:rPr>
              <a:t>¿Cuántos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seguidores </a:t>
            </a:r>
            <a:r>
              <a:rPr dirty="0" sz="850" b="1">
                <a:latin typeface="Arial"/>
                <a:cs typeface="Arial"/>
              </a:rPr>
              <a:t>envío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Jesús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las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ciudades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Israel?</a:t>
            </a:r>
            <a:endParaRPr sz="850">
              <a:latin typeface="Arial"/>
              <a:cs typeface="Arial"/>
            </a:endParaRPr>
          </a:p>
          <a:p>
            <a:pPr lvl="1"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 spc="-25">
                <a:latin typeface="Century Gothic"/>
                <a:cs typeface="Century Gothic"/>
              </a:rPr>
              <a:t>70</a:t>
            </a:r>
            <a:endParaRPr sz="700">
              <a:latin typeface="Century Gothic"/>
              <a:cs typeface="Century Gothic"/>
            </a:endParaRPr>
          </a:p>
          <a:p>
            <a:pPr marL="207010" indent="-194310">
              <a:lnSpc>
                <a:spcPct val="100000"/>
              </a:lnSpc>
              <a:spcBef>
                <a:spcPts val="785"/>
              </a:spcBef>
              <a:buSzPct val="76470"/>
              <a:buAutoNum type="arabicPeriod" startAt="236"/>
              <a:tabLst>
                <a:tab pos="207010" algn="l"/>
              </a:tabLst>
            </a:pPr>
            <a:r>
              <a:rPr dirty="0" sz="850" spc="-10" b="1">
                <a:latin typeface="Arial"/>
                <a:cs typeface="Arial"/>
              </a:rPr>
              <a:t>¿Cuántos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años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tenía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la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hija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Jairo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cuando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Señor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la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resucitó?</a:t>
            </a:r>
            <a:endParaRPr sz="850">
              <a:latin typeface="Arial"/>
              <a:cs typeface="Arial"/>
            </a:endParaRPr>
          </a:p>
          <a:p>
            <a:pPr lvl="1"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12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 spc="-10">
                <a:latin typeface="Century Gothic"/>
                <a:cs typeface="Century Gothic"/>
              </a:rPr>
              <a:t>años.</a:t>
            </a:r>
            <a:endParaRPr sz="700">
              <a:latin typeface="Century Gothic"/>
              <a:cs typeface="Century Gothic"/>
            </a:endParaRPr>
          </a:p>
          <a:p>
            <a:pPr marL="207010" indent="-194310">
              <a:lnSpc>
                <a:spcPct val="100000"/>
              </a:lnSpc>
              <a:spcBef>
                <a:spcPts val="775"/>
              </a:spcBef>
              <a:buSzPct val="76470"/>
              <a:buAutoNum type="arabicPeriod" startAt="236"/>
              <a:tabLst>
                <a:tab pos="207010" algn="l"/>
              </a:tabLst>
            </a:pPr>
            <a:r>
              <a:rPr dirty="0" sz="850" b="1">
                <a:latin typeface="Arial"/>
                <a:cs typeface="Arial"/>
              </a:rPr>
              <a:t>Quién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fue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la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abuela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Timoteo?</a:t>
            </a:r>
            <a:endParaRPr sz="850">
              <a:latin typeface="Arial"/>
              <a:cs typeface="Arial"/>
            </a:endParaRPr>
          </a:p>
          <a:p>
            <a:pPr lvl="1" marL="369570" indent="-160655">
              <a:lnSpc>
                <a:spcPct val="100000"/>
              </a:lnSpc>
              <a:spcBef>
                <a:spcPts val="414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 spc="-10">
                <a:latin typeface="Century Gothic"/>
                <a:cs typeface="Century Gothic"/>
              </a:rPr>
              <a:t>Loida</a:t>
            </a:r>
            <a:endParaRPr sz="700">
              <a:latin typeface="Century Gothic"/>
              <a:cs typeface="Century Gothic"/>
            </a:endParaRPr>
          </a:p>
          <a:p>
            <a:pPr marL="207010" indent="-194310">
              <a:lnSpc>
                <a:spcPct val="100000"/>
              </a:lnSpc>
              <a:spcBef>
                <a:spcPts val="785"/>
              </a:spcBef>
              <a:buSzPct val="76470"/>
              <a:buAutoNum type="arabicPeriod" startAt="236"/>
              <a:tabLst>
                <a:tab pos="207010" algn="l"/>
              </a:tabLst>
            </a:pPr>
            <a:r>
              <a:rPr dirty="0" sz="850" b="1">
                <a:latin typeface="Arial"/>
                <a:cs typeface="Arial"/>
              </a:rPr>
              <a:t>Por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qué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bajaron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Pablo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la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ventana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en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una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canasta?</a:t>
            </a:r>
            <a:endParaRPr sz="850">
              <a:latin typeface="Arial"/>
              <a:cs typeface="Arial"/>
            </a:endParaRPr>
          </a:p>
          <a:p>
            <a:pPr lvl="1" marL="369570" indent="-160655">
              <a:lnSpc>
                <a:spcPct val="100000"/>
              </a:lnSpc>
              <a:spcBef>
                <a:spcPts val="400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Porque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sus enemigos querían </a:t>
            </a:r>
            <a:r>
              <a:rPr dirty="0" sz="700" spc="-10">
                <a:latin typeface="Century Gothic"/>
                <a:cs typeface="Century Gothic"/>
              </a:rPr>
              <a:t>matarlo</a:t>
            </a:r>
            <a:endParaRPr sz="700">
              <a:latin typeface="Century Gothic"/>
              <a:cs typeface="Century Gothic"/>
            </a:endParaRPr>
          </a:p>
          <a:p>
            <a:pPr marL="207010" indent="-194310">
              <a:lnSpc>
                <a:spcPct val="100000"/>
              </a:lnSpc>
              <a:spcBef>
                <a:spcPts val="785"/>
              </a:spcBef>
              <a:buSzPct val="76470"/>
              <a:buAutoNum type="arabicPeriod" startAt="236"/>
              <a:tabLst>
                <a:tab pos="207010" algn="l"/>
              </a:tabLst>
            </a:pPr>
            <a:r>
              <a:rPr dirty="0" sz="850" b="1">
                <a:latin typeface="Arial"/>
                <a:cs typeface="Arial"/>
              </a:rPr>
              <a:t>¿Por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qué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no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se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avergonzaba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Pablo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del</a:t>
            </a:r>
            <a:r>
              <a:rPr dirty="0" sz="850" spc="-10" b="1">
                <a:latin typeface="Arial"/>
                <a:cs typeface="Arial"/>
              </a:rPr>
              <a:t> evangelio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Cristo?</a:t>
            </a:r>
            <a:endParaRPr sz="850">
              <a:latin typeface="Arial"/>
              <a:cs typeface="Arial"/>
            </a:endParaRPr>
          </a:p>
          <a:p>
            <a:pPr lvl="1"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Por que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es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poder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de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Dios para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salvación</a:t>
            </a:r>
            <a:r>
              <a:rPr dirty="0" sz="700" spc="1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a</a:t>
            </a:r>
            <a:r>
              <a:rPr dirty="0" sz="700" spc="-1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todo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aquel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que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 spc="-20">
                <a:latin typeface="Century Gothic"/>
                <a:cs typeface="Century Gothic"/>
              </a:rPr>
              <a:t>cree.</a:t>
            </a:r>
            <a:endParaRPr sz="700">
              <a:latin typeface="Century Gothic"/>
              <a:cs typeface="Century Gothic"/>
            </a:endParaRPr>
          </a:p>
          <a:p>
            <a:pPr marL="207010" indent="-194310">
              <a:lnSpc>
                <a:spcPct val="100000"/>
              </a:lnSpc>
              <a:spcBef>
                <a:spcPts val="775"/>
              </a:spcBef>
              <a:buSzPct val="76470"/>
              <a:buAutoNum type="arabicPeriod" startAt="236"/>
              <a:tabLst>
                <a:tab pos="207010" algn="l"/>
              </a:tabLst>
            </a:pPr>
            <a:r>
              <a:rPr dirty="0" sz="850" b="1">
                <a:latin typeface="Arial"/>
                <a:cs typeface="Arial"/>
              </a:rPr>
              <a:t>¿Cuál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reo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fue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soltado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en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lugar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Jesús?</a:t>
            </a:r>
            <a:endParaRPr sz="850">
              <a:latin typeface="Arial"/>
              <a:cs typeface="Arial"/>
            </a:endParaRPr>
          </a:p>
          <a:p>
            <a:pPr lvl="1"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 spc="-10">
                <a:latin typeface="Century Gothic"/>
                <a:cs typeface="Century Gothic"/>
              </a:rPr>
              <a:t>Barrabás.</a:t>
            </a:r>
            <a:endParaRPr sz="700">
              <a:latin typeface="Century Gothic"/>
              <a:cs typeface="Century Gothic"/>
            </a:endParaRPr>
          </a:p>
          <a:p>
            <a:pPr marL="207010" indent="-194310">
              <a:lnSpc>
                <a:spcPct val="100000"/>
              </a:lnSpc>
              <a:spcBef>
                <a:spcPts val="785"/>
              </a:spcBef>
              <a:buSzPct val="76470"/>
              <a:buAutoNum type="arabicPeriod" startAt="236"/>
              <a:tabLst>
                <a:tab pos="207010" algn="l"/>
              </a:tabLst>
            </a:pPr>
            <a:r>
              <a:rPr dirty="0" sz="850" b="1">
                <a:latin typeface="Arial"/>
                <a:cs typeface="Arial"/>
              </a:rPr>
              <a:t>¿A</a:t>
            </a:r>
            <a:r>
              <a:rPr dirty="0" sz="850" spc="-5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quién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le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dijo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Jesús?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Os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es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necesario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nacer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spc="-20" b="1">
                <a:latin typeface="Arial"/>
                <a:cs typeface="Arial"/>
              </a:rPr>
              <a:t>nuevo</a:t>
            </a:r>
            <a:endParaRPr sz="850">
              <a:latin typeface="Arial"/>
              <a:cs typeface="Arial"/>
            </a:endParaRPr>
          </a:p>
          <a:p>
            <a:pPr lvl="1"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 spc="-10">
                <a:latin typeface="Century Gothic"/>
                <a:cs typeface="Century Gothic"/>
              </a:rPr>
              <a:t>Nicodemo</a:t>
            </a:r>
            <a:endParaRPr sz="700">
              <a:latin typeface="Century Gothic"/>
              <a:cs typeface="Century Gothic"/>
            </a:endParaRPr>
          </a:p>
          <a:p>
            <a:pPr marL="206375" marR="51435" indent="-194310">
              <a:lnSpc>
                <a:spcPts val="969"/>
              </a:lnSpc>
              <a:spcBef>
                <a:spcPts val="844"/>
              </a:spcBef>
              <a:buSzPct val="76470"/>
              <a:buAutoNum type="arabicPeriod" startAt="236"/>
              <a:tabLst>
                <a:tab pos="208915" algn="l"/>
              </a:tabLst>
            </a:pPr>
            <a:r>
              <a:rPr dirty="0" sz="850" b="1">
                <a:latin typeface="Arial"/>
                <a:cs typeface="Arial"/>
              </a:rPr>
              <a:t>A</a:t>
            </a:r>
            <a:r>
              <a:rPr dirty="0" sz="850" spc="-4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quién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le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dijo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Jesús?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No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sólo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pan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vivirá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hombre,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sino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4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toda</a:t>
            </a:r>
            <a:r>
              <a:rPr dirty="0" sz="850" spc="-4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palabra </a:t>
            </a:r>
            <a:r>
              <a:rPr dirty="0" sz="850" spc="-10" b="1">
                <a:latin typeface="Arial"/>
                <a:cs typeface="Arial"/>
              </a:rPr>
              <a:t>	</a:t>
            </a:r>
            <a:r>
              <a:rPr dirty="0" sz="850" b="1">
                <a:latin typeface="Arial"/>
                <a:cs typeface="Arial"/>
              </a:rPr>
              <a:t>que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sale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dela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boca</a:t>
            </a:r>
            <a:r>
              <a:rPr dirty="0" sz="850" spc="-4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spc="-20" b="1">
                <a:latin typeface="Arial"/>
                <a:cs typeface="Arial"/>
              </a:rPr>
              <a:t>Dios.</a:t>
            </a:r>
            <a:endParaRPr sz="850">
              <a:latin typeface="Arial"/>
              <a:cs typeface="Arial"/>
            </a:endParaRPr>
          </a:p>
          <a:p>
            <a:pPr lvl="1" marL="369570" indent="-160655">
              <a:lnSpc>
                <a:spcPct val="100000"/>
              </a:lnSpc>
              <a:spcBef>
                <a:spcPts val="39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A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 spc="-10">
                <a:latin typeface="Century Gothic"/>
                <a:cs typeface="Century Gothic"/>
              </a:rPr>
              <a:t>Satanás</a:t>
            </a:r>
            <a:endParaRPr sz="700">
              <a:latin typeface="Century Gothic"/>
              <a:cs typeface="Century Gothic"/>
            </a:endParaRPr>
          </a:p>
          <a:p>
            <a:pPr lvl="1">
              <a:lnSpc>
                <a:spcPct val="100000"/>
              </a:lnSpc>
              <a:buFont typeface="Symbol"/>
              <a:buChar char=""/>
            </a:pPr>
            <a:endParaRPr sz="700">
              <a:latin typeface="Century Gothic"/>
              <a:cs typeface="Century Gothic"/>
            </a:endParaRPr>
          </a:p>
          <a:p>
            <a:pPr marL="206375" marR="5080" indent="-194310">
              <a:lnSpc>
                <a:spcPts val="969"/>
              </a:lnSpc>
              <a:buSzPct val="76470"/>
              <a:buAutoNum type="arabicPeriod" startAt="236"/>
              <a:tabLst>
                <a:tab pos="208915" algn="l"/>
              </a:tabLst>
            </a:pPr>
            <a:r>
              <a:rPr dirty="0" sz="850" b="1">
                <a:latin typeface="Arial"/>
                <a:cs typeface="Arial"/>
              </a:rPr>
              <a:t>A</a:t>
            </a:r>
            <a:r>
              <a:rPr dirty="0" sz="850" spc="-4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quién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le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dijo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Jesús?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Cualquiera</a:t>
            </a:r>
            <a:r>
              <a:rPr dirty="0" sz="850" spc="-4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que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bebiere</a:t>
            </a:r>
            <a:r>
              <a:rPr dirty="0" sz="850" spc="-4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esta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agua,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volverá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tener</a:t>
            </a:r>
            <a:r>
              <a:rPr dirty="0" sz="850" spc="-20" b="1">
                <a:latin typeface="Arial"/>
                <a:cs typeface="Arial"/>
              </a:rPr>
              <a:t> sed, </a:t>
            </a:r>
            <a:r>
              <a:rPr dirty="0" sz="850" spc="-20" b="1">
                <a:latin typeface="Arial"/>
                <a:cs typeface="Arial"/>
              </a:rPr>
              <a:t>	</a:t>
            </a:r>
            <a:r>
              <a:rPr dirty="0" sz="850" b="1">
                <a:latin typeface="Arial"/>
                <a:cs typeface="Arial"/>
              </a:rPr>
              <a:t>más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que</a:t>
            </a:r>
            <a:r>
              <a:rPr dirty="0" sz="850" spc="-4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bebiere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del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agua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que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yo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le</a:t>
            </a:r>
            <a:r>
              <a:rPr dirty="0" sz="850" spc="-4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daré,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no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tendrá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sed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jamás.</a:t>
            </a:r>
            <a:endParaRPr sz="850">
              <a:latin typeface="Arial"/>
              <a:cs typeface="Arial"/>
            </a:endParaRPr>
          </a:p>
          <a:p>
            <a:pPr lvl="1" marL="369570" indent="-160655">
              <a:lnSpc>
                <a:spcPct val="100000"/>
              </a:lnSpc>
              <a:spcBef>
                <a:spcPts val="39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A</a:t>
            </a:r>
            <a:r>
              <a:rPr dirty="0" sz="700" spc="-2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la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mujer</a:t>
            </a:r>
            <a:r>
              <a:rPr dirty="0" sz="700" spc="10">
                <a:latin typeface="Century Gothic"/>
                <a:cs typeface="Century Gothic"/>
              </a:rPr>
              <a:t> </a:t>
            </a:r>
            <a:r>
              <a:rPr dirty="0" sz="700" spc="-10">
                <a:latin typeface="Century Gothic"/>
                <a:cs typeface="Century Gothic"/>
              </a:rPr>
              <a:t>Samaritana</a:t>
            </a:r>
            <a:endParaRPr sz="700">
              <a:latin typeface="Century Gothic"/>
              <a:cs typeface="Century Gothic"/>
            </a:endParaRPr>
          </a:p>
          <a:p>
            <a:pPr marL="207010" indent="-194310">
              <a:lnSpc>
                <a:spcPct val="100000"/>
              </a:lnSpc>
              <a:spcBef>
                <a:spcPts val="785"/>
              </a:spcBef>
              <a:buSzPct val="76470"/>
              <a:buAutoNum type="arabicPeriod" startAt="236"/>
              <a:tabLst>
                <a:tab pos="207010" algn="l"/>
              </a:tabLst>
            </a:pPr>
            <a:r>
              <a:rPr dirty="0" sz="850" b="1">
                <a:latin typeface="Arial"/>
                <a:cs typeface="Arial"/>
              </a:rPr>
              <a:t>¿A</a:t>
            </a:r>
            <a:r>
              <a:rPr dirty="0" sz="850" spc="-4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quién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le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dijo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Jesús?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Con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un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beso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entregas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al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hijo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del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hombre</a:t>
            </a:r>
            <a:endParaRPr sz="850">
              <a:latin typeface="Arial"/>
              <a:cs typeface="Arial"/>
            </a:endParaRPr>
          </a:p>
          <a:p>
            <a:pPr lvl="1" marL="369570" indent="-160655">
              <a:lnSpc>
                <a:spcPct val="100000"/>
              </a:lnSpc>
              <a:spcBef>
                <a:spcPts val="400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A</a:t>
            </a:r>
            <a:r>
              <a:rPr dirty="0" sz="700" spc="-5">
                <a:latin typeface="Century Gothic"/>
                <a:cs typeface="Century Gothic"/>
              </a:rPr>
              <a:t> </a:t>
            </a:r>
            <a:r>
              <a:rPr dirty="0" sz="700" spc="-10">
                <a:latin typeface="Century Gothic"/>
                <a:cs typeface="Century Gothic"/>
              </a:rPr>
              <a:t>Judas</a:t>
            </a:r>
            <a:endParaRPr sz="700">
              <a:latin typeface="Century Gothic"/>
              <a:cs typeface="Century Gothic"/>
            </a:endParaRPr>
          </a:p>
          <a:p>
            <a:pPr marL="207010" indent="-194310">
              <a:lnSpc>
                <a:spcPct val="100000"/>
              </a:lnSpc>
              <a:spcBef>
                <a:spcPts val="785"/>
              </a:spcBef>
              <a:buSzPct val="76470"/>
              <a:buAutoNum type="arabicPeriod" startAt="236"/>
              <a:tabLst>
                <a:tab pos="207010" algn="l"/>
              </a:tabLst>
            </a:pPr>
            <a:r>
              <a:rPr dirty="0" sz="850" b="1">
                <a:latin typeface="Arial"/>
                <a:cs typeface="Arial"/>
              </a:rPr>
              <a:t>¿A</a:t>
            </a:r>
            <a:r>
              <a:rPr dirty="0" sz="850" spc="-4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quién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le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dijo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Jesús?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Dejad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los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niños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venir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mí,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y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no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se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los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impidáis;</a:t>
            </a:r>
            <a:endParaRPr sz="85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166990" y="423337"/>
            <a:ext cx="2246630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850" spc="-10" b="1">
                <a:latin typeface="Arial"/>
                <a:cs typeface="Arial"/>
              </a:rPr>
              <a:t>porque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los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tales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es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reino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los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cielos</a:t>
            </a:r>
            <a:endParaRPr sz="850">
              <a:latin typeface="Arial"/>
              <a:cs typeface="Arial"/>
            </a:endParaRPr>
          </a:p>
          <a:p>
            <a:pPr marL="173355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173355" algn="l"/>
              </a:tabLst>
            </a:pPr>
            <a:r>
              <a:rPr dirty="0" sz="700">
                <a:latin typeface="Century Gothic"/>
                <a:cs typeface="Century Gothic"/>
              </a:rPr>
              <a:t>A</a:t>
            </a:r>
            <a:r>
              <a:rPr dirty="0" sz="700" spc="-2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los</a:t>
            </a:r>
            <a:r>
              <a:rPr dirty="0" sz="700" spc="15">
                <a:latin typeface="Century Gothic"/>
                <a:cs typeface="Century Gothic"/>
              </a:rPr>
              <a:t> </a:t>
            </a:r>
            <a:r>
              <a:rPr dirty="0" sz="700" spc="-10">
                <a:latin typeface="Century Gothic"/>
                <a:cs typeface="Century Gothic"/>
              </a:rPr>
              <a:t>discípulos.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970407" y="873255"/>
            <a:ext cx="4087495" cy="43751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208915" marR="5080" indent="-196850">
              <a:lnSpc>
                <a:spcPts val="980"/>
              </a:lnSpc>
              <a:spcBef>
                <a:spcPts val="160"/>
              </a:spcBef>
            </a:pPr>
            <a:r>
              <a:rPr dirty="0" sz="750" b="1">
                <a:latin typeface="Arial"/>
                <a:cs typeface="Arial"/>
              </a:rPr>
              <a:t>248.</a:t>
            </a:r>
            <a:r>
              <a:rPr dirty="0" sz="850" b="1">
                <a:latin typeface="Arial"/>
                <a:cs typeface="Arial"/>
              </a:rPr>
              <a:t>¿Cómo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se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llamó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hombre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que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contestó </a:t>
            </a:r>
            <a:r>
              <a:rPr dirty="0" sz="850" b="1">
                <a:latin typeface="Arial"/>
                <a:cs typeface="Arial"/>
              </a:rPr>
              <a:t>a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Pablo: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Por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poco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me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persuades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50" b="1">
                <a:latin typeface="Arial"/>
                <a:cs typeface="Arial"/>
              </a:rPr>
              <a:t>a</a:t>
            </a:r>
            <a:r>
              <a:rPr dirty="0" sz="850" b="1">
                <a:latin typeface="Arial"/>
                <a:cs typeface="Arial"/>
              </a:rPr>
              <a:t> ser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cristiano?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380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Rey Agripa. (Hechos </a:t>
            </a:r>
            <a:r>
              <a:rPr dirty="0" sz="700" spc="-10">
                <a:latin typeface="Century Gothic"/>
                <a:cs typeface="Century Gothic"/>
              </a:rPr>
              <a:t>26:28)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970407" y="1322497"/>
            <a:ext cx="3916045" cy="3771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750" b="1">
                <a:latin typeface="Arial"/>
                <a:cs typeface="Arial"/>
              </a:rPr>
              <a:t>249.</a:t>
            </a:r>
            <a:r>
              <a:rPr dirty="0" sz="850" b="1">
                <a:latin typeface="Arial"/>
                <a:cs typeface="Arial"/>
              </a:rPr>
              <a:t>Complete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versículo: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Más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Dios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muestra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su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amor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para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cono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nosotros…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415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Aunque</a:t>
            </a:r>
            <a:r>
              <a:rPr dirty="0" sz="700" spc="-2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siendo</a:t>
            </a:r>
            <a:r>
              <a:rPr dirty="0" sz="700" spc="-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pecadores Cristo</a:t>
            </a:r>
            <a:r>
              <a:rPr dirty="0" sz="700" spc="-10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murió por</a:t>
            </a:r>
            <a:r>
              <a:rPr dirty="0" sz="700" spc="-1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nosotros (Rom.</a:t>
            </a:r>
            <a:r>
              <a:rPr dirty="0" sz="700" spc="-20">
                <a:latin typeface="Century Gothic"/>
                <a:cs typeface="Century Gothic"/>
              </a:rPr>
              <a:t> 5:8)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970407" y="1772415"/>
            <a:ext cx="4070985" cy="43751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208915" marR="5080" indent="-196850">
              <a:lnSpc>
                <a:spcPts val="980"/>
              </a:lnSpc>
              <a:spcBef>
                <a:spcPts val="160"/>
              </a:spcBef>
            </a:pPr>
            <a:r>
              <a:rPr dirty="0" sz="750" b="1">
                <a:latin typeface="Arial"/>
                <a:cs typeface="Arial"/>
              </a:rPr>
              <a:t>250.</a:t>
            </a:r>
            <a:r>
              <a:rPr dirty="0" sz="850" b="1">
                <a:latin typeface="Arial"/>
                <a:cs typeface="Arial"/>
              </a:rPr>
              <a:t>Complete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el </a:t>
            </a:r>
            <a:r>
              <a:rPr dirty="0" sz="850" spc="-10" b="1">
                <a:latin typeface="Arial"/>
                <a:cs typeface="Arial"/>
              </a:rPr>
              <a:t>versículo: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Porque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la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paga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del </a:t>
            </a:r>
            <a:r>
              <a:rPr dirty="0" sz="850" spc="-10" b="1">
                <a:latin typeface="Arial"/>
                <a:cs typeface="Arial"/>
              </a:rPr>
              <a:t>pecado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es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muerte, más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la</a:t>
            </a:r>
            <a:r>
              <a:rPr dirty="0" sz="850" spc="-10" b="1">
                <a:latin typeface="Arial"/>
                <a:cs typeface="Arial"/>
              </a:rPr>
              <a:t> dadiva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Dios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25" b="1">
                <a:latin typeface="Arial"/>
                <a:cs typeface="Arial"/>
              </a:rPr>
              <a:t>es…</a:t>
            </a:r>
            <a:endParaRPr sz="850">
              <a:latin typeface="Arial"/>
              <a:cs typeface="Arial"/>
            </a:endParaRPr>
          </a:p>
          <a:p>
            <a:pPr marL="369570" indent="-160655">
              <a:lnSpc>
                <a:spcPct val="100000"/>
              </a:lnSpc>
              <a:spcBef>
                <a:spcPts val="380"/>
              </a:spcBef>
              <a:buFont typeface="Symbol"/>
              <a:buChar char=""/>
              <a:tabLst>
                <a:tab pos="369570" algn="l"/>
              </a:tabLst>
            </a:pPr>
            <a:r>
              <a:rPr dirty="0" sz="700">
                <a:latin typeface="Century Gothic"/>
                <a:cs typeface="Century Gothic"/>
              </a:rPr>
              <a:t>Vida eterna en Cristo Jesús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>
                <a:latin typeface="Century Gothic"/>
                <a:cs typeface="Century Gothic"/>
              </a:rPr>
              <a:t>Señor </a:t>
            </a:r>
            <a:r>
              <a:rPr dirty="0" sz="700" spc="-10">
                <a:latin typeface="Century Gothic"/>
                <a:cs typeface="Century Gothic"/>
              </a:rPr>
              <a:t>nuestro.</a:t>
            </a:r>
            <a:endParaRPr sz="7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Administrador</dc:creator>
  <dc:title>Preguntas</dc:title>
  <dcterms:created xsi:type="dcterms:W3CDTF">2025-06-12T07:27:19Z</dcterms:created>
  <dcterms:modified xsi:type="dcterms:W3CDTF">2025-06-12T07:27:19Z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2008-12-03T00:00:00Z</vt:filetime>
  </property>
  <property fmtid="{D5CDD505-2E9C-101B-9397-08002B2CF9AE}" pid="3" name="Creator">
    <vt:lpwstr>PDFCreator Version 0.9.6</vt:lpwstr>
  </property>
  <property fmtid="{D5CDD505-2E9C-101B-9397-08002B2CF9AE}" pid="4" name="LastSaved">
    <vt:filetime>2025-06-12T00:00:00Z</vt:filetime>
  </property>
  <property fmtid="{D5CDD505-2E9C-101B-9397-08002B2CF9AE}" pid="5" name="Producer">
    <vt:lpwstr>GPL Ghostscript 8.63</vt:lpwstr>
  </property>
</Properties>
</file>