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4883" y="65918"/>
            <a:ext cx="5454443" cy="679208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43249" y="214274"/>
            <a:ext cx="4942205" cy="63580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1827" y="1378458"/>
            <a:ext cx="2911475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4642" y="241172"/>
            <a:ext cx="2042795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37126" y="2456179"/>
            <a:ext cx="4185284" cy="2494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642" y="241172"/>
            <a:ext cx="2042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Claudia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Sánchez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R.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14300" y="428625"/>
            <a:ext cx="8760460" cy="6363335"/>
            <a:chOff x="114300" y="428625"/>
            <a:chExt cx="8760460" cy="636333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0421" y="5276086"/>
              <a:ext cx="4743830" cy="151560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6516" y="428625"/>
              <a:ext cx="4721733" cy="485775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00" y="1800225"/>
              <a:ext cx="4105275" cy="3505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2303" y="1413492"/>
            <a:ext cx="5242872" cy="423008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64642" y="241172"/>
            <a:ext cx="2042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Claudia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Sánchez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64642" y="1598803"/>
            <a:ext cx="3996054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¿Cómo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solían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llamar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Salomón?: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rey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sabio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rey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honesto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rey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justo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rey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misericordioso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rey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inteligente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4" y="1428699"/>
            <a:ext cx="4214876" cy="43468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580001" y="2027682"/>
            <a:ext cx="3616960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 </a:t>
            </a:r>
            <a:r>
              <a:rPr dirty="0" sz="1800">
                <a:latin typeface="Arial"/>
                <a:cs typeface="Arial"/>
              </a:rPr>
              <a:t>Sansón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tenía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mucha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fuerza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porque </a:t>
            </a:r>
            <a:r>
              <a:rPr dirty="0" sz="1800">
                <a:latin typeface="Arial"/>
                <a:cs typeface="Arial"/>
              </a:rPr>
              <a:t>estaba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bendecido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Dios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¿Dónde </a:t>
            </a:r>
            <a:r>
              <a:rPr dirty="0" sz="1800">
                <a:latin typeface="Arial"/>
                <a:cs typeface="Arial"/>
              </a:rPr>
              <a:t>residía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fuerza?: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sus </a:t>
            </a:r>
            <a:r>
              <a:rPr dirty="0" sz="1800" spc="-10">
                <a:latin typeface="Arial"/>
                <a:cs typeface="Arial"/>
              </a:rPr>
              <a:t>brazos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corazón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cabellera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sus </a:t>
            </a:r>
            <a:r>
              <a:rPr dirty="0" sz="1800" spc="-10">
                <a:latin typeface="Arial"/>
                <a:cs typeface="Arial"/>
              </a:rPr>
              <a:t>piernas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manos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790" y="1269515"/>
            <a:ext cx="4032922" cy="49455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437126" y="2027682"/>
            <a:ext cx="3972560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¿Cuántas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fueron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plagas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cual </a:t>
            </a:r>
            <a:r>
              <a:rPr dirty="0" sz="1800">
                <a:latin typeface="Arial"/>
                <a:cs typeface="Arial"/>
              </a:rPr>
              <a:t>fue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castigado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Egipto?: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50"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50"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25"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50"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25"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2795" y="1143000"/>
            <a:ext cx="5276926" cy="44291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78916" y="1956003"/>
            <a:ext cx="295592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nombre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“Moisés”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significa: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Salvado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plagas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Salvado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muerte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Salvado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del</a:t>
            </a:r>
            <a:r>
              <a:rPr dirty="0" sz="1800" spc="-20">
                <a:latin typeface="Arial"/>
                <a:cs typeface="Arial"/>
              </a:rPr>
              <a:t> dolor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Salvado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aguas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Salvado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por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Yavéh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889" y="2032834"/>
            <a:ext cx="4969754" cy="33180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365750" y="2085594"/>
            <a:ext cx="2880995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libros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proféticos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de </a:t>
            </a:r>
            <a:r>
              <a:rPr dirty="0" sz="1800">
                <a:latin typeface="Arial"/>
                <a:cs typeface="Arial"/>
              </a:rPr>
              <a:t>Isaías,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Jeremías,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Ezequiel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y </a:t>
            </a:r>
            <a:r>
              <a:rPr dirty="0" sz="1800">
                <a:latin typeface="Arial"/>
                <a:cs typeface="Arial"/>
              </a:rPr>
              <a:t>Daniel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llaman: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Profetas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Superiores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Profetas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Menores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Profetas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Escritores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5600" algn="l"/>
              </a:tabLst>
            </a:pPr>
            <a:r>
              <a:rPr dirty="0" sz="1800" spc="-10">
                <a:latin typeface="Arial"/>
                <a:cs typeface="Arial"/>
              </a:rPr>
              <a:t>Profetas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Agudos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Profetas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Mayores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6922" y="1214500"/>
            <a:ext cx="6620045" cy="35718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93014" y="2670809"/>
            <a:ext cx="3418204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¿En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qué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libro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del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AT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narra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que </a:t>
            </a:r>
            <a:r>
              <a:rPr dirty="0" sz="1800">
                <a:latin typeface="Arial"/>
                <a:cs typeface="Arial"/>
              </a:rPr>
              <a:t>Moisés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abrió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aguas?: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libro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del </a:t>
            </a:r>
            <a:r>
              <a:rPr dirty="0" sz="1800" spc="-10">
                <a:latin typeface="Arial"/>
                <a:cs typeface="Arial"/>
              </a:rPr>
              <a:t>Génesis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libro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Lamentaciones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libro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del </a:t>
            </a:r>
            <a:r>
              <a:rPr dirty="0" sz="1800" spc="-10">
                <a:latin typeface="Arial"/>
                <a:cs typeface="Arial"/>
              </a:rPr>
              <a:t>Deuteronomio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libro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del </a:t>
            </a:r>
            <a:r>
              <a:rPr dirty="0" sz="1800" spc="-20">
                <a:latin typeface="Arial"/>
                <a:cs typeface="Arial"/>
              </a:rPr>
              <a:t>Éxodo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libro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del </a:t>
            </a:r>
            <a:r>
              <a:rPr dirty="0" sz="1800" spc="-10">
                <a:latin typeface="Arial"/>
                <a:cs typeface="Arial"/>
              </a:rPr>
              <a:t>Levítico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068" y="1571625"/>
            <a:ext cx="5538959" cy="361728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794628" y="1956003"/>
            <a:ext cx="3051810" cy="3043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¿A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qué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personaje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del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AT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le </a:t>
            </a:r>
            <a:r>
              <a:rPr dirty="0" sz="1800">
                <a:latin typeface="Arial"/>
                <a:cs typeface="Arial"/>
              </a:rPr>
              <a:t>atribuye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frase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“Habla Señor,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tu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siervo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escucha”?: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Oseas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20">
                <a:latin typeface="Arial"/>
                <a:cs typeface="Arial"/>
              </a:rPr>
              <a:t>Amós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Daniel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Samuel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Jeremías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2325" y="857224"/>
            <a:ext cx="5267325" cy="557212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64642" y="241172"/>
            <a:ext cx="2042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Claudia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Sánchez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64642" y="2027682"/>
            <a:ext cx="3109595" cy="3592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¿Cómo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llama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10">
                <a:latin typeface="Arial"/>
                <a:cs typeface="Arial"/>
              </a:rPr>
              <a:t> persona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llegó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considerada</a:t>
            </a:r>
            <a:r>
              <a:rPr dirty="0" sz="1800" spc="5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modelo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mujer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Israel </a:t>
            </a:r>
            <a:r>
              <a:rPr dirty="0" sz="1800">
                <a:latin typeface="Arial"/>
                <a:cs typeface="Arial"/>
              </a:rPr>
              <a:t>porque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supo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encontrar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justo </a:t>
            </a:r>
            <a:r>
              <a:rPr dirty="0" sz="1800">
                <a:latin typeface="Arial"/>
                <a:cs typeface="Arial"/>
              </a:rPr>
              <a:t>equilibrio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entre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mente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el </a:t>
            </a:r>
            <a:r>
              <a:rPr dirty="0" sz="1800" spc="-10">
                <a:latin typeface="Arial"/>
                <a:cs typeface="Arial"/>
              </a:rPr>
              <a:t>corazón.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20">
                <a:latin typeface="Arial"/>
                <a:cs typeface="Arial"/>
              </a:rPr>
              <a:t>Ruth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Rebeca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Esther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20">
                <a:latin typeface="Arial"/>
                <a:cs typeface="Arial"/>
              </a:rPr>
              <a:t>Sara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Noemí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4625" y="857250"/>
            <a:ext cx="6105525" cy="459105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64642" y="241172"/>
            <a:ext cx="2042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Claudia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Sánchez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64642" y="2027682"/>
            <a:ext cx="2665730" cy="3043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8105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alternativa correcta.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¿Qué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profeta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estuvo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la </a:t>
            </a:r>
            <a:r>
              <a:rPr dirty="0" sz="1800">
                <a:latin typeface="Arial"/>
                <a:cs typeface="Arial"/>
              </a:rPr>
              <a:t>fosa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leones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sin </a:t>
            </a:r>
            <a:r>
              <a:rPr dirty="0" sz="1800">
                <a:latin typeface="Arial"/>
                <a:cs typeface="Arial"/>
              </a:rPr>
              <a:t>sufrir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daño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alguno”?: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Abdías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20">
                <a:latin typeface="Arial"/>
                <a:cs typeface="Arial"/>
              </a:rPr>
              <a:t>Enoc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Daniel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Samuel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Oseas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756" y="1357249"/>
            <a:ext cx="5391865" cy="40720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866003" y="2313559"/>
            <a:ext cx="2269490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8481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alternativa correcta.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¿Cómo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llamaba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el </a:t>
            </a:r>
            <a:r>
              <a:rPr dirty="0" sz="1800">
                <a:latin typeface="Arial"/>
                <a:cs typeface="Arial"/>
              </a:rPr>
              <a:t>primer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Rey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Israel?: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David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20">
                <a:latin typeface="Arial"/>
                <a:cs typeface="Arial"/>
              </a:rPr>
              <a:t>Saúl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Salomón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Jeroboam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Roboam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642" y="241172"/>
            <a:ext cx="2042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Claudia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Sánchez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2540">
              <a:lnSpc>
                <a:spcPct val="100000"/>
              </a:lnSpc>
              <a:spcBef>
                <a:spcPts val="100"/>
              </a:spcBef>
            </a:pPr>
            <a:r>
              <a:rPr dirty="0" sz="2400" spc="-20">
                <a:latin typeface="Calibri"/>
                <a:cs typeface="Calibri"/>
              </a:rPr>
              <a:t>Vamos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aprender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y </a:t>
            </a:r>
            <a:r>
              <a:rPr dirty="0" sz="2400" spc="-10">
                <a:latin typeface="Calibri"/>
                <a:cs typeface="Calibri"/>
              </a:rPr>
              <a:t>disfrutar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través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los </a:t>
            </a:r>
            <a:r>
              <a:rPr dirty="0" sz="2400" spc="-10">
                <a:latin typeface="Calibri"/>
                <a:cs typeface="Calibri"/>
              </a:rPr>
              <a:t>grandes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personajes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e </a:t>
            </a:r>
            <a:r>
              <a:rPr dirty="0" sz="2400">
                <a:latin typeface="Calibri"/>
                <a:cs typeface="Calibri"/>
              </a:rPr>
              <a:t>historias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Biblia.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77495" y="3515995"/>
            <a:ext cx="5016500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3810">
              <a:lnSpc>
                <a:spcPct val="100000"/>
              </a:lnSpc>
              <a:spcBef>
                <a:spcPts val="100"/>
              </a:spcBef>
            </a:pPr>
            <a:r>
              <a:rPr dirty="0" sz="5400" b="1">
                <a:solidFill>
                  <a:srgbClr val="C00000"/>
                </a:solidFill>
                <a:latin typeface="Arial"/>
                <a:cs typeface="Arial"/>
              </a:rPr>
              <a:t>El</a:t>
            </a:r>
            <a:r>
              <a:rPr dirty="0" sz="5400" spc="-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5400" spc="-10" b="1">
                <a:solidFill>
                  <a:srgbClr val="C00000"/>
                </a:solidFill>
                <a:latin typeface="Arial"/>
                <a:cs typeface="Arial"/>
              </a:rPr>
              <a:t>mundo </a:t>
            </a:r>
            <a:r>
              <a:rPr dirty="0" sz="5400" b="1">
                <a:solidFill>
                  <a:srgbClr val="C00000"/>
                </a:solidFill>
                <a:latin typeface="Arial"/>
                <a:cs typeface="Arial"/>
              </a:rPr>
              <a:t>maravilloso</a:t>
            </a:r>
            <a:r>
              <a:rPr dirty="0" sz="540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5400" spc="-25" b="1">
                <a:solidFill>
                  <a:srgbClr val="C00000"/>
                </a:solidFill>
                <a:latin typeface="Arial"/>
                <a:cs typeface="Arial"/>
              </a:rPr>
              <a:t>del </a:t>
            </a:r>
            <a:r>
              <a:rPr dirty="0" sz="5400" spc="-95" b="1">
                <a:solidFill>
                  <a:srgbClr val="C00000"/>
                </a:solidFill>
                <a:latin typeface="Arial"/>
                <a:cs typeface="Arial"/>
              </a:rPr>
              <a:t>AT</a:t>
            </a:r>
            <a:r>
              <a:rPr dirty="0" sz="5400" spc="-1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5400" b="1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dirty="0" sz="5400" spc="-1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5400" spc="-25" b="1">
                <a:solidFill>
                  <a:srgbClr val="C00000"/>
                </a:solidFill>
                <a:latin typeface="Arial"/>
                <a:cs typeface="Arial"/>
              </a:rPr>
              <a:t>NT</a:t>
            </a:r>
            <a:endParaRPr sz="54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0" y="3339084"/>
            <a:ext cx="5783580" cy="2677795"/>
            <a:chOff x="0" y="3339084"/>
            <a:chExt cx="5783580" cy="267779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184" y="3339084"/>
              <a:ext cx="4139184" cy="103174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162044"/>
              <a:ext cx="5783580" cy="103174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7279" y="4985004"/>
              <a:ext cx="3364992" cy="10317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6125" y="858215"/>
            <a:ext cx="5510751" cy="53568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93014" y="1942591"/>
            <a:ext cx="3451860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¿Cómo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llaman los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hijos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de </a:t>
            </a:r>
            <a:r>
              <a:rPr dirty="0" sz="1800">
                <a:latin typeface="Arial"/>
                <a:cs typeface="Arial"/>
              </a:rPr>
              <a:t>Adán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Eva?: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Caín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Lot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Abel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Isaú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Caín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Abel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Abel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 Ismael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Abel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Henoc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4" y="1472614"/>
            <a:ext cx="5329860" cy="42055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651753" y="1956003"/>
            <a:ext cx="2689225" cy="3043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alternativa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¿Qué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personaje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del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AT </a:t>
            </a:r>
            <a:r>
              <a:rPr dirty="0" sz="1800">
                <a:latin typeface="Arial"/>
                <a:cs typeface="Arial"/>
              </a:rPr>
              <a:t>estuvo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3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días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vientre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ballena?: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4965" algn="l"/>
              </a:tabLst>
            </a:pPr>
            <a:r>
              <a:rPr dirty="0" sz="1800" spc="-25">
                <a:latin typeface="Arial"/>
                <a:cs typeface="Arial"/>
              </a:rPr>
              <a:t>Job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Jonás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Josué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Jacob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Tobías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9323" y="647674"/>
            <a:ext cx="5867400" cy="55721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93014" y="2098928"/>
            <a:ext cx="3173730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¿Qué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profeta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llevado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25">
                <a:latin typeface="Arial"/>
                <a:cs typeface="Arial"/>
              </a:rPr>
              <a:t> un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carro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fuego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cielo?: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Henoc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Elías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Esdras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Baruc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Eliseo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542" y="1071511"/>
            <a:ext cx="4607130" cy="50129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008626" y="1956003"/>
            <a:ext cx="3616325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¿Qué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personaje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dijo: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“Desnudo</a:t>
            </a:r>
            <a:r>
              <a:rPr dirty="0" sz="1800" spc="-20">
                <a:latin typeface="Arial"/>
                <a:cs typeface="Arial"/>
              </a:rPr>
              <a:t> salí </a:t>
            </a:r>
            <a:r>
              <a:rPr dirty="0" sz="1800">
                <a:latin typeface="Arial"/>
                <a:cs typeface="Arial"/>
              </a:rPr>
              <a:t>del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vientre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mi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madre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desnudo volveré”?: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20">
                <a:latin typeface="Arial"/>
                <a:cs typeface="Arial"/>
              </a:rPr>
              <a:t>Joel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4965" algn="l"/>
              </a:tabLst>
            </a:pPr>
            <a:r>
              <a:rPr dirty="0" sz="1800" spc="-25">
                <a:latin typeface="Arial"/>
                <a:cs typeface="Arial"/>
              </a:rPr>
              <a:t>Job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Jonás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20">
                <a:latin typeface="Arial"/>
                <a:cs typeface="Arial"/>
              </a:rPr>
              <a:t>Amós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Oseas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4339" y="1026270"/>
            <a:ext cx="5421471" cy="488051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64642" y="241172"/>
            <a:ext cx="2042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Claudia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Sánchez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64642" y="1598803"/>
            <a:ext cx="3477260" cy="4964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la/s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alternativa/s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correcta/s.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Este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objeto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sagrado</a:t>
            </a:r>
            <a:r>
              <a:rPr dirty="0" sz="1800" spc="-25">
                <a:latin typeface="Arial"/>
                <a:cs typeface="Arial"/>
              </a:rPr>
              <a:t> que </a:t>
            </a:r>
            <a:r>
              <a:rPr dirty="0" sz="1800">
                <a:latin typeface="Arial"/>
                <a:cs typeface="Arial"/>
              </a:rPr>
              <a:t>guardaba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tablas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piedra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que </a:t>
            </a:r>
            <a:r>
              <a:rPr dirty="0" sz="1800">
                <a:latin typeface="Arial"/>
                <a:cs typeface="Arial"/>
              </a:rPr>
              <a:t>contenían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Diez </a:t>
            </a:r>
            <a:r>
              <a:rPr dirty="0" sz="1800">
                <a:latin typeface="Arial"/>
                <a:cs typeface="Arial"/>
              </a:rPr>
              <a:t>Mandamientos,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vara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Aarón</a:t>
            </a:r>
            <a:r>
              <a:rPr dirty="0" sz="1800" spc="5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Maná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cayó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del</a:t>
            </a:r>
            <a:endParaRPr sz="1800">
              <a:latin typeface="Arial"/>
              <a:cs typeface="Arial"/>
            </a:endParaRPr>
          </a:p>
          <a:p>
            <a:pPr marL="12700" marR="4318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Arial"/>
                <a:cs typeface="Arial"/>
              </a:rPr>
              <a:t>cielo,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representaba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alianza </a:t>
            </a:r>
            <a:r>
              <a:rPr dirty="0" sz="1800">
                <a:latin typeface="Arial"/>
                <a:cs typeface="Arial"/>
              </a:rPr>
              <a:t>(pacto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convenio) entre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el </a:t>
            </a:r>
            <a:r>
              <a:rPr dirty="0" sz="1800">
                <a:latin typeface="Arial"/>
                <a:cs typeface="Arial"/>
              </a:rPr>
              <a:t>pueblo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judío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¿Recuerdas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cómo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le </a:t>
            </a:r>
            <a:r>
              <a:rPr dirty="0" sz="1800" spc="-10">
                <a:latin typeface="Arial"/>
                <a:cs typeface="Arial"/>
              </a:rPr>
              <a:t>llamaban?: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Arca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Alianza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Arca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del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Pacto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Arca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del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Convenio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Arca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Yavéh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Arca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del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Testimonio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30">
                <a:latin typeface="Arial"/>
                <a:cs typeface="Arial"/>
              </a:rPr>
              <a:t>Todas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anteriores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873" y="1401584"/>
            <a:ext cx="3252330" cy="510034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294123" y="2027682"/>
            <a:ext cx="3945890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¿Dónde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nació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Jesús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cómo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llaman </a:t>
            </a:r>
            <a:r>
              <a:rPr dirty="0" sz="1800">
                <a:latin typeface="Arial"/>
                <a:cs typeface="Arial"/>
              </a:rPr>
              <a:t>sus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papás?: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Ana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Joaquín. Nación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Galilea.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José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Sara.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Nació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Jerusalén.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María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Juan.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Nación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10">
                <a:latin typeface="Arial"/>
                <a:cs typeface="Arial"/>
              </a:rPr>
              <a:t> Belén.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José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Ruth.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Nació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Nazaret.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María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José.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Nació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Belén,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93216" y="668781"/>
            <a:ext cx="795655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0" b="1">
                <a:solidFill>
                  <a:srgbClr val="C00000"/>
                </a:solidFill>
                <a:latin typeface="Arial"/>
                <a:cs typeface="Arial"/>
              </a:rPr>
              <a:t>Todo</a:t>
            </a:r>
            <a:r>
              <a:rPr dirty="0" sz="4000" spc="-10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C00000"/>
                </a:solidFill>
                <a:latin typeface="Arial"/>
                <a:cs typeface="Arial"/>
              </a:rPr>
              <a:t>sobre</a:t>
            </a:r>
            <a:r>
              <a:rPr dirty="0" sz="4000" spc="-7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C00000"/>
                </a:solidFill>
                <a:latin typeface="Arial"/>
                <a:cs typeface="Arial"/>
              </a:rPr>
              <a:t>el</a:t>
            </a:r>
            <a:r>
              <a:rPr dirty="0" sz="4000" spc="-9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C00000"/>
                </a:solidFill>
                <a:latin typeface="Arial"/>
                <a:cs typeface="Arial"/>
              </a:rPr>
              <a:t>Nuevo</a:t>
            </a:r>
            <a:r>
              <a:rPr dirty="0" sz="4000" spc="-8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4000" spc="-25" b="1">
                <a:solidFill>
                  <a:srgbClr val="C00000"/>
                </a:solidFill>
                <a:latin typeface="Arial"/>
                <a:cs typeface="Arial"/>
              </a:rPr>
              <a:t>Testamento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288" y="541019"/>
            <a:ext cx="8542020" cy="76504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7838" y="712913"/>
            <a:ext cx="3261263" cy="543752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35965" y="2098928"/>
            <a:ext cx="4391660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alternativa/s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correcta/s.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¿Quién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era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Juan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Bautista?: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primo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Jesús.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gran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sacerdote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Israel.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gran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amigo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Herodes.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último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gran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Profeta.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tipo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extraño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vivía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10">
                <a:latin typeface="Arial"/>
                <a:cs typeface="Arial"/>
              </a:rPr>
              <a:t> desierto.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377" y="1110171"/>
            <a:ext cx="3686901" cy="4876686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Elige</a:t>
            </a:r>
            <a:r>
              <a:rPr dirty="0" spc="-40"/>
              <a:t> </a:t>
            </a:r>
            <a:r>
              <a:rPr dirty="0"/>
              <a:t>la</a:t>
            </a:r>
            <a:r>
              <a:rPr dirty="0" spc="-30"/>
              <a:t> </a:t>
            </a:r>
            <a:r>
              <a:rPr dirty="0"/>
              <a:t>alternativa</a:t>
            </a:r>
            <a:r>
              <a:rPr dirty="0" spc="-15"/>
              <a:t> </a:t>
            </a:r>
            <a:r>
              <a:rPr dirty="0" spc="-10"/>
              <a:t>correcta.</a:t>
            </a:r>
          </a:p>
          <a:p>
            <a:pPr marL="12700" marR="5080">
              <a:lnSpc>
                <a:spcPct val="100000"/>
              </a:lnSpc>
            </a:pPr>
            <a:r>
              <a:rPr dirty="0"/>
              <a:t>El</a:t>
            </a:r>
            <a:r>
              <a:rPr dirty="0" spc="-35"/>
              <a:t> </a:t>
            </a:r>
            <a:r>
              <a:rPr dirty="0"/>
              <a:t>Nuevo</a:t>
            </a:r>
            <a:r>
              <a:rPr dirty="0" spc="-45"/>
              <a:t> </a:t>
            </a:r>
            <a:r>
              <a:rPr dirty="0" spc="-20"/>
              <a:t>Testamento</a:t>
            </a:r>
            <a:r>
              <a:rPr dirty="0" spc="-15"/>
              <a:t> </a:t>
            </a:r>
            <a:r>
              <a:rPr dirty="0"/>
              <a:t>se</a:t>
            </a:r>
            <a:r>
              <a:rPr dirty="0" spc="-20"/>
              <a:t> </a:t>
            </a:r>
            <a:r>
              <a:rPr dirty="0"/>
              <a:t>abre</a:t>
            </a:r>
            <a:r>
              <a:rPr dirty="0" spc="-10"/>
              <a:t> </a:t>
            </a:r>
            <a:r>
              <a:rPr dirty="0"/>
              <a:t>con</a:t>
            </a:r>
            <a:r>
              <a:rPr dirty="0" spc="-25"/>
              <a:t> </a:t>
            </a:r>
            <a:r>
              <a:rPr dirty="0"/>
              <a:t>los</a:t>
            </a:r>
            <a:r>
              <a:rPr dirty="0" spc="-20"/>
              <a:t> </a:t>
            </a:r>
            <a:r>
              <a:rPr dirty="0" spc="-50"/>
              <a:t>4 </a:t>
            </a:r>
            <a:r>
              <a:rPr dirty="0"/>
              <a:t>Evangelios</a:t>
            </a:r>
            <a:r>
              <a:rPr dirty="0" spc="-25"/>
              <a:t> </a:t>
            </a:r>
            <a:r>
              <a:rPr dirty="0"/>
              <a:t>¿Quién</a:t>
            </a:r>
            <a:r>
              <a:rPr dirty="0" spc="-35"/>
              <a:t> </a:t>
            </a:r>
            <a:r>
              <a:rPr dirty="0"/>
              <a:t>es</a:t>
            </a:r>
            <a:r>
              <a:rPr dirty="0" spc="-25"/>
              <a:t> </a:t>
            </a:r>
            <a:r>
              <a:rPr dirty="0"/>
              <a:t>este</a:t>
            </a:r>
            <a:r>
              <a:rPr dirty="0" spc="-20"/>
              <a:t> </a:t>
            </a:r>
            <a:r>
              <a:rPr dirty="0" spc="-10"/>
              <a:t>Evangelista?:</a:t>
            </a:r>
          </a:p>
          <a:p>
            <a:pPr>
              <a:lnSpc>
                <a:spcPct val="100000"/>
              </a:lnSpc>
              <a:spcBef>
                <a:spcPts val="90"/>
              </a:spcBef>
            </a:p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pc="-10"/>
              <a:t>Mateo</a:t>
            </a: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pc="-10"/>
              <a:t>Marcos</a:t>
            </a: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4965" algn="l"/>
              </a:tabLst>
            </a:pPr>
            <a:r>
              <a:rPr dirty="0" spc="-10"/>
              <a:t>Lucas</a:t>
            </a: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pc="-20"/>
              <a:t>Juan</a:t>
            </a: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pc="-10"/>
              <a:t>Pablo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277" y="777679"/>
            <a:ext cx="3031378" cy="575843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936872" y="1598803"/>
            <a:ext cx="4150360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¿Por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qué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María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tan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importante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Nuevo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Testamento?: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5600" marR="17780" indent="-342900">
              <a:lnSpc>
                <a:spcPct val="100000"/>
              </a:lnSpc>
              <a:buAutoNum type="alphaLcParenR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Porque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elegida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para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madre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Jesús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AutoNum type="alphaLcParenR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Porque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elegida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para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discípula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Juan</a:t>
            </a:r>
            <a:endParaRPr sz="1800">
              <a:latin typeface="Arial"/>
              <a:cs typeface="Arial"/>
            </a:endParaRPr>
          </a:p>
          <a:p>
            <a:pPr marL="355600" marR="118110" indent="-34290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Porque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elegida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para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escribir</a:t>
            </a:r>
            <a:r>
              <a:rPr dirty="0" sz="1800" spc="-25">
                <a:latin typeface="Arial"/>
                <a:cs typeface="Arial"/>
              </a:rPr>
              <a:t> con </a:t>
            </a:r>
            <a:r>
              <a:rPr dirty="0" sz="1800">
                <a:latin typeface="Arial"/>
                <a:cs typeface="Arial"/>
              </a:rPr>
              <a:t>Lucas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evangelio</a:t>
            </a:r>
            <a:endParaRPr sz="1800">
              <a:latin typeface="Arial"/>
              <a:cs typeface="Arial"/>
            </a:endParaRPr>
          </a:p>
          <a:p>
            <a:pPr marL="355600" marR="144780" indent="-342900">
              <a:lnSpc>
                <a:spcPct val="100000"/>
              </a:lnSpc>
              <a:buAutoNum type="alphaLcParenR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Porque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elegida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para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nuestra </a:t>
            </a:r>
            <a:r>
              <a:rPr dirty="0" sz="1800" spc="-20">
                <a:latin typeface="Arial"/>
                <a:cs typeface="Arial"/>
              </a:rPr>
              <a:t>mamá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Porque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elegida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para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gran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santa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3611" y="476077"/>
            <a:ext cx="3391193" cy="580127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21868" y="2098928"/>
            <a:ext cx="4185285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Nuevo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Testamento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abre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Evangelios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¿Quién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este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Evangelista?: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Mateo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Marcos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Lucas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4965" algn="l"/>
              </a:tabLst>
            </a:pPr>
            <a:r>
              <a:rPr dirty="0" sz="1800" spc="-20">
                <a:latin typeface="Arial"/>
                <a:cs typeface="Arial"/>
              </a:rPr>
              <a:t>Juan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Pablo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642" y="241172"/>
            <a:ext cx="2042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Claudia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Sánchez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014" y="876680"/>
            <a:ext cx="83019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0" b="1">
                <a:solidFill>
                  <a:srgbClr val="C00000"/>
                </a:solidFill>
                <a:latin typeface="Arial"/>
                <a:cs typeface="Arial"/>
              </a:rPr>
              <a:t>Todo</a:t>
            </a:r>
            <a:r>
              <a:rPr dirty="0" sz="4000" spc="-114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C00000"/>
                </a:solidFill>
                <a:latin typeface="Arial"/>
                <a:cs typeface="Arial"/>
              </a:rPr>
              <a:t>sobre</a:t>
            </a:r>
            <a:r>
              <a:rPr dirty="0" sz="4000" spc="-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C00000"/>
                </a:solidFill>
                <a:latin typeface="Arial"/>
                <a:cs typeface="Arial"/>
              </a:rPr>
              <a:t>el</a:t>
            </a:r>
            <a:r>
              <a:rPr dirty="0" sz="4000" spc="-2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C00000"/>
                </a:solidFill>
                <a:latin typeface="Arial"/>
                <a:cs typeface="Arial"/>
              </a:rPr>
              <a:t>Antiguo</a:t>
            </a:r>
            <a:r>
              <a:rPr dirty="0" sz="4000" spc="-10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4000" spc="-20" b="1">
                <a:solidFill>
                  <a:srgbClr val="C00000"/>
                </a:solidFill>
                <a:latin typeface="Arial"/>
                <a:cs typeface="Arial"/>
              </a:rPr>
              <a:t>Testamento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48283"/>
            <a:ext cx="8887968" cy="76504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8637" y="2073438"/>
            <a:ext cx="3095625" cy="436924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151121" y="2599182"/>
            <a:ext cx="448056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¿Cómo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llaman estos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personajes?: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Eva,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Noé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mascota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manzanita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5600" algn="l"/>
              </a:tabLst>
            </a:pPr>
            <a:r>
              <a:rPr dirty="0" sz="1800" spc="-10">
                <a:latin typeface="Arial"/>
                <a:cs typeface="Arial"/>
              </a:rPr>
              <a:t>Adán,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fruta </a:t>
            </a:r>
            <a:r>
              <a:rPr dirty="0" sz="1800" spc="-10">
                <a:latin typeface="Arial"/>
                <a:cs typeface="Arial"/>
              </a:rPr>
              <a:t>preferida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5600" algn="l"/>
              </a:tabLst>
            </a:pPr>
            <a:r>
              <a:rPr dirty="0" sz="1800" spc="-10">
                <a:latin typeface="Arial"/>
                <a:cs typeface="Arial"/>
              </a:rPr>
              <a:t>Eva,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Adán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mascota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culebrita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Adán,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Sara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manzana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10">
                <a:latin typeface="Arial"/>
                <a:cs typeface="Arial"/>
              </a:rPr>
              <a:t> tentación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Adán,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Eva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serpiente </a:t>
            </a:r>
            <a:r>
              <a:rPr dirty="0" sz="1800" spc="-10">
                <a:latin typeface="Arial"/>
                <a:cs typeface="Arial"/>
              </a:rPr>
              <a:t>mentirosa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788" y="946487"/>
            <a:ext cx="3431765" cy="535787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50240" y="2527808"/>
            <a:ext cx="4110990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¿Qué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profesión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ejercía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Papá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adoptivo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Jesús?: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Carpintero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Pescador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Cerrajero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Médico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Predicador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906" y="751416"/>
            <a:ext cx="3467355" cy="5658996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Elige</a:t>
            </a:r>
            <a:r>
              <a:rPr dirty="0" spc="-40"/>
              <a:t> </a:t>
            </a:r>
            <a:r>
              <a:rPr dirty="0"/>
              <a:t>la</a:t>
            </a:r>
            <a:r>
              <a:rPr dirty="0" spc="-30"/>
              <a:t> </a:t>
            </a:r>
            <a:r>
              <a:rPr dirty="0"/>
              <a:t>alternativa</a:t>
            </a:r>
            <a:r>
              <a:rPr dirty="0" spc="-15"/>
              <a:t> </a:t>
            </a:r>
            <a:r>
              <a:rPr dirty="0" spc="-10"/>
              <a:t>correcta.</a:t>
            </a:r>
          </a:p>
          <a:p>
            <a:pPr marL="12700" marR="5080">
              <a:lnSpc>
                <a:spcPct val="100000"/>
              </a:lnSpc>
            </a:pPr>
            <a:r>
              <a:rPr dirty="0"/>
              <a:t>El</a:t>
            </a:r>
            <a:r>
              <a:rPr dirty="0" spc="-35"/>
              <a:t> </a:t>
            </a:r>
            <a:r>
              <a:rPr dirty="0"/>
              <a:t>Nuevo</a:t>
            </a:r>
            <a:r>
              <a:rPr dirty="0" spc="-45"/>
              <a:t> </a:t>
            </a:r>
            <a:r>
              <a:rPr dirty="0" spc="-20"/>
              <a:t>Testamento</a:t>
            </a:r>
            <a:r>
              <a:rPr dirty="0" spc="-15"/>
              <a:t> </a:t>
            </a:r>
            <a:r>
              <a:rPr dirty="0"/>
              <a:t>se</a:t>
            </a:r>
            <a:r>
              <a:rPr dirty="0" spc="-20"/>
              <a:t> </a:t>
            </a:r>
            <a:r>
              <a:rPr dirty="0"/>
              <a:t>abre</a:t>
            </a:r>
            <a:r>
              <a:rPr dirty="0" spc="-10"/>
              <a:t> </a:t>
            </a:r>
            <a:r>
              <a:rPr dirty="0"/>
              <a:t>con</a:t>
            </a:r>
            <a:r>
              <a:rPr dirty="0" spc="-25"/>
              <a:t> </a:t>
            </a:r>
            <a:r>
              <a:rPr dirty="0"/>
              <a:t>los</a:t>
            </a:r>
            <a:r>
              <a:rPr dirty="0" spc="-20"/>
              <a:t> </a:t>
            </a:r>
            <a:r>
              <a:rPr dirty="0" spc="-50"/>
              <a:t>4 </a:t>
            </a:r>
            <a:r>
              <a:rPr dirty="0"/>
              <a:t>Evangelios</a:t>
            </a:r>
            <a:r>
              <a:rPr dirty="0" spc="-25"/>
              <a:t> </a:t>
            </a:r>
            <a:r>
              <a:rPr dirty="0"/>
              <a:t>¿Quién</a:t>
            </a:r>
            <a:r>
              <a:rPr dirty="0" spc="-35"/>
              <a:t> </a:t>
            </a:r>
            <a:r>
              <a:rPr dirty="0"/>
              <a:t>es</a:t>
            </a:r>
            <a:r>
              <a:rPr dirty="0" spc="-25"/>
              <a:t> </a:t>
            </a:r>
            <a:r>
              <a:rPr dirty="0"/>
              <a:t>este</a:t>
            </a:r>
            <a:r>
              <a:rPr dirty="0" spc="-20"/>
              <a:t> </a:t>
            </a:r>
            <a:r>
              <a:rPr dirty="0" spc="-10"/>
              <a:t>Evangelista?:</a:t>
            </a:r>
          </a:p>
          <a:p>
            <a:pPr>
              <a:lnSpc>
                <a:spcPct val="100000"/>
              </a:lnSpc>
              <a:spcBef>
                <a:spcPts val="90"/>
              </a:spcBef>
            </a:p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pc="-10"/>
              <a:t>Mateo</a:t>
            </a: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pc="-10"/>
              <a:t>Marcos</a:t>
            </a: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4965" algn="l"/>
              </a:tabLst>
            </a:pPr>
            <a:r>
              <a:rPr dirty="0" spc="-10"/>
              <a:t>Lucas</a:t>
            </a: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pc="-20"/>
              <a:t>Juan</a:t>
            </a: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pc="-10"/>
              <a:t>Pablo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6376" y="857262"/>
            <a:ext cx="3845599" cy="538662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64642" y="2313559"/>
            <a:ext cx="4264025" cy="3043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Nuevo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Testamento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cuenta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25">
                <a:latin typeface="Arial"/>
                <a:cs typeface="Arial"/>
              </a:rPr>
              <a:t> San </a:t>
            </a:r>
            <a:r>
              <a:rPr dirty="0" sz="1800">
                <a:latin typeface="Arial"/>
                <a:cs typeface="Arial"/>
              </a:rPr>
              <a:t>Pablo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cayó del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caballo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¿Por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qué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habrá sido?: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Porque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estaba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aprendiendo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andar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caballo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 startAt="2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Porque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tomó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bien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riendas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 startAt="2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Porque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asustó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una</a:t>
            </a:r>
            <a:r>
              <a:rPr dirty="0" sz="1800" spc="-20">
                <a:latin typeface="Arial"/>
                <a:cs typeface="Arial"/>
              </a:rPr>
              <a:t> nube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 startAt="2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Porque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apareció </a:t>
            </a:r>
            <a:r>
              <a:rPr dirty="0" sz="1800" spc="-10">
                <a:latin typeface="Arial"/>
                <a:cs typeface="Arial"/>
              </a:rPr>
              <a:t>Jesús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 startAt="2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Porque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caballo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estaba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domado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642" y="241172"/>
            <a:ext cx="2042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Claudia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Sánchez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3910" y="510265"/>
            <a:ext cx="3741911" cy="603433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64642" y="2241930"/>
            <a:ext cx="4185920" cy="2495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Nuevo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Testamento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abre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Evangelios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¿Quién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este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Evangelista?: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Mateo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Marcos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Lucas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20">
                <a:latin typeface="Arial"/>
                <a:cs typeface="Arial"/>
              </a:rPr>
              <a:t>Juan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Pablo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180" y="1000137"/>
            <a:ext cx="438918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865878" y="2313559"/>
            <a:ext cx="3557904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¿Cómo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llama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libro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del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AT </a:t>
            </a:r>
            <a:r>
              <a:rPr dirty="0" sz="1800" spc="-25">
                <a:latin typeface="Arial"/>
                <a:cs typeface="Arial"/>
              </a:rPr>
              <a:t>que </a:t>
            </a:r>
            <a:r>
              <a:rPr dirty="0" sz="1800">
                <a:latin typeface="Arial"/>
                <a:cs typeface="Arial"/>
              </a:rPr>
              <a:t>posee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150</a:t>
            </a:r>
            <a:r>
              <a:rPr dirty="0" sz="1800" spc="-10">
                <a:latin typeface="Arial"/>
                <a:cs typeface="Arial"/>
              </a:rPr>
              <a:t> oraciones?: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Proverbios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Eclesiastés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Sabiduría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Salmos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Cantar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Cantares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37" y="938187"/>
            <a:ext cx="4591050" cy="54959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223128" y="2456179"/>
            <a:ext cx="2931160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¿Cuántas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cartas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que </a:t>
            </a:r>
            <a:r>
              <a:rPr dirty="0" sz="1800">
                <a:latin typeface="Arial"/>
                <a:cs typeface="Arial"/>
              </a:rPr>
              <a:t>escribió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San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Pablo?: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25">
                <a:latin typeface="Arial"/>
                <a:cs typeface="Arial"/>
              </a:rPr>
              <a:t>13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25"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4965" algn="l"/>
              </a:tabLst>
            </a:pPr>
            <a:r>
              <a:rPr dirty="0" sz="1800" spc="-25">
                <a:latin typeface="Arial"/>
                <a:cs typeface="Arial"/>
              </a:rPr>
              <a:t>14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25"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25">
                <a:latin typeface="Arial"/>
                <a:cs typeface="Arial"/>
              </a:rPr>
              <a:t>16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4513" y="1071656"/>
            <a:ext cx="5113394" cy="49471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35965" y="2098928"/>
            <a:ext cx="3957320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¿A</a:t>
            </a:r>
            <a:r>
              <a:rPr dirty="0" sz="1800" spc="-1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quién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atribuye esta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expresión: </a:t>
            </a:r>
            <a:r>
              <a:rPr dirty="0" sz="1800">
                <a:latin typeface="Arial"/>
                <a:cs typeface="Arial"/>
              </a:rPr>
              <a:t>“Bendita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tú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entre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mujeres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bendito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fruto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tu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vientre”?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Isabel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María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Magdalena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Rebeca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20">
                <a:latin typeface="Arial"/>
                <a:cs typeface="Arial"/>
              </a:rPr>
              <a:t>Ruth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Marta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4" y="1428750"/>
            <a:ext cx="4756150" cy="38576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294503" y="2379979"/>
            <a:ext cx="2880995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 marR="107314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¿Cuál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primer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milagro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realizó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Jesús?: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5600" marR="158115" indent="-342900">
              <a:lnSpc>
                <a:spcPct val="100000"/>
              </a:lnSpc>
              <a:buAutoNum type="alphaLcParenR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multiplicación de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los </a:t>
            </a:r>
            <a:r>
              <a:rPr dirty="0" sz="1800" spc="-10">
                <a:latin typeface="Arial"/>
                <a:cs typeface="Arial"/>
              </a:rPr>
              <a:t>panes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Dio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vista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ciego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pesca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milagrosa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Caminó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sobre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las</a:t>
            </a:r>
            <a:r>
              <a:rPr dirty="0" sz="1800" spc="-20">
                <a:latin typeface="Arial"/>
                <a:cs typeface="Arial"/>
              </a:rPr>
              <a:t> aguas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Convirtió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agua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vino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6123" y="642873"/>
            <a:ext cx="5122545" cy="57865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93014" y="2236978"/>
            <a:ext cx="3489325" cy="3043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 marR="23241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¿En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qué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momento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10">
                <a:latin typeface="Arial"/>
                <a:cs typeface="Arial"/>
              </a:rPr>
              <a:t> historia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Jesús,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Dios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dijo: “Este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mi </a:t>
            </a:r>
            <a:r>
              <a:rPr dirty="0" sz="1800">
                <a:latin typeface="Arial"/>
                <a:cs typeface="Arial"/>
              </a:rPr>
              <a:t>Hijo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amado,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quien</a:t>
            </a:r>
            <a:r>
              <a:rPr dirty="0" sz="1800" spc="-25">
                <a:latin typeface="Arial"/>
                <a:cs typeface="Arial"/>
              </a:rPr>
              <a:t> me </a:t>
            </a:r>
            <a:r>
              <a:rPr dirty="0" sz="1800" spc="-10">
                <a:latin typeface="Arial"/>
                <a:cs typeface="Arial"/>
              </a:rPr>
              <a:t>complazco”?: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Bautismo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0">
                <a:latin typeface="Arial"/>
                <a:cs typeface="Arial"/>
              </a:rPr>
              <a:t> Jesús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Nacimiento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Jesús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Transfiguración</a:t>
            </a:r>
            <a:r>
              <a:rPr dirty="0" sz="1800">
                <a:latin typeface="Arial"/>
                <a:cs typeface="Arial"/>
              </a:rPr>
              <a:t> de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Jesús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Pascua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Jesús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Pasión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Jesús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62" y="1203721"/>
            <a:ext cx="4237973" cy="51542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651375" y="2170557"/>
            <a:ext cx="3921760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 marR="19812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último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libro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Nuevo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Testamento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llama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Apocalipsis,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porque…: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Habla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sobre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catástrofes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Habla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sobre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cielo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Habla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sobre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revelación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Cristo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Habla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sobre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guerra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Habla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sobre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otros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mundos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4057" y="844574"/>
            <a:ext cx="3582037" cy="507627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35965" y="1670430"/>
            <a:ext cx="4430395" cy="3044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¿Por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qué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Abraham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quería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matar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hijo?: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Porque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no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quería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dejarle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herencia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Porque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era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muy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desobediente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AutoNum type="alphaLcParenR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Porque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Dios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pidió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prueba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de fe</a:t>
            </a:r>
            <a:endParaRPr sz="1800">
              <a:latin typeface="Arial"/>
              <a:cs typeface="Arial"/>
            </a:endParaRPr>
          </a:p>
          <a:p>
            <a:pPr marL="355600" marR="411480" indent="-342900">
              <a:lnSpc>
                <a:spcPct val="100000"/>
              </a:lnSpc>
              <a:buAutoNum type="alphaLcParenR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Porque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Dios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pidió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cambio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de </a:t>
            </a:r>
            <a:r>
              <a:rPr dirty="0" sz="1800">
                <a:latin typeface="Arial"/>
                <a:cs typeface="Arial"/>
              </a:rPr>
              <a:t>darle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pueblo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grande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Porque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Abraham no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tenía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cabrito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Arial"/>
                <a:cs typeface="Arial"/>
              </a:rPr>
              <a:t>para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sacrificar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642" y="241172"/>
            <a:ext cx="2042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Claudia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Sánchez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64642" y="2098928"/>
            <a:ext cx="4187825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¿Cómo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llama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Arcángel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anunció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María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sería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Madre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Jesús?: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Miguel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Rafael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Gabriel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Samuel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20">
                <a:latin typeface="Arial"/>
                <a:cs typeface="Arial"/>
              </a:rPr>
              <a:t>Joel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2126" y="857224"/>
            <a:ext cx="3133725" cy="55435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4" y="1643126"/>
            <a:ext cx="4981956" cy="31432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365750" y="1956003"/>
            <a:ext cx="3007995" cy="3043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 </a:t>
            </a:r>
            <a:r>
              <a:rPr dirty="0" sz="1800">
                <a:latin typeface="Arial"/>
                <a:cs typeface="Arial"/>
              </a:rPr>
              <a:t>Según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ciclo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litúrgico,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el </a:t>
            </a:r>
            <a:r>
              <a:rPr dirty="0" sz="1800">
                <a:latin typeface="Arial"/>
                <a:cs typeface="Arial"/>
              </a:rPr>
              <a:t>tiempo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penitencia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nos </a:t>
            </a:r>
            <a:r>
              <a:rPr dirty="0" sz="1800">
                <a:latin typeface="Arial"/>
                <a:cs typeface="Arial"/>
              </a:rPr>
              <a:t>prepara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para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vivir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Pascua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Cristo,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llama: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5600" algn="l"/>
              </a:tabLst>
            </a:pPr>
            <a:r>
              <a:rPr dirty="0" sz="1800" spc="-10">
                <a:latin typeface="Arial"/>
                <a:cs typeface="Arial"/>
              </a:rPr>
              <a:t>Adviento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5600" algn="l"/>
              </a:tabLst>
            </a:pPr>
            <a:r>
              <a:rPr dirty="0" sz="1800" spc="-10">
                <a:latin typeface="Arial"/>
                <a:cs typeface="Arial"/>
              </a:rPr>
              <a:t>Penitencia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5600" algn="l"/>
              </a:tabLst>
            </a:pPr>
            <a:r>
              <a:rPr dirty="0" sz="1800" spc="-10">
                <a:latin typeface="Arial"/>
                <a:cs typeface="Arial"/>
              </a:rPr>
              <a:t>Cuaresma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Semana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Santa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5600" algn="l"/>
              </a:tabLst>
            </a:pPr>
            <a:r>
              <a:rPr dirty="0" sz="1800" spc="-10">
                <a:latin typeface="Arial"/>
                <a:cs typeface="Arial"/>
              </a:rPr>
              <a:t>Ayuno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642" y="241172"/>
            <a:ext cx="2042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Claudia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Sánchez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64642" y="2098928"/>
            <a:ext cx="3465829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signo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acompaña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Tiempo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Pascual,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es: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Cirio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25">
                <a:latin typeface="Arial"/>
                <a:cs typeface="Arial"/>
              </a:rPr>
              <a:t> Luz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Corona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4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Velas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Cruz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Vino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3501" y="500024"/>
            <a:ext cx="3938143" cy="5786501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4" y="1714500"/>
            <a:ext cx="4334383" cy="32147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794250" y="2241930"/>
            <a:ext cx="3919854" cy="2495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la/s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alternativa/s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correcta/s.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¿De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qué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otras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formas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podemos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llamar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Iglesia?: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Comunidad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5">
                <a:latin typeface="Arial"/>
                <a:cs typeface="Arial"/>
              </a:rPr>
              <a:t> Fe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Pueblo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peregrino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Nuevo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Israel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Pueblo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Santo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Cuerpo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Cristo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6123" y="718731"/>
            <a:ext cx="5113528" cy="53168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93014" y="2456179"/>
            <a:ext cx="3376295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la/s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alternativa/s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correcta/s.</a:t>
            </a:r>
            <a:endParaRPr sz="1800">
              <a:latin typeface="Arial"/>
              <a:cs typeface="Arial"/>
            </a:endParaRPr>
          </a:p>
          <a:p>
            <a:pPr marL="12700" marR="5715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¿Cómo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llama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Monte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dónde </a:t>
            </a:r>
            <a:r>
              <a:rPr dirty="0" sz="1800">
                <a:latin typeface="Arial"/>
                <a:cs typeface="Arial"/>
              </a:rPr>
              <a:t>Jesús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Transfiguró?: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Monte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Sinaí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Monte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Carmelo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Monte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Olivos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Monte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Tabor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Monte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Sión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62" y="928649"/>
            <a:ext cx="4429170" cy="53578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794250" y="1313179"/>
            <a:ext cx="3692525" cy="414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5407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Iglesia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denomina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“Vida </a:t>
            </a:r>
            <a:r>
              <a:rPr dirty="0" sz="1800">
                <a:latin typeface="Arial"/>
                <a:cs typeface="Arial"/>
              </a:rPr>
              <a:t>Consagrada”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a: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grupo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hombres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mujeres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aíslan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del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mundo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AutoNum type="alphaLcParenR" startAt="2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grupo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hombres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mujeres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encierran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convento</a:t>
            </a:r>
            <a:endParaRPr sz="1800">
              <a:latin typeface="Arial"/>
              <a:cs typeface="Arial"/>
            </a:endParaRPr>
          </a:p>
          <a:p>
            <a:pPr marL="355600" marR="157480" indent="-342900">
              <a:lnSpc>
                <a:spcPct val="100000"/>
              </a:lnSpc>
              <a:buAutoNum type="alphaLcParenR" startAt="2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grupo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hombres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mujeres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misioneros</a:t>
            </a:r>
            <a:endParaRPr sz="1800">
              <a:latin typeface="Arial"/>
              <a:cs typeface="Arial"/>
            </a:endParaRPr>
          </a:p>
          <a:p>
            <a:pPr marL="355600" marR="157480" indent="-342900">
              <a:lnSpc>
                <a:spcPct val="100000"/>
              </a:lnSpc>
              <a:buAutoNum type="alphaLcParenR" startAt="2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grupo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hombres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mujeres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visitan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los</a:t>
            </a:r>
            <a:r>
              <a:rPr dirty="0" sz="1800" spc="-10">
                <a:latin typeface="Arial"/>
                <a:cs typeface="Arial"/>
              </a:rPr>
              <a:t> hospitales</a:t>
            </a:r>
            <a:endParaRPr sz="1800">
              <a:latin typeface="Arial"/>
              <a:cs typeface="Arial"/>
            </a:endParaRPr>
          </a:p>
          <a:p>
            <a:pPr marL="355600" marR="157480" indent="-342900">
              <a:lnSpc>
                <a:spcPct val="100000"/>
              </a:lnSpc>
              <a:spcBef>
                <a:spcPts val="5"/>
              </a:spcBef>
              <a:buAutoNum type="alphaLcParenR" startAt="2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grupo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hombres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mujeres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consagran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vida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Dios </a:t>
            </a:r>
            <a:r>
              <a:rPr dirty="0" sz="1800">
                <a:latin typeface="Arial"/>
                <a:cs typeface="Arial"/>
              </a:rPr>
              <a:t>sirviendo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Iglesia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74" y="642873"/>
            <a:ext cx="6721475" cy="37976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78916" y="4171010"/>
            <a:ext cx="736092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¿Cuánto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tiempo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estuvo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Jesús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desierto,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antes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iniciar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misión?: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25">
                <a:latin typeface="Arial"/>
                <a:cs typeface="Arial"/>
              </a:rPr>
              <a:t>39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25">
                <a:latin typeface="Arial"/>
                <a:cs typeface="Arial"/>
              </a:rPr>
              <a:t>40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25">
                <a:latin typeface="Arial"/>
                <a:cs typeface="Arial"/>
              </a:rPr>
              <a:t>50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4965" algn="l"/>
              </a:tabLst>
            </a:pPr>
            <a:r>
              <a:rPr dirty="0" sz="1800" spc="-25">
                <a:latin typeface="Arial"/>
                <a:cs typeface="Arial"/>
              </a:rPr>
              <a:t>49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50"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642" y="241172"/>
            <a:ext cx="2042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Claudia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Sánchez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64642" y="2098928"/>
            <a:ext cx="3871595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¿Cuál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sacramento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nos</a:t>
            </a:r>
            <a:r>
              <a:rPr dirty="0" sz="1800" spc="-20">
                <a:latin typeface="Arial"/>
                <a:cs typeface="Arial"/>
              </a:rPr>
              <a:t> hace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“Heraldos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Cristo”?: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Bautismo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Confirmación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Orden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Sacerdotal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Eucaristía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Reconciliación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9125" y="725246"/>
            <a:ext cx="4357751" cy="534695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49" y="928624"/>
            <a:ext cx="5072126" cy="43310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437378" y="2170557"/>
            <a:ext cx="3235325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¿A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qué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Apóstol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Jesús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dijo </a:t>
            </a:r>
            <a:r>
              <a:rPr dirty="0" sz="1800">
                <a:latin typeface="Arial"/>
                <a:cs typeface="Arial"/>
              </a:rPr>
              <a:t>“Serás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pescador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hombres”?: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Andrés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20">
                <a:latin typeface="Arial"/>
                <a:cs typeface="Arial"/>
              </a:rPr>
              <a:t>Juan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Pedro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Felipe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Judas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391" y="957817"/>
            <a:ext cx="3654499" cy="528835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37126" y="2456179"/>
            <a:ext cx="4201160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¿Cuál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mayor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mandamiento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nos </a:t>
            </a:r>
            <a:r>
              <a:rPr dirty="0" sz="1800">
                <a:latin typeface="Arial"/>
                <a:cs typeface="Arial"/>
              </a:rPr>
              <a:t>dejó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Jesús?: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Amar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nuestros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enemigos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Amar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prójimo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ti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latin typeface="Arial"/>
                <a:cs typeface="Arial"/>
              </a:rPr>
              <a:t>mismo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 startAt="3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Amar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Dios 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los </a:t>
            </a:r>
            <a:r>
              <a:rPr dirty="0" sz="1800" spc="-10">
                <a:latin typeface="Arial"/>
                <a:cs typeface="Arial"/>
              </a:rPr>
              <a:t>extranjeros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 startAt="3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Amar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Dios 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ti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mismo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 startAt="3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Amar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Dios 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 </a:t>
            </a:r>
            <a:r>
              <a:rPr dirty="0" sz="1800" spc="-10">
                <a:latin typeface="Arial"/>
                <a:cs typeface="Arial"/>
              </a:rPr>
              <a:t>Iglesia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65" y="1200355"/>
            <a:ext cx="3202681" cy="500929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008501" y="1813305"/>
            <a:ext cx="4301490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este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joven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llamaban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soñador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¿Cuál </a:t>
            </a:r>
            <a:r>
              <a:rPr dirty="0" sz="1800">
                <a:latin typeface="Arial"/>
                <a:cs typeface="Arial"/>
              </a:rPr>
              <a:t>es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 </a:t>
            </a:r>
            <a:r>
              <a:rPr dirty="0" sz="1800" spc="-10">
                <a:latin typeface="Arial"/>
                <a:cs typeface="Arial"/>
              </a:rPr>
              <a:t>nombre?: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20">
                <a:latin typeface="Arial"/>
                <a:cs typeface="Arial"/>
              </a:rPr>
              <a:t>Pepe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Isaac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Jacob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David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20">
                <a:latin typeface="Arial"/>
                <a:cs typeface="Arial"/>
              </a:rPr>
              <a:t>José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642" y="241172"/>
            <a:ext cx="2042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Claudia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Sánchez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54380"/>
            <a:ext cx="9144000" cy="53492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8186" y="769009"/>
            <a:ext cx="4039966" cy="562564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35965" y="2027682"/>
            <a:ext cx="3706495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 marR="246379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¿Por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qué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Noé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tuvo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hacer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una </a:t>
            </a:r>
            <a:r>
              <a:rPr dirty="0" sz="1800" spc="-10">
                <a:latin typeface="Arial"/>
                <a:cs typeface="Arial"/>
              </a:rPr>
              <a:t>Barca?: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Porque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gustaba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vivir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mar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Porque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tenía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propio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zoológico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Porque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quería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descubrir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América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Porque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Dios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pidió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Porque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era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buen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carpintero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904" y="945532"/>
            <a:ext cx="3222724" cy="504013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793997" y="2241930"/>
            <a:ext cx="428942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¿Cuál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primer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mandamiento?: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Honrar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padre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madre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No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mentir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ni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decir</a:t>
            </a:r>
            <a:r>
              <a:rPr dirty="0" sz="1800" spc="-10">
                <a:latin typeface="Arial"/>
                <a:cs typeface="Arial"/>
              </a:rPr>
              <a:t> calumnias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Ir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todos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domingos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20">
                <a:latin typeface="Arial"/>
                <a:cs typeface="Arial"/>
              </a:rPr>
              <a:t> misa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No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robar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Amar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sobre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todas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cosas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642" y="241172"/>
            <a:ext cx="2042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Claudia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Sánchez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4467" y="739183"/>
            <a:ext cx="3728842" cy="550785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64642" y="1598803"/>
            <a:ext cx="4265295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Estos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personajes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encontramos</a:t>
            </a:r>
            <a:r>
              <a:rPr dirty="0" sz="1800" spc="-25">
                <a:latin typeface="Arial"/>
                <a:cs typeface="Arial"/>
              </a:rPr>
              <a:t> en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Antiguo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Testamento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¿Recuerdas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sus </a:t>
            </a:r>
            <a:r>
              <a:rPr dirty="0" sz="1800" spc="-10">
                <a:latin typeface="Arial"/>
                <a:cs typeface="Arial"/>
              </a:rPr>
              <a:t>nombres?: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Moisés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Goliat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Sansón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David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David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Goliat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Noé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20">
                <a:latin typeface="Arial"/>
                <a:cs typeface="Arial"/>
              </a:rPr>
              <a:t> David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Goliat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Jesús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61" y="1214474"/>
            <a:ext cx="4500531" cy="52863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Claudia</a:t>
            </a:r>
            <a:r>
              <a:rPr dirty="0" spc="-45"/>
              <a:t> </a:t>
            </a:r>
            <a:r>
              <a:rPr dirty="0"/>
              <a:t>Sánchez</a:t>
            </a:r>
            <a:r>
              <a:rPr dirty="0" spc="-45"/>
              <a:t> </a:t>
            </a:r>
            <a:r>
              <a:rPr dirty="0" spc="-25"/>
              <a:t>R.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651375" y="1455877"/>
            <a:ext cx="3561715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Elige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alternativa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correcta.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¿Cómo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llamaba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Torre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25">
                <a:latin typeface="Arial"/>
                <a:cs typeface="Arial"/>
              </a:rPr>
              <a:t> los </a:t>
            </a:r>
            <a:r>
              <a:rPr dirty="0" sz="1800">
                <a:latin typeface="Arial"/>
                <a:cs typeface="Arial"/>
              </a:rPr>
              <a:t>hombres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quisieron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construir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para </a:t>
            </a:r>
            <a:r>
              <a:rPr dirty="0" sz="1800">
                <a:latin typeface="Arial"/>
                <a:cs typeface="Arial"/>
              </a:rPr>
              <a:t>llegar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cielo?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Sodoma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Babel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25">
                <a:latin typeface="Arial"/>
                <a:cs typeface="Arial"/>
              </a:rPr>
              <a:t>Ur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Belén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Canaán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2025-05-14T09:30:33Z</dcterms:created>
  <dcterms:modified xsi:type="dcterms:W3CDTF">2025-05-14T09:30:33Z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2011-03-21T00:00:00Z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2025-05-14T00:00:00Z</vt:filetime>
  </property>
  <property fmtid="{D5CDD505-2E9C-101B-9397-08002B2CF9AE}" pid="5" name="Producer">
    <vt:lpwstr>Microsoft® Office PowerPoint® 2007</vt:lpwstr>
  </property>
</Properties>
</file>