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00"/>
    <a:srgbClr val="00487E"/>
    <a:srgbClr val="FF0300"/>
    <a:srgbClr val="FF0000"/>
    <a:srgbClr val="EC088D"/>
    <a:srgbClr val="F9F9F9"/>
    <a:srgbClr val="27A9DD"/>
    <a:srgbClr val="63B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2" autoAdjust="0"/>
    <p:restoredTop sz="84973" autoAdjust="0"/>
  </p:normalViewPr>
  <p:slideViewPr>
    <p:cSldViewPr snapToGrid="0">
      <p:cViewPr varScale="1">
        <p:scale>
          <a:sx n="165" d="100"/>
          <a:sy n="165" d="100"/>
        </p:scale>
        <p:origin x="616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B3598-59C9-41FC-8779-0445CF833F17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8CFF8-7FCD-4745-865B-E963A57456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171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Alabaré</a:t>
            </a:r>
          </a:p>
          <a:p>
            <a:pPr marL="228600" indent="-228600">
              <a:buAutoNum type="arabicPeriod"/>
            </a:pPr>
            <a:r>
              <a:rPr lang="es-MX" baseline="0" dirty="0"/>
              <a:t>Yo tengo un amigo</a:t>
            </a:r>
          </a:p>
          <a:p>
            <a:pPr marL="228600" indent="-228600">
              <a:buAutoNum type="arabicPeriod"/>
            </a:pPr>
            <a:r>
              <a:rPr lang="es-MX" baseline="0" dirty="0"/>
              <a:t>Una mirada de fe</a:t>
            </a:r>
          </a:p>
          <a:p>
            <a:pPr marL="228600" indent="-228600">
              <a:buAutoNum type="arabicPeriod"/>
            </a:pPr>
            <a:r>
              <a:rPr lang="es-MX" baseline="0" dirty="0"/>
              <a:t>El culto de hoy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3501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Perfecto</a:t>
            </a:r>
          </a:p>
          <a:p>
            <a:pPr marL="228600" indent="-228600">
              <a:buAutoNum type="arabicPeriod"/>
            </a:pPr>
            <a:r>
              <a:rPr lang="es-MX" baseline="0" dirty="0"/>
              <a:t>Recto</a:t>
            </a:r>
          </a:p>
          <a:p>
            <a:pPr marL="228600" indent="-228600">
              <a:buAutoNum type="arabicPeriod"/>
            </a:pPr>
            <a:r>
              <a:rPr lang="es-MX" baseline="0" dirty="0"/>
              <a:t>Temeroso de Dios</a:t>
            </a:r>
          </a:p>
          <a:p>
            <a:pPr marL="228600" indent="-228600">
              <a:buAutoNum type="arabicPeriod"/>
            </a:pPr>
            <a:r>
              <a:rPr lang="es-MX" baseline="0" dirty="0"/>
              <a:t>Apartado del mal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5971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Tabernáculo</a:t>
            </a:r>
          </a:p>
          <a:p>
            <a:pPr marL="228600" indent="-228600">
              <a:buAutoNum type="arabicPeriod"/>
            </a:pPr>
            <a:r>
              <a:rPr lang="es-MX" baseline="0" dirty="0"/>
              <a:t>Triple Naturaleza</a:t>
            </a:r>
          </a:p>
          <a:p>
            <a:pPr marL="228600" indent="-228600">
              <a:buAutoNum type="arabicPeriod"/>
            </a:pPr>
            <a:r>
              <a:rPr lang="es-MX" baseline="0" dirty="0"/>
              <a:t>Cantares</a:t>
            </a:r>
          </a:p>
          <a:p>
            <a:pPr marL="228600" indent="-228600">
              <a:buAutoNum type="arabicPeriod"/>
            </a:pPr>
            <a:r>
              <a:rPr lang="es-MX" baseline="0" dirty="0"/>
              <a:t>Apocalipsis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294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Isaías</a:t>
            </a:r>
          </a:p>
          <a:p>
            <a:pPr marL="228600" indent="-228600">
              <a:buAutoNum type="arabicPeriod"/>
            </a:pPr>
            <a:r>
              <a:rPr lang="es-MX" baseline="0" dirty="0"/>
              <a:t>Oseas</a:t>
            </a:r>
          </a:p>
          <a:p>
            <a:pPr marL="228600" indent="-228600">
              <a:buAutoNum type="arabicPeriod"/>
            </a:pPr>
            <a:r>
              <a:rPr lang="es-MX" baseline="0" dirty="0"/>
              <a:t>Jeremías</a:t>
            </a:r>
          </a:p>
          <a:p>
            <a:pPr marL="228600" indent="-228600">
              <a:buAutoNum type="arabicPeriod"/>
            </a:pPr>
            <a:r>
              <a:rPr lang="es-MX" baseline="0" dirty="0"/>
              <a:t>Daniel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84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Salmo 23</a:t>
            </a:r>
          </a:p>
          <a:p>
            <a:pPr marL="228600" indent="-228600">
              <a:buAutoNum type="arabicPeriod"/>
            </a:pPr>
            <a:r>
              <a:rPr lang="es-MX" baseline="0" dirty="0"/>
              <a:t>Salmo 91</a:t>
            </a:r>
          </a:p>
          <a:p>
            <a:pPr marL="228600" indent="-228600">
              <a:buAutoNum type="arabicPeriod"/>
            </a:pPr>
            <a:r>
              <a:rPr lang="es-MX" baseline="0" dirty="0"/>
              <a:t>Salmo 100</a:t>
            </a:r>
          </a:p>
          <a:p>
            <a:pPr marL="228600" indent="-228600">
              <a:buAutoNum type="arabicPeriod"/>
            </a:pPr>
            <a:r>
              <a:rPr lang="es-MX" baseline="0" dirty="0"/>
              <a:t>Salmo 150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81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Juan 3:16 (Porque de tal manera…)</a:t>
            </a:r>
          </a:p>
          <a:p>
            <a:pPr marL="228600" indent="-228600">
              <a:buAutoNum type="arabicPeriod"/>
            </a:pPr>
            <a:r>
              <a:rPr lang="es-MX" baseline="0" dirty="0"/>
              <a:t>Salmo 23:1 (Jehová es mi pastor…)</a:t>
            </a:r>
          </a:p>
          <a:p>
            <a:pPr marL="228600" indent="-228600">
              <a:buAutoNum type="arabicPeriod"/>
            </a:pPr>
            <a:r>
              <a:rPr lang="es-MX" baseline="0" dirty="0"/>
              <a:t>Filipenses 4:13 (Todo lo puedo en Cristo…)</a:t>
            </a:r>
          </a:p>
          <a:p>
            <a:pPr marL="228600" indent="-228600">
              <a:buAutoNum type="arabicPeriod"/>
            </a:pPr>
            <a:r>
              <a:rPr lang="es-MX" baseline="0" dirty="0"/>
              <a:t>Mateo 22:37/Deut 6:5 (Amarás al Señor tu Dios…)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869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El camino la verdad y la vida</a:t>
            </a:r>
          </a:p>
          <a:p>
            <a:pPr marL="228600" indent="-228600">
              <a:buAutoNum type="arabicPeriod"/>
            </a:pPr>
            <a:r>
              <a:rPr lang="es-MX" baseline="0" dirty="0"/>
              <a:t>El buen pastor</a:t>
            </a:r>
          </a:p>
          <a:p>
            <a:pPr marL="228600" indent="-228600">
              <a:buAutoNum type="arabicPeriod"/>
            </a:pPr>
            <a:r>
              <a:rPr lang="es-MX" baseline="0" dirty="0"/>
              <a:t>La luz del mundo</a:t>
            </a:r>
          </a:p>
          <a:p>
            <a:pPr marL="228600" indent="-228600">
              <a:buAutoNum type="arabicPeriod"/>
            </a:pPr>
            <a:r>
              <a:rPr lang="es-MX" baseline="0" dirty="0"/>
              <a:t>La resurrección y la vida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002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Cortinas</a:t>
            </a:r>
          </a:p>
          <a:p>
            <a:pPr marL="228600" indent="-228600">
              <a:buAutoNum type="arabicPeriod"/>
            </a:pPr>
            <a:r>
              <a:rPr lang="es-MX" baseline="0" dirty="0"/>
              <a:t>Estacas</a:t>
            </a:r>
          </a:p>
          <a:p>
            <a:pPr marL="228600" indent="-228600">
              <a:buAutoNum type="arabicPeriod"/>
            </a:pPr>
            <a:r>
              <a:rPr lang="es-MX" baseline="0" dirty="0"/>
              <a:t>Capiteles</a:t>
            </a:r>
          </a:p>
          <a:p>
            <a:pPr marL="228600" indent="-228600">
              <a:buAutoNum type="arabicPeriod"/>
            </a:pPr>
            <a:r>
              <a:rPr lang="es-MX" baseline="0" dirty="0"/>
              <a:t>Columnas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017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Sinaí</a:t>
            </a:r>
          </a:p>
          <a:p>
            <a:pPr marL="228600" indent="-228600">
              <a:buAutoNum type="arabicPeriod"/>
            </a:pPr>
            <a:r>
              <a:rPr lang="es-MX" baseline="0" dirty="0"/>
              <a:t>Calvario</a:t>
            </a:r>
          </a:p>
          <a:p>
            <a:pPr marL="228600" indent="-228600">
              <a:buAutoNum type="arabicPeriod"/>
            </a:pPr>
            <a:r>
              <a:rPr lang="es-MX" baseline="0" dirty="0"/>
              <a:t>Horeb</a:t>
            </a:r>
          </a:p>
          <a:p>
            <a:pPr marL="228600" indent="-228600">
              <a:buAutoNum type="arabicPeriod"/>
            </a:pPr>
            <a:r>
              <a:rPr lang="es-MX" baseline="0" dirty="0"/>
              <a:t>Moriah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591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Resurrección de Lázaro</a:t>
            </a:r>
          </a:p>
          <a:p>
            <a:pPr marL="228600" indent="-228600">
              <a:buAutoNum type="arabicPeriod"/>
            </a:pPr>
            <a:r>
              <a:rPr lang="es-MX" baseline="0" dirty="0"/>
              <a:t>Multiplicación de los panes y los peces</a:t>
            </a:r>
          </a:p>
          <a:p>
            <a:pPr marL="228600" indent="-228600">
              <a:buAutoNum type="arabicPeriod"/>
            </a:pPr>
            <a:r>
              <a:rPr lang="es-MX" baseline="0" dirty="0"/>
              <a:t>Sanidad del ciego Bartimeo</a:t>
            </a:r>
          </a:p>
          <a:p>
            <a:pPr marL="228600" indent="-228600">
              <a:buAutoNum type="arabicPeriod"/>
            </a:pPr>
            <a:r>
              <a:rPr lang="es-MX" baseline="0" dirty="0"/>
              <a:t>Convertir el agua en vino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891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David</a:t>
            </a:r>
          </a:p>
          <a:p>
            <a:pPr marL="228600" indent="-228600">
              <a:buAutoNum type="arabicPeriod"/>
            </a:pPr>
            <a:r>
              <a:rPr lang="es-MX" baseline="0" dirty="0"/>
              <a:t>Saúl</a:t>
            </a:r>
          </a:p>
          <a:p>
            <a:pPr marL="228600" indent="-228600">
              <a:buAutoNum type="arabicPeriod"/>
            </a:pPr>
            <a:r>
              <a:rPr lang="es-MX" baseline="0" dirty="0"/>
              <a:t>Salomón</a:t>
            </a:r>
          </a:p>
          <a:p>
            <a:pPr marL="228600" indent="-228600">
              <a:buAutoNum type="arabicPeriod"/>
            </a:pPr>
            <a:r>
              <a:rPr lang="es-MX" baseline="0" dirty="0"/>
              <a:t>Josafat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554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Filisteos</a:t>
            </a:r>
          </a:p>
          <a:p>
            <a:pPr marL="228600" indent="-228600">
              <a:buAutoNum type="arabicPeriod"/>
            </a:pPr>
            <a:r>
              <a:rPr lang="es-MX" baseline="0" dirty="0"/>
              <a:t>Amalec</a:t>
            </a:r>
          </a:p>
          <a:p>
            <a:pPr marL="228600" indent="-228600">
              <a:buAutoNum type="arabicPeriod"/>
            </a:pPr>
            <a:r>
              <a:rPr lang="es-MX" baseline="0" dirty="0"/>
              <a:t>Jebuseos</a:t>
            </a:r>
          </a:p>
          <a:p>
            <a:pPr marL="228600" indent="-228600">
              <a:buAutoNum type="arabicPeriod"/>
            </a:pPr>
            <a:r>
              <a:rPr lang="es-MX" baseline="0" dirty="0"/>
              <a:t>Amorrheos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0927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Ad</a:t>
            </a:r>
          </a:p>
          <a:p>
            <a:pPr marL="228600" indent="-228600">
              <a:buAutoNum type="arabicPeriod"/>
            </a:pPr>
            <a:r>
              <a:rPr lang="es-MX" baseline="0" dirty="0"/>
              <a:t>Kedem</a:t>
            </a:r>
          </a:p>
          <a:p>
            <a:pPr marL="228600" indent="-228600">
              <a:buAutoNum type="arabicPeriod"/>
            </a:pPr>
            <a:r>
              <a:rPr lang="es-MX" baseline="0" dirty="0"/>
              <a:t>Olam</a:t>
            </a:r>
          </a:p>
          <a:p>
            <a:pPr marL="228600" indent="-228600">
              <a:buAutoNum type="arabicPeriod"/>
            </a:pPr>
            <a:r>
              <a:rPr lang="es-MX" baseline="0" dirty="0"/>
              <a:t>Netsajk</a:t>
            </a:r>
          </a:p>
          <a:p>
            <a:pPr marL="228600" indent="-228600">
              <a:buAutoNum type="arabicPeriod"/>
            </a:pPr>
            <a:endParaRPr lang="es-MX" dirty="0"/>
          </a:p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CFF8-7FCD-4745-865B-E963A574562D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011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3F0F-39A4-4F0A-B71A-6427FCB977F6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3288-58BA-40E7-8DFC-013CC340A6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091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3F0F-39A4-4F0A-B71A-6427FCB977F6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3288-58BA-40E7-8DFC-013CC340A6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86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3F0F-39A4-4F0A-B71A-6427FCB977F6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3288-58BA-40E7-8DFC-013CC340A6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29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3F0F-39A4-4F0A-B71A-6427FCB977F6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3288-58BA-40E7-8DFC-013CC340A6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25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3F0F-39A4-4F0A-B71A-6427FCB977F6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3288-58BA-40E7-8DFC-013CC340A6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6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3F0F-39A4-4F0A-B71A-6427FCB977F6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3288-58BA-40E7-8DFC-013CC340A6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527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3F0F-39A4-4F0A-B71A-6427FCB977F6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3288-58BA-40E7-8DFC-013CC340A6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3F0F-39A4-4F0A-B71A-6427FCB977F6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3288-58BA-40E7-8DFC-013CC340A6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39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3F0F-39A4-4F0A-B71A-6427FCB977F6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3288-58BA-40E7-8DFC-013CC340A6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0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3F0F-39A4-4F0A-B71A-6427FCB977F6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3288-58BA-40E7-8DFC-013CC340A6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96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3F0F-39A4-4F0A-B71A-6427FCB977F6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3288-58BA-40E7-8DFC-013CC340A6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339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tx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53F0F-39A4-4F0A-B71A-6427FCB977F6}" type="datetimeFigureOut">
              <a:rPr lang="es-MX" smtClean="0"/>
              <a:t>17/09/22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83288-58BA-40E7-8DFC-013CC340A6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247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ORTINA" descr="http://wallpaper.ultradownloads.com.br/120313_Papel-de-Parede-Cortina-Vermelha--120313_1920x120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r="4192" b="6887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6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Algunos de los enemigos más comunes del pueblo de Israel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Amorrheos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10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Jebuseos				19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Amalec				31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Filisteos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40</a:t>
            </a:r>
          </a:p>
          <a:p>
            <a:endParaRPr lang="es-MX" sz="1400" b="1" dirty="0">
              <a:solidFill>
                <a:srgbClr val="FFFF00"/>
              </a:solidFill>
              <a:latin typeface="Century Gothic" panose="020B05020202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67909"/>
            <a:chOff x="8755481" y="4333943"/>
            <a:chExt cx="3436519" cy="2267909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Menciona una de las Eternidades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Netsajk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8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Olam					12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Kedem				25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Ad	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55</a:t>
            </a:r>
          </a:p>
          <a:p>
            <a:endParaRPr lang="es-MX" sz="1400" b="1" dirty="0">
              <a:solidFill>
                <a:srgbClr val="FFFF00"/>
              </a:solidFill>
              <a:latin typeface="Century Gothic" panose="020B05020202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67909"/>
            <a:chOff x="8755481" y="4333943"/>
            <a:chExt cx="3436519" cy="2267909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8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Cuáles eran las características mencionadas por Dios acerca de Job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Apartado del mal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5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Temeroso de Dios			15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Recto					35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Perfecto	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45</a:t>
            </a:r>
          </a:p>
          <a:p>
            <a:endParaRPr lang="es-MX" sz="1400" b="1" dirty="0">
              <a:solidFill>
                <a:srgbClr val="FFFF00"/>
              </a:solidFill>
              <a:latin typeface="Century Gothic" panose="020B05020202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67909"/>
            <a:chOff x="8755481" y="4333943"/>
            <a:chExt cx="3436519" cy="2267909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3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Libros más comunes de la hermana Hicks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Apocalipsis	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Cantares				14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Triple Naturaleza			19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Tabernáculo	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65</a:t>
            </a:r>
          </a:p>
          <a:p>
            <a:endParaRPr lang="es-MX" sz="1400" b="1" dirty="0">
              <a:solidFill>
                <a:srgbClr val="FFFF00"/>
              </a:solidFill>
              <a:latin typeface="Century Gothic" panose="020B05020202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67909"/>
            <a:chOff x="8755481" y="4333943"/>
            <a:chExt cx="3436519" cy="2267909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98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Profetas más populares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Daniel	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Oseas				7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Jeremías 				27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Isaías			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63</a:t>
            </a:r>
          </a:p>
          <a:p>
            <a:endParaRPr lang="es-MX" sz="1400" b="1" dirty="0">
              <a:solidFill>
                <a:srgbClr val="FFFF00"/>
              </a:solidFill>
              <a:latin typeface="Century Gothic" panose="020B05020202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67909"/>
            <a:chOff x="8755481" y="4333943"/>
            <a:chExt cx="3436519" cy="2267909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24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Menciona uno de los Salmos más populares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Salmo 150	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10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Salmo 100				19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Salmo 91				31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Salmo 23				40</a:t>
            </a:r>
          </a:p>
          <a:p>
            <a:endParaRPr lang="es-MX" sz="1400" b="1" dirty="0">
              <a:solidFill>
                <a:srgbClr val="FFFF00"/>
              </a:solidFill>
              <a:latin typeface="Century Gothic" panose="020B05020202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67909"/>
            <a:chOff x="8755481" y="4333943"/>
            <a:chExt cx="3436519" cy="2267909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5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logo 100">
            <a:extLst>
              <a:ext uri="{FF2B5EF4-FFF2-40B4-BE49-F238E27FC236}">
                <a16:creationId xmlns:a16="http://schemas.microsoft.com/office/drawing/2014/main" id="{9CFB73C6-1CF1-40C6-BC82-B2B6E65124F7}"/>
              </a:ext>
            </a:extLst>
          </p:cNvPr>
          <p:cNvGrpSpPr/>
          <p:nvPr/>
        </p:nvGrpSpPr>
        <p:grpSpPr>
          <a:xfrm>
            <a:off x="1340684" y="-117347"/>
            <a:ext cx="9143018" cy="6033877"/>
            <a:chOff x="8755481" y="4333943"/>
            <a:chExt cx="3436519" cy="2267909"/>
          </a:xfrm>
        </p:grpSpPr>
        <p:pic>
          <p:nvPicPr>
            <p:cNvPr id="15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5E44D28F-9A81-4127-9E2C-80F340C82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16" name="Cristianos">
              <a:extLst>
                <a:ext uri="{FF2B5EF4-FFF2-40B4-BE49-F238E27FC236}">
                  <a16:creationId xmlns:a16="http://schemas.microsoft.com/office/drawing/2014/main" id="{25498631-1769-414A-BA63-E88470E12196}"/>
                </a:ext>
              </a:extLst>
            </p:cNvPr>
            <p:cNvSpPr/>
            <p:nvPr/>
          </p:nvSpPr>
          <p:spPr>
            <a:xfrm>
              <a:off x="8764136" y="5175656"/>
              <a:ext cx="3427864" cy="6998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11500" b="1" dirty="0">
                  <a:ln w="76200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  <a:endParaRPr lang="es-ES" sz="4400" b="1" dirty="0">
                <a:ln w="76200">
                  <a:solidFill>
                    <a:schemeClr val="bg1"/>
                  </a:solidFill>
                </a:ln>
                <a:solidFill>
                  <a:srgbClr val="FF5100"/>
                </a:solidFill>
              </a:endParaRPr>
            </a:p>
          </p:txBody>
        </p:sp>
      </p:grpSp>
      <p:pic>
        <p:nvPicPr>
          <p:cNvPr id="12" name="MÚSICA 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EL CONCURSO...">
            <a:extLst>
              <a:ext uri="{FF2B5EF4-FFF2-40B4-BE49-F238E27FC236}">
                <a16:creationId xmlns:a16="http://schemas.microsoft.com/office/drawing/2014/main" id="{C388CD17-D3EF-47DD-9DC6-149990E7193E}"/>
              </a:ext>
            </a:extLst>
          </p:cNvPr>
          <p:cNvSpPr txBox="1"/>
          <p:nvPr/>
        </p:nvSpPr>
        <p:spPr>
          <a:xfrm>
            <a:off x="3569109" y="2459504"/>
            <a:ext cx="5663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CONCURSO #1 DE</a:t>
            </a:r>
          </a:p>
          <a:p>
            <a:pPr algn="ctr"/>
            <a:r>
              <a:rPr lang="es-MX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IGLESIA </a:t>
            </a:r>
          </a:p>
        </p:txBody>
      </p:sp>
      <p:sp>
        <p:nvSpPr>
          <p:cNvPr id="17" name="UN CONCURSO..">
            <a:extLst>
              <a:ext uri="{FF2B5EF4-FFF2-40B4-BE49-F238E27FC236}">
                <a16:creationId xmlns:a16="http://schemas.microsoft.com/office/drawing/2014/main" id="{69C2BE53-11AC-48AB-9C41-41AEB1103542}"/>
              </a:ext>
            </a:extLst>
          </p:cNvPr>
          <p:cNvSpPr txBox="1"/>
          <p:nvPr/>
        </p:nvSpPr>
        <p:spPr>
          <a:xfrm>
            <a:off x="3569108" y="2779980"/>
            <a:ext cx="5663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 CONCURSO PARA</a:t>
            </a:r>
          </a:p>
          <a:p>
            <a:pPr algn="ctr"/>
            <a:r>
              <a:rPr lang="es-MX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VERDADEROS CRISTIANOS</a:t>
            </a:r>
          </a:p>
        </p:txBody>
      </p:sp>
      <p:sp>
        <p:nvSpPr>
          <p:cNvPr id="26" name="¿ESTÁN LISTOS?">
            <a:extLst>
              <a:ext uri="{FF2B5EF4-FFF2-40B4-BE49-F238E27FC236}">
                <a16:creationId xmlns:a16="http://schemas.microsoft.com/office/drawing/2014/main" id="{1CDECE7A-DB2F-4F9A-8FFD-0E8216283D98}"/>
              </a:ext>
            </a:extLst>
          </p:cNvPr>
          <p:cNvSpPr txBox="1"/>
          <p:nvPr/>
        </p:nvSpPr>
        <p:spPr>
          <a:xfrm>
            <a:off x="3264309" y="3064992"/>
            <a:ext cx="566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¿ESTÁN LISTOS?</a:t>
            </a:r>
          </a:p>
        </p:txBody>
      </p:sp>
      <p:pic>
        <p:nvPicPr>
          <p:cNvPr id="27" name="Pastor">
            <a:extLst>
              <a:ext uri="{FF2B5EF4-FFF2-40B4-BE49-F238E27FC236}">
                <a16:creationId xmlns:a16="http://schemas.microsoft.com/office/drawing/2014/main" id="{70813174-C1D0-446E-9CE1-DB9205926B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459" y="2252155"/>
            <a:ext cx="3893162" cy="46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3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832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332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5" grpId="1"/>
      <p:bldP spid="17" grpId="0"/>
      <p:bldP spid="17" grpId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Menciona los coritos más conocidos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El culto de hoy			10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Una mirada de fe			20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Yo tengo un amigo…		29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Alabaré				31</a:t>
            </a: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67909"/>
            <a:chOff x="8755481" y="4333943"/>
            <a:chExt cx="3436519" cy="2267909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4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Qué versículos de la Biblia son </a:t>
            </a:r>
          </a:p>
          <a:p>
            <a:pPr algn="just"/>
            <a:r>
              <a:rPr lang="es-MX" sz="28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los más memorizados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Mateo 22:37/Deut 6:5		16</a:t>
            </a:r>
          </a:p>
          <a:p>
            <a:r>
              <a:rPr lang="es-MX" sz="1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(Amarás al Señor tu Dios…)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Filipenses 4:13			18</a:t>
            </a:r>
          </a:p>
          <a:p>
            <a:r>
              <a:rPr lang="es-MX" sz="1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(Todo lo puedo en Cristo que me fortalece)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Salmo 23:1				21</a:t>
            </a:r>
          </a:p>
          <a:p>
            <a:r>
              <a:rPr lang="es-MX" sz="1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(Jehová es mi pastor…)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Juan 3:16				39</a:t>
            </a:r>
          </a:p>
          <a:p>
            <a:r>
              <a:rPr lang="es-MX" sz="1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(Porque de tal manera amó Dios al mundo…)</a:t>
            </a: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67909"/>
            <a:chOff x="8755481" y="4333943"/>
            <a:chExt cx="3436519" cy="2267909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34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Menciona un "Yo soy" que dijo el Señor Jesús.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La resurrección y la vida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16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La luz del mundo			18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El buen pastor			21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El camino, la verdad y la vida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39</a:t>
            </a:r>
          </a:p>
          <a:p>
            <a:endParaRPr lang="es-MX" sz="1400" b="1" dirty="0">
              <a:solidFill>
                <a:srgbClr val="FFFF00"/>
              </a:solidFill>
              <a:latin typeface="Century Gothic" panose="020B05020202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67909"/>
            <a:chOff x="8755481" y="4333943"/>
            <a:chExt cx="3436519" cy="2267909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1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Además de los muebles, mencione partes del Tabernáculo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Las Columnas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18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Capiteles				22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Estacas				28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Cortinas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32</a:t>
            </a:r>
          </a:p>
          <a:p>
            <a:endParaRPr lang="es-MX" sz="1400" b="1" dirty="0">
              <a:solidFill>
                <a:srgbClr val="FFFF00"/>
              </a:solidFill>
              <a:latin typeface="Century Gothic" panose="020B05020202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88263"/>
            <a:chOff x="8755481" y="4333943"/>
            <a:chExt cx="3436519" cy="2288263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  <a:p>
              <a:pPr algn="ctr"/>
              <a:endParaRPr lang="es-ES" sz="4400" b="1" dirty="0">
                <a:ln w="28575">
                  <a:solidFill>
                    <a:schemeClr val="bg1"/>
                  </a:solidFill>
                </a:ln>
                <a:solidFill>
                  <a:srgbClr val="FF51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2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Qué montes son los más conocidos de la Biblia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Moriah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10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Horeb					20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Calvario				29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Sinaí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31</a:t>
            </a:r>
          </a:p>
          <a:p>
            <a:endParaRPr lang="es-MX" sz="1400" b="1" dirty="0">
              <a:solidFill>
                <a:srgbClr val="FFFF00"/>
              </a:solidFill>
              <a:latin typeface="Century Gothic" panose="020B05020202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88263"/>
            <a:chOff x="8755481" y="4333943"/>
            <a:chExt cx="3436519" cy="2288263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  <a:p>
              <a:pPr algn="ctr"/>
              <a:endParaRPr lang="es-ES" sz="4400" b="1" dirty="0">
                <a:ln w="28575">
                  <a:solidFill>
                    <a:schemeClr val="bg1"/>
                  </a:solidFill>
                </a:ln>
                <a:solidFill>
                  <a:srgbClr val="FF51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6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Menciona los milagros más conocidos que realizó Jesús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Convertir el agua en vino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10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Sanidad del ciego Bartimeo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20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Multiplicación de los panes y peces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21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Resurrección de Lázaro 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49</a:t>
            </a: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88263"/>
            <a:chOff x="8755481" y="4333943"/>
            <a:chExt cx="3436519" cy="2288263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  <a:p>
              <a:pPr algn="ctr"/>
              <a:endParaRPr lang="es-ES" sz="4400" b="1" dirty="0">
                <a:ln w="28575">
                  <a:solidFill>
                    <a:schemeClr val="bg1"/>
                  </a:solidFill>
                </a:ln>
                <a:solidFill>
                  <a:srgbClr val="FF51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2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ABLÓN RESPUESTA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8" y="774628"/>
            <a:ext cx="8375904" cy="535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EGUNTA"/>
          <p:cNvSpPr txBox="1"/>
          <p:nvPr/>
        </p:nvSpPr>
        <p:spPr>
          <a:xfrm>
            <a:off x="2258689" y="1036765"/>
            <a:ext cx="781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Reyes más famosos de Israel</a:t>
            </a:r>
          </a:p>
        </p:txBody>
      </p:sp>
      <p:sp>
        <p:nvSpPr>
          <p:cNvPr id="14" name="4. RESPUESTA"/>
          <p:cNvSpPr txBox="1"/>
          <p:nvPr/>
        </p:nvSpPr>
        <p:spPr>
          <a:xfrm>
            <a:off x="3784503" y="4524929"/>
            <a:ext cx="52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Josafat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5</a:t>
            </a:r>
          </a:p>
        </p:txBody>
      </p:sp>
      <p:sp>
        <p:nvSpPr>
          <p:cNvPr id="13" name="3. RESPUESTA"/>
          <p:cNvSpPr txBox="1"/>
          <p:nvPr/>
        </p:nvSpPr>
        <p:spPr>
          <a:xfrm>
            <a:off x="3784502" y="3851232"/>
            <a:ext cx="528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Salomón				25</a:t>
            </a:r>
          </a:p>
        </p:txBody>
      </p:sp>
      <p:sp>
        <p:nvSpPr>
          <p:cNvPr id="15" name="2. RESPUESTA"/>
          <p:cNvSpPr txBox="1"/>
          <p:nvPr/>
        </p:nvSpPr>
        <p:spPr>
          <a:xfrm>
            <a:off x="3815583" y="3147989"/>
            <a:ext cx="547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Saúl					29</a:t>
            </a:r>
          </a:p>
        </p:txBody>
      </p:sp>
      <p:sp>
        <p:nvSpPr>
          <p:cNvPr id="12" name="1. RESPUESTA"/>
          <p:cNvSpPr txBox="1"/>
          <p:nvPr/>
        </p:nvSpPr>
        <p:spPr>
          <a:xfrm>
            <a:off x="3839127" y="2437308"/>
            <a:ext cx="54720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David	</a:t>
            </a:r>
            <a:r>
              <a:rPr lang="es-MX" sz="20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		</a:t>
            </a:r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	31</a:t>
            </a:r>
          </a:p>
          <a:p>
            <a:endParaRPr lang="es-MX" sz="1400" b="1" dirty="0">
              <a:solidFill>
                <a:srgbClr val="FFFF00"/>
              </a:solidFill>
              <a:latin typeface="Century Gothic" panose="020B05020202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1" name="4."/>
          <p:cNvSpPr txBox="1"/>
          <p:nvPr/>
        </p:nvSpPr>
        <p:spPr>
          <a:xfrm>
            <a:off x="3112730" y="4541373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4.</a:t>
            </a:r>
          </a:p>
        </p:txBody>
      </p:sp>
      <p:sp>
        <p:nvSpPr>
          <p:cNvPr id="20" name="3."/>
          <p:cNvSpPr txBox="1"/>
          <p:nvPr/>
        </p:nvSpPr>
        <p:spPr>
          <a:xfrm>
            <a:off x="3112730" y="3877332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3.</a:t>
            </a:r>
          </a:p>
        </p:txBody>
      </p:sp>
      <p:sp>
        <p:nvSpPr>
          <p:cNvPr id="18" name="2."/>
          <p:cNvSpPr txBox="1"/>
          <p:nvPr/>
        </p:nvSpPr>
        <p:spPr>
          <a:xfrm>
            <a:off x="3118835" y="31366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2.</a:t>
            </a:r>
          </a:p>
        </p:txBody>
      </p:sp>
      <p:sp>
        <p:nvSpPr>
          <p:cNvPr id="16" name="1."/>
          <p:cNvSpPr txBox="1"/>
          <p:nvPr/>
        </p:nvSpPr>
        <p:spPr>
          <a:xfrm>
            <a:off x="3118836" y="2416029"/>
            <a:ext cx="61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1.</a:t>
            </a:r>
          </a:p>
        </p:txBody>
      </p:sp>
      <p:pic>
        <p:nvPicPr>
          <p:cNvPr id="24" name="BOTÓN 3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7281427" y="5757999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OTÓN 2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5755547" y="5776463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TÓN 1S" descr="http://1.bp.blogspot.com/-1gM3HhQ6oCQ/Uv6ih-kWQFI/AAAAAAAAeQo/EERxJw0_3p0/s1600/Fondos+de+Pantalla+Gratis+Abstractos+%2528218%2529.Jpg"/>
          <p:cNvPicPr>
            <a:picLocks noChangeAspect="1" noChangeArrowheads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81" r="85128"/>
          <a:stretch/>
        </p:blipFill>
        <p:spPr bwMode="auto">
          <a:xfrm rot="5400000">
            <a:off x="4212222" y="5773536"/>
            <a:ext cx="1046627" cy="823360"/>
          </a:xfrm>
          <a:prstGeom prst="rect">
            <a:avLst/>
          </a:prstGeom>
          <a:ln w="762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X 3ER STRIKE"/>
          <p:cNvSpPr txBox="1"/>
          <p:nvPr/>
        </p:nvSpPr>
        <p:spPr>
          <a:xfrm>
            <a:off x="7567792" y="589787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28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X 2DO STRIKE"/>
          <p:cNvSpPr txBox="1"/>
          <p:nvPr/>
        </p:nvSpPr>
        <p:spPr>
          <a:xfrm>
            <a:off x="6074700" y="5928680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X 1ER STRIKE"/>
          <p:cNvSpPr txBox="1"/>
          <p:nvPr/>
        </p:nvSpPr>
        <p:spPr>
          <a:xfrm>
            <a:off x="4515840" y="5921389"/>
            <a:ext cx="5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3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6" name="X ROBO DE PUNTOS"/>
          <p:cNvSpPr txBox="1"/>
          <p:nvPr/>
        </p:nvSpPr>
        <p:spPr>
          <a:xfrm>
            <a:off x="5360859" y="1947355"/>
            <a:ext cx="226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</a:t>
            </a:r>
            <a:endParaRPr lang="es-MX" sz="16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SONIDO NUEVO R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602683"/>
            <a:ext cx="609600" cy="609600"/>
          </a:xfrm>
          <a:prstGeom prst="rect">
            <a:avLst/>
          </a:prstGeom>
        </p:spPr>
      </p:pic>
      <p:pic>
        <p:nvPicPr>
          <p:cNvPr id="6" name="SONIDO RESPUESTA REPETI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1642555"/>
            <a:ext cx="609600" cy="609600"/>
          </a:xfrm>
          <a:prstGeom prst="rect">
            <a:avLst/>
          </a:prstGeom>
        </p:spPr>
      </p:pic>
      <p:pic>
        <p:nvPicPr>
          <p:cNvPr id="9" name="SONIDO GANAR R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0745" y="2781317"/>
            <a:ext cx="609600" cy="609600"/>
          </a:xfrm>
          <a:prstGeom prst="rect">
            <a:avLst/>
          </a:prstGeom>
        </p:spPr>
      </p:pic>
      <p:pic>
        <p:nvPicPr>
          <p:cNvPr id="11" name="ERROR ROBO DE PUNTOS (CARA)">
            <a:extLst>
              <a:ext uri="{FF2B5EF4-FFF2-40B4-BE49-F238E27FC236}">
                <a16:creationId xmlns:a16="http://schemas.microsoft.com/office/drawing/2014/main" id="{CA902FC1-79FA-4544-BA8E-DC0FB67DD0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22173" b="33150"/>
          <a:stretch/>
        </p:blipFill>
        <p:spPr>
          <a:xfrm>
            <a:off x="298449" y="2278049"/>
            <a:ext cx="2279941" cy="3079001"/>
          </a:xfrm>
          <a:prstGeom prst="rect">
            <a:avLst/>
          </a:prstGeom>
        </p:spPr>
      </p:pic>
      <p:pic>
        <p:nvPicPr>
          <p:cNvPr id="31" name="RESPUESTA REPEDIDA (TRAJE)">
            <a:extLst>
              <a:ext uri="{FF2B5EF4-FFF2-40B4-BE49-F238E27FC236}">
                <a16:creationId xmlns:a16="http://schemas.microsoft.com/office/drawing/2014/main" id="{F59E35AF-A5E4-4EDB-9A13-5B5CFE6C2F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2"/>
          <a:stretch/>
        </p:blipFill>
        <p:spPr>
          <a:xfrm>
            <a:off x="-456641" y="5353875"/>
            <a:ext cx="3893162" cy="1519365"/>
          </a:xfrm>
          <a:prstGeom prst="rect">
            <a:avLst/>
          </a:prstGeom>
        </p:spPr>
      </p:pic>
      <p:grpSp>
        <p:nvGrpSpPr>
          <p:cNvPr id="2051" name="logo 100">
            <a:extLst>
              <a:ext uri="{FF2B5EF4-FFF2-40B4-BE49-F238E27FC236}">
                <a16:creationId xmlns:a16="http://schemas.microsoft.com/office/drawing/2014/main" id="{C3F0650A-56C0-44C7-9685-8C5B6DB93A0E}"/>
              </a:ext>
            </a:extLst>
          </p:cNvPr>
          <p:cNvGrpSpPr/>
          <p:nvPr/>
        </p:nvGrpSpPr>
        <p:grpSpPr>
          <a:xfrm>
            <a:off x="8755481" y="4333943"/>
            <a:ext cx="3436519" cy="2267909"/>
            <a:chOff x="8755481" y="4333943"/>
            <a:chExt cx="3436519" cy="2267909"/>
          </a:xfrm>
        </p:grpSpPr>
        <p:pic>
          <p:nvPicPr>
            <p:cNvPr id="2049" name="imagen logo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7C40A529-CA89-4312-A4CD-879B5ACE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481" y="4333943"/>
              <a:ext cx="3432345" cy="2267909"/>
            </a:xfrm>
            <a:prstGeom prst="rect">
              <a:avLst/>
            </a:prstGeom>
          </p:spPr>
        </p:pic>
        <p:sp>
          <p:nvSpPr>
            <p:cNvPr id="41" name="info (modificar)">
              <a:extLst>
                <a:ext uri="{FF2B5EF4-FFF2-40B4-BE49-F238E27FC236}">
                  <a16:creationId xmlns:a16="http://schemas.microsoft.com/office/drawing/2014/main" id="{28E45D2A-99C4-4503-B9E7-D41601CEB099}"/>
                </a:ext>
              </a:extLst>
            </p:cNvPr>
            <p:cNvSpPr/>
            <p:nvPr/>
          </p:nvSpPr>
          <p:spPr>
            <a:xfrm>
              <a:off x="8764136" y="5175656"/>
              <a:ext cx="34278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lang="es-ES" sz="4400" b="1" dirty="0">
                  <a:ln w="28575">
                    <a:solidFill>
                      <a:schemeClr val="bg1"/>
                    </a:solidFill>
                  </a:ln>
                  <a:solidFill>
                    <a:srgbClr val="FF5100"/>
                  </a:solidFill>
                </a:rPr>
                <a:t>Cristianos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1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6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6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ESPUESTA 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  <p:bldP spid="15" grpId="0"/>
      <p:bldP spid="12" grpId="0"/>
      <p:bldP spid="21" grpId="0"/>
      <p:bldP spid="20" grpId="0"/>
      <p:bldP spid="18" grpId="0"/>
      <p:bldP spid="16" grpId="0"/>
      <p:bldP spid="39" grpId="0"/>
      <p:bldP spid="38" grpId="0"/>
      <p:bldP spid="25" grpId="0"/>
      <p:bldP spid="36" grpId="0"/>
      <p:bldP spid="36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813</Words>
  <Application>Microsoft Macintosh PowerPoint</Application>
  <PresentationFormat>Panorámica</PresentationFormat>
  <Paragraphs>258</Paragraphs>
  <Slides>15</Slides>
  <Notes>13</Notes>
  <HiddenSlides>0</HiddenSlides>
  <MMClips>40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</dc:title>
  <dc:creator>VICTOR HUGO CARRILLO LIZAMA</dc:creator>
  <cp:lastModifiedBy>Microsoft Office User</cp:lastModifiedBy>
  <cp:revision>107</cp:revision>
  <dcterms:created xsi:type="dcterms:W3CDTF">2014-10-09T20:16:13Z</dcterms:created>
  <dcterms:modified xsi:type="dcterms:W3CDTF">2022-09-18T04:18:02Z</dcterms:modified>
</cp:coreProperties>
</file>