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89" r:id="rId9"/>
    <p:sldId id="279" r:id="rId10"/>
    <p:sldId id="280" r:id="rId11"/>
    <p:sldId id="281" r:id="rId12"/>
    <p:sldId id="290" r:id="rId13"/>
    <p:sldId id="284" r:id="rId14"/>
    <p:sldId id="285" r:id="rId15"/>
    <p:sldId id="286" r:id="rId16"/>
    <p:sldId id="291" r:id="rId17"/>
    <p:sldId id="287" r:id="rId18"/>
    <p:sldId id="269" r:id="rId19"/>
    <p:sldId id="273" r:id="rId2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906"/>
    <a:srgbClr val="253808"/>
    <a:srgbClr val="7CBF33"/>
    <a:srgbClr val="E5D8D2"/>
    <a:srgbClr val="A94D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70" d="100"/>
          <a:sy n="70"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0E4FB-4128-4B07-A710-FB42099C2F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92563BC4-97A6-442A-9EF3-F0BA4BB0B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D9DCBD95-E0F0-4974-A547-F61DE4CB4B56}"/>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8E8741D9-C26E-493D-A3BC-0A8D2ED43DE5}"/>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EDEB703-0557-4DD2-A417-18F111631FFB}"/>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290444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B0BE3-A7B5-44EE-97AB-DB8BB11216C3}"/>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A80A03EF-4109-45A6-BE0A-E461B1A72CA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BDE44B1C-E9B0-4C8B-A302-D9A3C0B3895F}"/>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868B65CC-70E8-493E-A39D-D13B615FF55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7098984-06F7-464A-8364-99AE1402D72F}"/>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135872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9209DA-3207-4E2B-8187-170C817F7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82F6F552-37BE-48BA-8D8B-DF1DDB29F31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D5976B35-0001-496B-A13A-BA80F80743AE}"/>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2A6066EF-597D-4CCD-805F-3FE96BA13FDA}"/>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2D53B520-C64B-47AB-A0AE-316E49A7A80B}"/>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338020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2CF2C-D343-47CF-A6E6-E2F8F4D42AF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E8F0C030-04DD-42A7-81C7-FF0B4395BED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A2ED3712-BB6D-4D9E-8FCB-473703ED8A6A}"/>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AFA2EDFF-23F3-4CEC-B438-C3A77B95006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6B5E3E5E-9312-4D32-A3A4-DE35D5E8DB1E}"/>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70568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2DD03-57AB-47B8-8E49-AFC325007AE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DB05D17-C6EC-411A-B782-ECD7DF4D2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F7A0861-63B8-4C4C-A429-28AB7F9AD9FC}"/>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CB568E5B-11F2-4575-BC30-7891CF60B6A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800F742-FC1D-4EC7-99B9-863A4DB52E87}"/>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378009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263D4-F7F5-48F7-AD80-59D29421194C}"/>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9BDF16E3-FF50-464D-B5DB-ECCE88FC13A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1A54ED55-E3A4-4C13-B857-70575AF2408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B3FC35C6-CEEE-4E78-A42B-B8BDCC8D0A17}"/>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6" name="Marcador de pie de página 5">
            <a:extLst>
              <a:ext uri="{FF2B5EF4-FFF2-40B4-BE49-F238E27FC236}">
                <a16:creationId xmlns:a16="http://schemas.microsoft.com/office/drawing/2014/main" id="{531294E8-46F5-45AE-8A1D-A006EFC30F34}"/>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06754E00-D9F1-4C0D-96D9-276285D3AE44}"/>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21055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A3EE9-9C7E-4089-B979-417F8DC62D2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BEBC6CF-5B6E-4B24-B902-4D62DE4E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19FE6FA-0D72-4273-BF59-A7040FCD1AB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443F8EB4-8604-4423-90FF-72E18285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7B187B7-DD47-4A5D-8DB9-C8031DD7C77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F1539F42-43F7-40A6-9386-C9814E2681FA}"/>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8" name="Marcador de pie de página 7">
            <a:extLst>
              <a:ext uri="{FF2B5EF4-FFF2-40B4-BE49-F238E27FC236}">
                <a16:creationId xmlns:a16="http://schemas.microsoft.com/office/drawing/2014/main" id="{AF7EF958-BA7B-4B2A-A76F-5485242FBFB3}"/>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759ED5D4-0B9E-454C-BD73-1B405B7AC91F}"/>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408256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9438-E231-48CA-B4B9-1BBAE9BBBBF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F5789B29-0F8C-4100-A6D0-7A0FD7F4041C}"/>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4" name="Marcador de pie de página 3">
            <a:extLst>
              <a:ext uri="{FF2B5EF4-FFF2-40B4-BE49-F238E27FC236}">
                <a16:creationId xmlns:a16="http://schemas.microsoft.com/office/drawing/2014/main" id="{48574C80-A7F2-4119-972A-0B92B1C3402F}"/>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D461754A-9397-48F6-BB68-E084B295CB5A}"/>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105954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A586D3-3732-4354-9468-908224583B98}"/>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3" name="Marcador de pie de página 2">
            <a:extLst>
              <a:ext uri="{FF2B5EF4-FFF2-40B4-BE49-F238E27FC236}">
                <a16:creationId xmlns:a16="http://schemas.microsoft.com/office/drawing/2014/main" id="{375BD2E8-03F8-40DF-9AA5-1FC5E2ED5D40}"/>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78BA780-180C-48F6-B9BC-C6F597C83CD1}"/>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49891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8D44F-3DD2-43F5-AEAE-8F6E31DC65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FF187BD7-69A2-40FE-ABBD-F13B7E80D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5A8DA540-0029-4629-977C-ECE253F01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6296921-7237-4FEC-BE3E-AA90273A30CB}"/>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6" name="Marcador de pie de página 5">
            <a:extLst>
              <a:ext uri="{FF2B5EF4-FFF2-40B4-BE49-F238E27FC236}">
                <a16:creationId xmlns:a16="http://schemas.microsoft.com/office/drawing/2014/main" id="{DC3D0D3A-CE13-4C87-8E28-AEE0B9F523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D9EAC041-F66D-425B-B527-5F29347A3D47}"/>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278749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8354-4FAD-4E07-A4F3-3892D43EC0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43743618-0902-4195-AAB5-B7D2E6431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16BD5892-8962-4CE7-9C9C-4BCE55051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5EE2971-54AE-43A0-A500-591555CC8D7F}"/>
              </a:ext>
            </a:extLst>
          </p:cNvPr>
          <p:cNvSpPr>
            <a:spLocks noGrp="1"/>
          </p:cNvSpPr>
          <p:nvPr>
            <p:ph type="dt" sz="half" idx="10"/>
          </p:nvPr>
        </p:nvSpPr>
        <p:spPr/>
        <p:txBody>
          <a:bodyPr/>
          <a:lstStyle/>
          <a:p>
            <a:fld id="{A2CEC021-B5B3-4871-93CF-AB360676C655}" type="datetimeFigureOut">
              <a:rPr lang="es-GT" smtClean="0"/>
              <a:t>13/09/2022</a:t>
            </a:fld>
            <a:endParaRPr lang="es-GT"/>
          </a:p>
        </p:txBody>
      </p:sp>
      <p:sp>
        <p:nvSpPr>
          <p:cNvPr id="6" name="Marcador de pie de página 5">
            <a:extLst>
              <a:ext uri="{FF2B5EF4-FFF2-40B4-BE49-F238E27FC236}">
                <a16:creationId xmlns:a16="http://schemas.microsoft.com/office/drawing/2014/main" id="{81B7D863-32C3-407F-AF64-19079AC7239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F85C65B-1C0C-4BBA-8130-C750C9213701}"/>
              </a:ext>
            </a:extLst>
          </p:cNvPr>
          <p:cNvSpPr>
            <a:spLocks noGrp="1"/>
          </p:cNvSpPr>
          <p:nvPr>
            <p:ph type="sldNum" sz="quarter" idx="12"/>
          </p:nvPr>
        </p:nvSpPr>
        <p:spPr/>
        <p:txBody>
          <a:bodyPr/>
          <a:lstStyle/>
          <a:p>
            <a:fld id="{12688481-70E9-4EE3-A33E-1264851D7926}" type="slidenum">
              <a:rPr lang="es-GT" smtClean="0"/>
              <a:t>‹Nº›</a:t>
            </a:fld>
            <a:endParaRPr lang="es-GT"/>
          </a:p>
        </p:txBody>
      </p:sp>
    </p:spTree>
    <p:extLst>
      <p:ext uri="{BB962C8B-B14F-4D97-AF65-F5344CB8AC3E}">
        <p14:creationId xmlns:p14="http://schemas.microsoft.com/office/powerpoint/2010/main" val="237051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FA774F-B7C9-4F04-AC3E-00A2E9B9B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1BF4841-26EF-4F2F-A4DB-676D857A6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080E00DD-FAAE-4C80-9E6E-435BF2E68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EC021-B5B3-4871-93CF-AB360676C655}" type="datetimeFigureOut">
              <a:rPr lang="es-GT" smtClean="0"/>
              <a:t>13/09/2022</a:t>
            </a:fld>
            <a:endParaRPr lang="es-GT"/>
          </a:p>
        </p:txBody>
      </p:sp>
      <p:sp>
        <p:nvSpPr>
          <p:cNvPr id="5" name="Marcador de pie de página 4">
            <a:extLst>
              <a:ext uri="{FF2B5EF4-FFF2-40B4-BE49-F238E27FC236}">
                <a16:creationId xmlns:a16="http://schemas.microsoft.com/office/drawing/2014/main" id="{B9F15A19-502A-454C-BEC4-D78A3F7D3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66DE3CBD-9BA9-4D0F-BC6C-380E55E55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88481-70E9-4EE3-A33E-1264851D7926}" type="slidenum">
              <a:rPr lang="es-GT" smtClean="0"/>
              <a:t>‹Nº›</a:t>
            </a:fld>
            <a:endParaRPr lang="es-GT"/>
          </a:p>
        </p:txBody>
      </p:sp>
    </p:spTree>
    <p:extLst>
      <p:ext uri="{BB962C8B-B14F-4D97-AF65-F5344CB8AC3E}">
        <p14:creationId xmlns:p14="http://schemas.microsoft.com/office/powerpoint/2010/main" val="248522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447" y="745471"/>
            <a:ext cx="5957047" cy="5386388"/>
          </a:xfrm>
          <a:prstGeom prst="roundRect">
            <a:avLst>
              <a:gd name="adj" fmla="val 4167"/>
            </a:avLst>
          </a:prstGeom>
          <a:solidFill>
            <a:srgbClr val="FFFFFF"/>
          </a:solidFill>
          <a:ln w="28575" cap="sq">
            <a:solidFill>
              <a:srgbClr val="273906"/>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ítulo 3">
            <a:extLst>
              <a:ext uri="{FF2B5EF4-FFF2-40B4-BE49-F238E27FC236}">
                <a16:creationId xmlns:a16="http://schemas.microsoft.com/office/drawing/2014/main" id="{DB903E5D-8E24-49D2-99EA-A332BB8DF719}"/>
              </a:ext>
            </a:extLst>
          </p:cNvPr>
          <p:cNvSpPr>
            <a:spLocks noGrp="1"/>
          </p:cNvSpPr>
          <p:nvPr>
            <p:ph type="title"/>
          </p:nvPr>
        </p:nvSpPr>
        <p:spPr>
          <a:xfrm>
            <a:off x="537881" y="551329"/>
            <a:ext cx="4895905" cy="2864224"/>
          </a:xfrm>
        </p:spPr>
        <p:txBody>
          <a:bodyPr anchor="ctr">
            <a:noAutofit/>
          </a:bodyPr>
          <a:lstStyle/>
          <a:p>
            <a:pPr algn="ctr"/>
            <a:r>
              <a:rPr lang="es-GT" sz="6500" b="1" dirty="0">
                <a:effectLst>
                  <a:outerShdw blurRad="38100" dist="38100" dir="2700000" algn="tl">
                    <a:srgbClr val="000000">
                      <a:alpha val="43137"/>
                    </a:srgbClr>
                  </a:outerShdw>
                </a:effectLst>
                <a:latin typeface="+mn-lt"/>
              </a:rPr>
              <a:t>DIOS CREÓ AL ESPOSO Y A LA ESPOSA</a:t>
            </a:r>
          </a:p>
        </p:txBody>
      </p:sp>
      <p:sp>
        <p:nvSpPr>
          <p:cNvPr id="2" name="Rectángulo 1">
            <a:extLst>
              <a:ext uri="{FF2B5EF4-FFF2-40B4-BE49-F238E27FC236}">
                <a16:creationId xmlns:a16="http://schemas.microsoft.com/office/drawing/2014/main" id="{587DAB6A-FB42-4E37-A7AF-B366BECDE483}"/>
              </a:ext>
            </a:extLst>
          </p:cNvPr>
          <p:cNvSpPr/>
          <p:nvPr/>
        </p:nvSpPr>
        <p:spPr>
          <a:xfrm>
            <a:off x="537881" y="3758800"/>
            <a:ext cx="4895905" cy="2554545"/>
          </a:xfrm>
          <a:prstGeom prst="rect">
            <a:avLst/>
          </a:prstGeom>
        </p:spPr>
        <p:txBody>
          <a:bodyPr wrap="square">
            <a:spAutoFit/>
          </a:bodyPr>
          <a:lstStyle/>
          <a:p>
            <a:pPr algn="ctr"/>
            <a:r>
              <a:rPr lang="es-GT" sz="4000" dirty="0">
                <a:effectLst>
                  <a:outerShdw blurRad="38100" dist="38100" dir="2700000" algn="tl">
                    <a:srgbClr val="000000">
                      <a:alpha val="43137"/>
                    </a:srgbClr>
                  </a:outerShdw>
                </a:effectLst>
              </a:rPr>
              <a:t>“El matrimonio ordenado por Dios es entre un hombre y una mujer”</a:t>
            </a:r>
          </a:p>
        </p:txBody>
      </p:sp>
    </p:spTree>
    <p:extLst>
      <p:ext uri="{BB962C8B-B14F-4D97-AF65-F5344CB8AC3E}">
        <p14:creationId xmlns:p14="http://schemas.microsoft.com/office/powerpoint/2010/main" val="211380686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24435" y="376517"/>
            <a:ext cx="11201400" cy="6118411"/>
          </a:xfrm>
        </p:spPr>
        <p:txBody>
          <a:bodyPr anchor="ctr">
            <a:noAutofit/>
          </a:bodyPr>
          <a:lstStyle/>
          <a:p>
            <a:pPr marL="534988" indent="-534988" algn="just">
              <a:buFont typeface="+mj-lt"/>
              <a:buAutoNum type="alphaUcPeriod" startAt="2"/>
            </a:pPr>
            <a:r>
              <a:rPr lang="es-GT" sz="4000" b="1" dirty="0"/>
              <a:t>Dios puso al hombre en el huerto del Edén,    V.15-17. </a:t>
            </a:r>
          </a:p>
          <a:p>
            <a:pPr marL="992188" lvl="1" indent="-534988" algn="just">
              <a:buFont typeface="+mj-lt"/>
              <a:buAutoNum type="arabicParenR"/>
            </a:pPr>
            <a:r>
              <a:rPr lang="es-GT" sz="3800" dirty="0"/>
              <a:t>Fue puesto allí para labrar (trabajar) y vigilar (guardar).</a:t>
            </a:r>
          </a:p>
          <a:p>
            <a:pPr marL="992188" lvl="1" indent="-534988" algn="just">
              <a:buFont typeface="+mj-lt"/>
              <a:buAutoNum type="arabicParenR"/>
            </a:pPr>
            <a:r>
              <a:rPr lang="es-GT" sz="3800" dirty="0"/>
              <a:t>Fue puesto allí con una divina libertad y amonestación, V.16,17. Prohibido comer del árbol de la ciencia del bien y el mal, advertencia: “ciertamente morirán”. Muerte física y espiritual. </a:t>
            </a:r>
          </a:p>
        </p:txBody>
      </p:sp>
    </p:spTree>
    <p:extLst>
      <p:ext uri="{BB962C8B-B14F-4D97-AF65-F5344CB8AC3E}">
        <p14:creationId xmlns:p14="http://schemas.microsoft.com/office/powerpoint/2010/main" val="3325455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7"/>
            <a:ext cx="11187953" cy="6118411"/>
          </a:xfrm>
        </p:spPr>
        <p:txBody>
          <a:bodyPr anchor="ctr">
            <a:noAutofit/>
          </a:bodyPr>
          <a:lstStyle/>
          <a:p>
            <a:pPr marL="538163" indent="-538163" algn="just">
              <a:buFont typeface="+mj-lt"/>
              <a:buAutoNum type="alphaUcPeriod" startAt="3"/>
            </a:pPr>
            <a:r>
              <a:rPr lang="es-GT" sz="4400" b="1" dirty="0"/>
              <a:t>Aquí vemos que Dios como creador y sustentador, tenía la potestad para declarar la ley y determinar las consecuencias de violarla, usted decide hoy en su libre albedrio: desobedecer u obedecer a Dios. </a:t>
            </a:r>
          </a:p>
        </p:txBody>
      </p:sp>
    </p:spTree>
    <p:extLst>
      <p:ext uri="{BB962C8B-B14F-4D97-AF65-F5344CB8AC3E}">
        <p14:creationId xmlns:p14="http://schemas.microsoft.com/office/powerpoint/2010/main" val="2910354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hay ninguna descripción de la f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153" y="753503"/>
            <a:ext cx="5580529" cy="5378356"/>
          </a:xfrm>
          <a:prstGeom prst="rect">
            <a:avLst/>
          </a:prstGeom>
          <a:solidFill>
            <a:srgbClr val="FFFFFF">
              <a:shade val="85000"/>
            </a:srgbClr>
          </a:solidFill>
          <a:ln w="57150" cap="sq">
            <a:solidFill>
              <a:srgbClr val="27390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ítulo 3">
            <a:extLst>
              <a:ext uri="{FF2B5EF4-FFF2-40B4-BE49-F238E27FC236}">
                <a16:creationId xmlns:a16="http://schemas.microsoft.com/office/drawing/2014/main" id="{5992CA74-AF48-4F15-88F8-5DCEE3822E88}"/>
              </a:ext>
            </a:extLst>
          </p:cNvPr>
          <p:cNvSpPr>
            <a:spLocks noGrp="1"/>
          </p:cNvSpPr>
          <p:nvPr>
            <p:ph type="title"/>
          </p:nvPr>
        </p:nvSpPr>
        <p:spPr>
          <a:xfrm>
            <a:off x="537883" y="551329"/>
            <a:ext cx="5029199" cy="2864224"/>
          </a:xfrm>
        </p:spPr>
        <p:txBody>
          <a:bodyPr anchor="ctr">
            <a:noAutofit/>
          </a:bodyPr>
          <a:lstStyle/>
          <a:p>
            <a:pPr algn="ctr"/>
            <a:r>
              <a:rPr lang="es-GT" sz="6000" b="1" dirty="0">
                <a:latin typeface="+mn-lt"/>
              </a:rPr>
              <a:t>EL HOMBRE Y LA MUJER EN EL EDÉN</a:t>
            </a:r>
          </a:p>
        </p:txBody>
      </p:sp>
      <p:sp>
        <p:nvSpPr>
          <p:cNvPr id="9" name="Elipse 8"/>
          <p:cNvSpPr/>
          <p:nvPr/>
        </p:nvSpPr>
        <p:spPr>
          <a:xfrm>
            <a:off x="2345309" y="4879413"/>
            <a:ext cx="1414345" cy="1143000"/>
          </a:xfrm>
          <a:prstGeom prst="ellipse">
            <a:avLst/>
          </a:prstGeom>
          <a:solidFill>
            <a:srgbClr val="253808"/>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GT" sz="5400" b="1" dirty="0">
                <a:solidFill>
                  <a:schemeClr val="bg1"/>
                </a:solidFill>
                <a:effectLst>
                  <a:outerShdw blurRad="38100" dist="38100" dir="2700000" algn="tl">
                    <a:srgbClr val="000000">
                      <a:alpha val="43137"/>
                    </a:srgbClr>
                  </a:outerShdw>
                </a:effectLst>
              </a:rPr>
              <a:t>3</a:t>
            </a:r>
          </a:p>
        </p:txBody>
      </p:sp>
      <p:sp>
        <p:nvSpPr>
          <p:cNvPr id="5" name="CuadroTexto 4">
            <a:extLst>
              <a:ext uri="{FF2B5EF4-FFF2-40B4-BE49-F238E27FC236}">
                <a16:creationId xmlns:a16="http://schemas.microsoft.com/office/drawing/2014/main" id="{B7E9089F-4B78-C13C-8F15-E9C80788A2B7}"/>
              </a:ext>
            </a:extLst>
          </p:cNvPr>
          <p:cNvSpPr txBox="1"/>
          <p:nvPr/>
        </p:nvSpPr>
        <p:spPr>
          <a:xfrm>
            <a:off x="537883" y="3793540"/>
            <a:ext cx="5029199" cy="707886"/>
          </a:xfrm>
          <a:prstGeom prst="rect">
            <a:avLst/>
          </a:prstGeom>
          <a:noFill/>
        </p:spPr>
        <p:txBody>
          <a:bodyPr wrap="square">
            <a:spAutoFit/>
          </a:bodyPr>
          <a:lstStyle/>
          <a:p>
            <a:pPr algn="ctr"/>
            <a:r>
              <a:rPr lang="es-GT" sz="4000" dirty="0">
                <a:effectLst>
                  <a:outerShdw blurRad="38100" dist="38100" dir="2700000" algn="tl">
                    <a:srgbClr val="000000">
                      <a:alpha val="43137"/>
                    </a:srgbClr>
                  </a:outerShdw>
                </a:effectLst>
              </a:rPr>
              <a:t>Génesis 2:18-25. </a:t>
            </a:r>
          </a:p>
        </p:txBody>
      </p:sp>
    </p:spTree>
    <p:extLst>
      <p:ext uri="{BB962C8B-B14F-4D97-AF65-F5344CB8AC3E}">
        <p14:creationId xmlns:p14="http://schemas.microsoft.com/office/powerpoint/2010/main" val="41102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51329" y="376518"/>
            <a:ext cx="11147612" cy="6131858"/>
          </a:xfrm>
        </p:spPr>
        <p:txBody>
          <a:bodyPr anchor="ctr">
            <a:normAutofit/>
          </a:bodyPr>
          <a:lstStyle/>
          <a:p>
            <a:pPr marL="534988" indent="-534988" algn="just">
              <a:buFont typeface="+mj-lt"/>
              <a:buAutoNum type="alphaUcPeriod"/>
            </a:pPr>
            <a:r>
              <a:rPr lang="es-GT" sz="4000" b="1" dirty="0"/>
              <a:t>La necesidad de una compañera para el hombre. </a:t>
            </a:r>
          </a:p>
          <a:p>
            <a:pPr marL="992188" lvl="1" indent="-534988" algn="just">
              <a:buFont typeface="+mj-lt"/>
              <a:buAutoNum type="arabicParenR"/>
            </a:pPr>
            <a:r>
              <a:rPr lang="es-GT" sz="3800" dirty="0"/>
              <a:t>Dios por primera vez consideró como “no bueno” que el hombre este solo, V.18.</a:t>
            </a:r>
          </a:p>
          <a:p>
            <a:pPr marL="992188" lvl="1" indent="-534988" algn="just">
              <a:buFont typeface="+mj-lt"/>
              <a:buAutoNum type="arabicParenR"/>
            </a:pPr>
            <a:r>
              <a:rPr lang="es-GT" sz="3800" dirty="0"/>
              <a:t>Dios planea crear una ayuda idónea para él, V.18. “ayuda adecuada, complemento”.</a:t>
            </a:r>
          </a:p>
          <a:p>
            <a:pPr marL="992188" lvl="1" indent="-534988" algn="just">
              <a:buFont typeface="+mj-lt"/>
              <a:buAutoNum type="arabicParenR"/>
            </a:pPr>
            <a:r>
              <a:rPr lang="es-GT" sz="3800" dirty="0"/>
              <a:t>Dios le asigna al hombre ponerles nombre a todos los animales, V.19.</a:t>
            </a:r>
          </a:p>
          <a:p>
            <a:pPr marL="992188" lvl="1" indent="-534988" algn="just">
              <a:buFont typeface="+mj-lt"/>
              <a:buAutoNum type="arabicParenR"/>
            </a:pPr>
            <a:r>
              <a:rPr lang="es-GT" sz="3800" dirty="0"/>
              <a:t>Dios no encontró en la creación la ayuda idónea para él, V.19-20.</a:t>
            </a:r>
          </a:p>
        </p:txBody>
      </p:sp>
    </p:spTree>
    <p:extLst>
      <p:ext uri="{BB962C8B-B14F-4D97-AF65-F5344CB8AC3E}">
        <p14:creationId xmlns:p14="http://schemas.microsoft.com/office/powerpoint/2010/main" val="176423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7"/>
            <a:ext cx="11187953" cy="6118411"/>
          </a:xfrm>
        </p:spPr>
        <p:txBody>
          <a:bodyPr anchor="ctr">
            <a:noAutofit/>
          </a:bodyPr>
          <a:lstStyle/>
          <a:p>
            <a:pPr marL="534988" indent="-534988" algn="just">
              <a:buFont typeface="+mj-lt"/>
              <a:buAutoNum type="alphaUcPeriod" startAt="2"/>
            </a:pPr>
            <a:r>
              <a:rPr lang="es-GT" sz="4000" b="1" dirty="0"/>
              <a:t>La creación de una mujer para el hombre.</a:t>
            </a:r>
          </a:p>
          <a:p>
            <a:pPr marL="901700" lvl="1" indent="-444500" algn="just">
              <a:buFont typeface="+mj-lt"/>
              <a:buAutoNum type="arabicParenR"/>
            </a:pPr>
            <a:r>
              <a:rPr lang="es-GT" sz="3800" dirty="0"/>
              <a:t>Dios la creó de la costilla del hombre, V.21. </a:t>
            </a:r>
          </a:p>
          <a:p>
            <a:pPr marL="1439863" lvl="2" indent="-525463" algn="just">
              <a:buFont typeface="+mj-lt"/>
              <a:buAutoNum type="alphaLcParenR"/>
            </a:pPr>
            <a:r>
              <a:rPr lang="es-GT" sz="3600" dirty="0"/>
              <a:t>Él mismo se la trajo al hombre, V.22. “no tuvo necesidad de buscarla”.</a:t>
            </a:r>
          </a:p>
          <a:p>
            <a:pPr marL="1439863" lvl="2" indent="-525463" algn="just">
              <a:buFont typeface="+mj-lt"/>
              <a:buAutoNum type="alphaLcParenR"/>
            </a:pPr>
            <a:r>
              <a:rPr lang="es-GT" sz="3600" dirty="0"/>
              <a:t>El hombre dice que su compañera es parte de él mismo, V.23.</a:t>
            </a:r>
          </a:p>
        </p:txBody>
      </p:sp>
    </p:spTree>
    <p:extLst>
      <p:ext uri="{BB962C8B-B14F-4D97-AF65-F5344CB8AC3E}">
        <p14:creationId xmlns:p14="http://schemas.microsoft.com/office/powerpoint/2010/main" val="1421086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7"/>
            <a:ext cx="11174505" cy="6118411"/>
          </a:xfrm>
        </p:spPr>
        <p:txBody>
          <a:bodyPr anchor="ctr">
            <a:noAutofit/>
          </a:bodyPr>
          <a:lstStyle/>
          <a:p>
            <a:pPr marL="538163" indent="-538163" algn="just">
              <a:lnSpc>
                <a:spcPct val="80000"/>
              </a:lnSpc>
              <a:buFont typeface="+mj-lt"/>
              <a:buAutoNum type="alphaUcPeriod" startAt="2"/>
            </a:pPr>
            <a:r>
              <a:rPr lang="es-GT" sz="4000" b="1" dirty="0"/>
              <a:t>La creación de una mujer para el hombre.</a:t>
            </a:r>
          </a:p>
          <a:p>
            <a:pPr marL="989013" lvl="1" indent="-531813" algn="just">
              <a:lnSpc>
                <a:spcPct val="80000"/>
              </a:lnSpc>
              <a:buFont typeface="+mj-lt"/>
              <a:buAutoNum type="arabicParenR" startAt="2"/>
            </a:pPr>
            <a:r>
              <a:rPr lang="es-GT" sz="3800" dirty="0"/>
              <a:t>Dios instituyó el matrimonio, V.24,23. Implicaciones:</a:t>
            </a:r>
          </a:p>
          <a:p>
            <a:pPr marL="1439863" lvl="2" indent="-452438" algn="just">
              <a:lnSpc>
                <a:spcPct val="80000"/>
              </a:lnSpc>
              <a:buFont typeface="+mj-lt"/>
              <a:buAutoNum type="alphaLcParenR"/>
            </a:pPr>
            <a:r>
              <a:rPr lang="es-GT" sz="3600" dirty="0"/>
              <a:t>Prioridad= dejar la familia de origen para poder unirse a su esposa y empezar una nueva familia.</a:t>
            </a:r>
          </a:p>
          <a:p>
            <a:pPr marL="1439863" lvl="2" indent="-452438" algn="just">
              <a:lnSpc>
                <a:spcPct val="80000"/>
              </a:lnSpc>
              <a:buFont typeface="+mj-lt"/>
              <a:buAutoNum type="alphaLcParenR"/>
            </a:pPr>
            <a:r>
              <a:rPr lang="es-GT" sz="3600" dirty="0"/>
              <a:t>Unidad= ya no son más dos entidades (dos individuos), sino que ahora son una sola entidad (una pareja casada). Jesús reconoció esto como el fundamento del matrimonio como la prohibición del divorcio, Mateo 19:4-6.</a:t>
            </a:r>
          </a:p>
          <a:p>
            <a:pPr marL="1439863" lvl="2" indent="-452438" algn="just">
              <a:lnSpc>
                <a:spcPct val="80000"/>
              </a:lnSpc>
              <a:buFont typeface="+mj-lt"/>
              <a:buAutoNum type="alphaLcParenR"/>
            </a:pPr>
            <a:r>
              <a:rPr lang="es-GT" sz="3600" dirty="0"/>
              <a:t>Aceptación mutua= “no tenían vergüenza de su desnudez”.</a:t>
            </a:r>
          </a:p>
        </p:txBody>
      </p:sp>
    </p:spTree>
    <p:extLst>
      <p:ext uri="{BB962C8B-B14F-4D97-AF65-F5344CB8AC3E}">
        <p14:creationId xmlns:p14="http://schemas.microsoft.com/office/powerpoint/2010/main" val="5842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7"/>
            <a:ext cx="11187953" cy="6118411"/>
          </a:xfrm>
        </p:spPr>
        <p:txBody>
          <a:bodyPr anchor="ctr">
            <a:noAutofit/>
          </a:bodyPr>
          <a:lstStyle/>
          <a:p>
            <a:pPr marL="538163" indent="-538163" algn="just">
              <a:buFont typeface="+mj-lt"/>
              <a:buAutoNum type="alphaUcPeriod" startAt="3"/>
            </a:pPr>
            <a:r>
              <a:rPr lang="es-GT" sz="4400" b="1" dirty="0"/>
              <a:t>Aquí vemos que Dios, en acto único en su obra creativa, hizo a la mujer de una parte tomada del hombre, creando el matrimonio, este vínculo ilustra la relación de Jesucristo y su iglesia, Efesios 5:22-33.</a:t>
            </a:r>
          </a:p>
        </p:txBody>
      </p:sp>
    </p:spTree>
    <p:extLst>
      <p:ext uri="{BB962C8B-B14F-4D97-AF65-F5344CB8AC3E}">
        <p14:creationId xmlns:p14="http://schemas.microsoft.com/office/powerpoint/2010/main" val="3415416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9254"/>
            <a:ext cx="10515600" cy="5403663"/>
          </a:xfrm>
          <a:prstGeom prst="curvedRightArrow">
            <a:avLst>
              <a:gd name="adj1" fmla="val 41492"/>
              <a:gd name="adj2" fmla="val 50000"/>
              <a:gd name="adj3" fmla="val 25000"/>
            </a:avLst>
          </a:prstGeom>
          <a:solidFill>
            <a:srgbClr val="253808"/>
          </a:solidFill>
          <a:ln>
            <a:noFill/>
          </a:ln>
          <a:scene3d>
            <a:camera prst="isometricOffAxis2Left"/>
            <a:lightRig rig="threePt" dir="t"/>
          </a:scene3d>
        </p:spPr>
        <p:txBody>
          <a:bodyPr>
            <a:normAutofit/>
          </a:bodyPr>
          <a:lstStyle/>
          <a:p>
            <a:pPr algn="ctr"/>
            <a:r>
              <a:rPr lang="es-GT" sz="7200" b="1" dirty="0">
                <a:ln w="10160">
                  <a:solidFill>
                    <a:schemeClr val="bg1"/>
                  </a:solidFill>
                  <a:prstDash val="solid"/>
                </a:ln>
                <a:solidFill>
                  <a:schemeClr val="bg1"/>
                </a:solidFill>
                <a:effectLst>
                  <a:outerShdw blurRad="38100" dist="22860" dir="5400000" algn="tl" rotWithShape="0">
                    <a:srgbClr val="000000">
                      <a:alpha val="30000"/>
                    </a:srgbClr>
                  </a:outerShdw>
                </a:effectLst>
              </a:rPr>
              <a:t>DISCIPULADO Y </a:t>
            </a:r>
            <a:br>
              <a:rPr lang="es-GT" sz="7200" b="1" dirty="0">
                <a:ln w="10160">
                  <a:solidFill>
                    <a:schemeClr val="bg1"/>
                  </a:solidFill>
                  <a:prstDash val="solid"/>
                </a:ln>
                <a:solidFill>
                  <a:schemeClr val="bg1"/>
                </a:solidFill>
                <a:effectLst>
                  <a:outerShdw blurRad="38100" dist="22860" dir="5400000" algn="tl" rotWithShape="0">
                    <a:srgbClr val="000000">
                      <a:alpha val="30000"/>
                    </a:srgbClr>
                  </a:outerShdw>
                </a:effectLst>
              </a:rPr>
            </a:br>
            <a:br>
              <a:rPr lang="es-GT" sz="7200" b="1" dirty="0">
                <a:ln w="10160">
                  <a:solidFill>
                    <a:schemeClr val="bg1"/>
                  </a:solidFill>
                  <a:prstDash val="solid"/>
                </a:ln>
                <a:solidFill>
                  <a:schemeClr val="bg1"/>
                </a:solidFill>
                <a:effectLst>
                  <a:outerShdw blurRad="38100" dist="22860" dir="5400000" algn="tl" rotWithShape="0">
                    <a:srgbClr val="000000">
                      <a:alpha val="30000"/>
                    </a:srgbClr>
                  </a:outerShdw>
                </a:effectLst>
              </a:rPr>
            </a:br>
            <a:r>
              <a:rPr lang="es-GT" sz="7200" b="1" dirty="0">
                <a:ln w="10160">
                  <a:solidFill>
                    <a:schemeClr val="bg1"/>
                  </a:solidFill>
                  <a:prstDash val="solid"/>
                </a:ln>
                <a:solidFill>
                  <a:schemeClr val="bg1"/>
                </a:solidFill>
                <a:effectLst>
                  <a:outerShdw blurRad="38100" dist="22860" dir="5400000" algn="tl" rotWithShape="0">
                    <a:srgbClr val="000000">
                      <a:alpha val="30000"/>
                    </a:srgbClr>
                  </a:outerShdw>
                </a:effectLst>
              </a:rPr>
              <a:t>MINISTERIO EN ACCIÓN</a:t>
            </a:r>
          </a:p>
        </p:txBody>
      </p:sp>
    </p:spTree>
    <p:extLst>
      <p:ext uri="{BB962C8B-B14F-4D97-AF65-F5344CB8AC3E}">
        <p14:creationId xmlns:p14="http://schemas.microsoft.com/office/powerpoint/2010/main" val="337192703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27340A-4578-40AC-8D7F-36DC3845ABAB}"/>
              </a:ext>
            </a:extLst>
          </p:cNvPr>
          <p:cNvSpPr>
            <a:spLocks noGrp="1"/>
          </p:cNvSpPr>
          <p:nvPr>
            <p:ph idx="1"/>
          </p:nvPr>
        </p:nvSpPr>
        <p:spPr>
          <a:xfrm>
            <a:off x="537881" y="363071"/>
            <a:ext cx="11161059" cy="6118411"/>
          </a:xfrm>
        </p:spPr>
        <p:txBody>
          <a:bodyPr anchor="ctr">
            <a:normAutofit fontScale="92500" lnSpcReduction="10000"/>
          </a:bodyPr>
          <a:lstStyle/>
          <a:p>
            <a:pPr algn="just"/>
            <a:r>
              <a:rPr lang="es-GT" sz="4000" dirty="0"/>
              <a:t>Dios dio a Adán y Eva todo lo que necesitaban, incluyendo el compañerismo y la comunión con Él.</a:t>
            </a:r>
          </a:p>
          <a:p>
            <a:pPr algn="just"/>
            <a:r>
              <a:rPr lang="es-GT" sz="4000" dirty="0"/>
              <a:t>Dios continúa supliendo nuestra necesidad de compañía y una relación con Él para bendecir nuestro matrimonio.</a:t>
            </a:r>
          </a:p>
          <a:p>
            <a:pPr algn="just"/>
            <a:r>
              <a:rPr lang="es-GT" sz="4000" dirty="0"/>
              <a:t>Busque maneras de fortalecer su matrimonio y otras relaciones familiares. </a:t>
            </a:r>
          </a:p>
          <a:p>
            <a:pPr algn="just"/>
            <a:r>
              <a:rPr lang="es-GT" sz="4000" dirty="0"/>
              <a:t>No albergue en corazón actitudes no bíblicas sobre el matrimonio, que Dios le ayude a reemplazarlas con la verdad. </a:t>
            </a:r>
          </a:p>
          <a:p>
            <a:pPr algn="just"/>
            <a:r>
              <a:rPr lang="es-GT" sz="4000" dirty="0"/>
              <a:t>Hay que orar por aquellos cuyo matrimonio se ha acabado por causa de adulterio u otro pecado. </a:t>
            </a:r>
          </a:p>
        </p:txBody>
      </p:sp>
    </p:spTree>
    <p:extLst>
      <p:ext uri="{BB962C8B-B14F-4D97-AF65-F5344CB8AC3E}">
        <p14:creationId xmlns:p14="http://schemas.microsoft.com/office/powerpoint/2010/main" val="258931485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64868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22E31D1F-C729-4B09-B58F-8AA49F4AA502}"/>
              </a:ext>
            </a:extLst>
          </p:cNvPr>
          <p:cNvSpPr>
            <a:spLocks noGrp="1"/>
          </p:cNvSpPr>
          <p:nvPr>
            <p:ph type="body" idx="1"/>
          </p:nvPr>
        </p:nvSpPr>
        <p:spPr>
          <a:xfrm>
            <a:off x="537883" y="3617259"/>
            <a:ext cx="11161058" cy="2689412"/>
          </a:xfrm>
        </p:spPr>
        <p:txBody>
          <a:bodyPr anchor="ctr">
            <a:noAutofit/>
          </a:bodyPr>
          <a:lstStyle/>
          <a:p>
            <a:pPr algn="ctr"/>
            <a:r>
              <a:rPr lang="es-GT" sz="5400" dirty="0"/>
              <a:t>LECTURA EN CLASE:</a:t>
            </a:r>
          </a:p>
          <a:p>
            <a:pPr algn="ctr"/>
            <a:r>
              <a:rPr lang="es-GT" sz="4000" b="0" dirty="0"/>
              <a:t>Génesis 2:7-10; 14-25.</a:t>
            </a:r>
          </a:p>
        </p:txBody>
      </p:sp>
      <p:sp>
        <p:nvSpPr>
          <p:cNvPr id="7" name="Marcador de texto 6">
            <a:extLst>
              <a:ext uri="{FF2B5EF4-FFF2-40B4-BE49-F238E27FC236}">
                <a16:creationId xmlns:a16="http://schemas.microsoft.com/office/drawing/2014/main" id="{FE8F5E9A-7D1A-489B-B0DE-B79F1E1D4D39}"/>
              </a:ext>
            </a:extLst>
          </p:cNvPr>
          <p:cNvSpPr>
            <a:spLocks noGrp="1"/>
          </p:cNvSpPr>
          <p:nvPr>
            <p:ph type="body" sz="quarter" idx="3"/>
          </p:nvPr>
        </p:nvSpPr>
        <p:spPr>
          <a:xfrm>
            <a:off x="537883" y="551329"/>
            <a:ext cx="11161058" cy="2689412"/>
          </a:xfrm>
        </p:spPr>
        <p:txBody>
          <a:bodyPr anchor="ctr">
            <a:noAutofit/>
          </a:bodyPr>
          <a:lstStyle/>
          <a:p>
            <a:pPr algn="ctr"/>
            <a:r>
              <a:rPr lang="es-GT" sz="5400" dirty="0"/>
              <a:t>VERSÍCULO CLAVE:</a:t>
            </a:r>
          </a:p>
          <a:p>
            <a:pPr algn="ctr"/>
            <a:r>
              <a:rPr lang="es-GT" sz="3600" b="0" dirty="0"/>
              <a:t>“Pero al principio de la creación, varón y hembra los hizo Dios. Por esto dejará el hombre a su padre y a su madre, y se unirá a su mujer”, Marcos 10:6,7.</a:t>
            </a:r>
          </a:p>
        </p:txBody>
      </p:sp>
    </p:spTree>
    <p:extLst>
      <p:ext uri="{BB962C8B-B14F-4D97-AF65-F5344CB8AC3E}">
        <p14:creationId xmlns:p14="http://schemas.microsoft.com/office/powerpoint/2010/main" val="146109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93DC7-FE7B-4BCB-BAC6-650D66B6435B}"/>
              </a:ext>
            </a:extLst>
          </p:cNvPr>
          <p:cNvSpPr>
            <a:spLocks noGrp="1"/>
          </p:cNvSpPr>
          <p:nvPr>
            <p:ph type="title"/>
          </p:nvPr>
        </p:nvSpPr>
        <p:spPr>
          <a:xfrm>
            <a:off x="537881" y="389966"/>
            <a:ext cx="11161059" cy="847164"/>
          </a:xfrm>
        </p:spPr>
        <p:txBody>
          <a:bodyPr>
            <a:noAutofit/>
          </a:bodyPr>
          <a:lstStyle/>
          <a:p>
            <a:pPr algn="ctr"/>
            <a:r>
              <a:rPr lang="es-GT" sz="6000" b="1" dirty="0">
                <a:latin typeface="+mn-lt"/>
              </a:rPr>
              <a:t>INTRODUCCIÓN</a:t>
            </a:r>
          </a:p>
        </p:txBody>
      </p:sp>
      <p:sp>
        <p:nvSpPr>
          <p:cNvPr id="3" name="Marcador de contenido 2">
            <a:extLst>
              <a:ext uri="{FF2B5EF4-FFF2-40B4-BE49-F238E27FC236}">
                <a16:creationId xmlns:a16="http://schemas.microsoft.com/office/drawing/2014/main" id="{DDC1726E-4BB4-48FA-99DF-FF2A186D7E49}"/>
              </a:ext>
            </a:extLst>
          </p:cNvPr>
          <p:cNvSpPr>
            <a:spLocks noGrp="1"/>
          </p:cNvSpPr>
          <p:nvPr>
            <p:ph idx="1"/>
          </p:nvPr>
        </p:nvSpPr>
        <p:spPr>
          <a:xfrm>
            <a:off x="537882" y="1452282"/>
            <a:ext cx="11161059" cy="5042647"/>
          </a:xfrm>
        </p:spPr>
        <p:txBody>
          <a:bodyPr anchor="ctr">
            <a:noAutofit/>
          </a:bodyPr>
          <a:lstStyle/>
          <a:p>
            <a:pPr algn="just"/>
            <a:r>
              <a:rPr lang="es-GT" sz="3800" dirty="0"/>
              <a:t>La creación de Dios, incluido el matrimonio es buena en gran manera. Sin embargo, Satanás se opone al plan de Dios y obra en contra del matrimonio bíblico, con la intención de desafiarlo, debilitarlo y destruirlo. </a:t>
            </a:r>
          </a:p>
          <a:p>
            <a:pPr algn="just"/>
            <a:r>
              <a:rPr lang="es-GT" sz="3800" dirty="0"/>
              <a:t>Por lo que se hace necesario que los creyentes se esfuercen para proteger el matrimonio como Dios lo creó. Él instituyó el matrimonio y la familia como otra manera de que se disfrutaran entre sí y lo glorificaran a Él.</a:t>
            </a:r>
          </a:p>
        </p:txBody>
      </p:sp>
    </p:spTree>
    <p:extLst>
      <p:ext uri="{BB962C8B-B14F-4D97-AF65-F5344CB8AC3E}">
        <p14:creationId xmlns:p14="http://schemas.microsoft.com/office/powerpoint/2010/main" val="4222712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706" y="739589"/>
            <a:ext cx="5620870" cy="5394960"/>
          </a:xfrm>
          <a:prstGeom prst="rect">
            <a:avLst/>
          </a:prstGeom>
          <a:solidFill>
            <a:srgbClr val="FFFFFF">
              <a:shade val="85000"/>
            </a:srgbClr>
          </a:solidFill>
          <a:ln w="57150" cap="sq">
            <a:solidFill>
              <a:srgbClr val="27390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ítulo 3">
            <a:extLst>
              <a:ext uri="{FF2B5EF4-FFF2-40B4-BE49-F238E27FC236}">
                <a16:creationId xmlns:a16="http://schemas.microsoft.com/office/drawing/2014/main" id="{5992CA74-AF48-4F15-88F8-5DCEE3822E88}"/>
              </a:ext>
            </a:extLst>
          </p:cNvPr>
          <p:cNvSpPr>
            <a:spLocks noGrp="1"/>
          </p:cNvSpPr>
          <p:nvPr>
            <p:ph type="title"/>
          </p:nvPr>
        </p:nvSpPr>
        <p:spPr>
          <a:xfrm>
            <a:off x="537883" y="551329"/>
            <a:ext cx="5029199" cy="2864224"/>
          </a:xfrm>
        </p:spPr>
        <p:txBody>
          <a:bodyPr anchor="ctr">
            <a:noAutofit/>
          </a:bodyPr>
          <a:lstStyle/>
          <a:p>
            <a:pPr algn="ctr"/>
            <a:r>
              <a:rPr lang="es-GT" sz="6000" b="1" dirty="0">
                <a:latin typeface="+mn-lt"/>
              </a:rPr>
              <a:t>EL HOMBRE ES PUESTO EN EL EDÉN</a:t>
            </a:r>
          </a:p>
        </p:txBody>
      </p:sp>
      <p:sp>
        <p:nvSpPr>
          <p:cNvPr id="9" name="Elipse 8"/>
          <p:cNvSpPr/>
          <p:nvPr/>
        </p:nvSpPr>
        <p:spPr>
          <a:xfrm>
            <a:off x="2345309" y="4879413"/>
            <a:ext cx="1414345" cy="1143000"/>
          </a:xfrm>
          <a:prstGeom prst="ellipse">
            <a:avLst/>
          </a:prstGeom>
          <a:solidFill>
            <a:srgbClr val="253808"/>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GT" sz="5400" b="1" dirty="0">
                <a:solidFill>
                  <a:schemeClr val="bg1"/>
                </a:solidFill>
                <a:effectLst>
                  <a:outerShdw blurRad="38100" dist="38100" dir="2700000" algn="tl">
                    <a:srgbClr val="000000">
                      <a:alpha val="43137"/>
                    </a:srgbClr>
                  </a:outerShdw>
                </a:effectLst>
              </a:rPr>
              <a:t>1</a:t>
            </a:r>
          </a:p>
        </p:txBody>
      </p:sp>
      <p:sp>
        <p:nvSpPr>
          <p:cNvPr id="5" name="CuadroTexto 4">
            <a:extLst>
              <a:ext uri="{FF2B5EF4-FFF2-40B4-BE49-F238E27FC236}">
                <a16:creationId xmlns:a16="http://schemas.microsoft.com/office/drawing/2014/main" id="{B7E9089F-4B78-C13C-8F15-E9C80788A2B7}"/>
              </a:ext>
            </a:extLst>
          </p:cNvPr>
          <p:cNvSpPr txBox="1"/>
          <p:nvPr/>
        </p:nvSpPr>
        <p:spPr>
          <a:xfrm>
            <a:off x="537883" y="3793540"/>
            <a:ext cx="5029199" cy="707886"/>
          </a:xfrm>
          <a:prstGeom prst="rect">
            <a:avLst/>
          </a:prstGeom>
          <a:noFill/>
        </p:spPr>
        <p:txBody>
          <a:bodyPr wrap="square">
            <a:spAutoFit/>
          </a:bodyPr>
          <a:lstStyle/>
          <a:p>
            <a:pPr algn="ctr"/>
            <a:r>
              <a:rPr lang="es-GT" sz="4000" dirty="0">
                <a:effectLst>
                  <a:outerShdw blurRad="38100" dist="38100" dir="2700000" algn="tl">
                    <a:srgbClr val="000000">
                      <a:alpha val="43137"/>
                    </a:srgbClr>
                  </a:outerShdw>
                </a:effectLst>
              </a:rPr>
              <a:t>Génesis 2:4-8. </a:t>
            </a:r>
          </a:p>
        </p:txBody>
      </p:sp>
    </p:spTree>
    <p:extLst>
      <p:ext uri="{BB962C8B-B14F-4D97-AF65-F5344CB8AC3E}">
        <p14:creationId xmlns:p14="http://schemas.microsoft.com/office/powerpoint/2010/main" val="3916794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24435" y="376518"/>
            <a:ext cx="11174506" cy="6131858"/>
          </a:xfrm>
        </p:spPr>
        <p:txBody>
          <a:bodyPr anchor="ctr">
            <a:normAutofit/>
          </a:bodyPr>
          <a:lstStyle/>
          <a:p>
            <a:pPr marL="534988" indent="-534988" algn="just">
              <a:buFont typeface="+mj-lt"/>
              <a:buAutoNum type="alphaUcPeriod"/>
            </a:pPr>
            <a:r>
              <a:rPr lang="es-GT" sz="4000" b="1" dirty="0"/>
              <a:t>La tierra antes de Adán. </a:t>
            </a:r>
          </a:p>
          <a:p>
            <a:pPr marL="992188" lvl="1" indent="-454025" algn="just">
              <a:buFont typeface="+mj-lt"/>
              <a:buAutoNum type="arabicParenR"/>
            </a:pPr>
            <a:r>
              <a:rPr lang="es-GT" sz="3800" dirty="0"/>
              <a:t>La tierra y los cielos fueron creados por Dios, V.4.</a:t>
            </a:r>
          </a:p>
          <a:p>
            <a:pPr marL="1439863" lvl="2" indent="-450850" algn="just">
              <a:buFont typeface="+mj-lt"/>
              <a:buAutoNum type="alphaLcParenR"/>
            </a:pPr>
            <a:r>
              <a:rPr lang="es-GT" sz="3600" dirty="0"/>
              <a:t>Para producir la vida vegetal, V.5.</a:t>
            </a:r>
          </a:p>
          <a:p>
            <a:pPr marL="1439863" lvl="2" indent="-450850" algn="just">
              <a:buFont typeface="+mj-lt"/>
              <a:buAutoNum type="alphaLcParenR"/>
            </a:pPr>
            <a:r>
              <a:rPr lang="es-GT" sz="3600" dirty="0"/>
              <a:t>Para que el hombre la labrase o cultivara, V.5.</a:t>
            </a:r>
          </a:p>
          <a:p>
            <a:pPr marL="992188" lvl="1" indent="-454025" algn="just">
              <a:buFont typeface="+mj-lt"/>
              <a:buAutoNum type="arabicParenR"/>
            </a:pPr>
            <a:r>
              <a:rPr lang="es-GT" sz="3800" dirty="0"/>
              <a:t>La humedad de la tierra proveía de un “vapor” porque aún no había lluvia, V.5,6. </a:t>
            </a:r>
          </a:p>
        </p:txBody>
      </p:sp>
    </p:spTree>
    <p:extLst>
      <p:ext uri="{BB962C8B-B14F-4D97-AF65-F5344CB8AC3E}">
        <p14:creationId xmlns:p14="http://schemas.microsoft.com/office/powerpoint/2010/main" val="889497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24434" y="376517"/>
            <a:ext cx="11187953" cy="6118411"/>
          </a:xfrm>
        </p:spPr>
        <p:txBody>
          <a:bodyPr anchor="ctr">
            <a:noAutofit/>
          </a:bodyPr>
          <a:lstStyle/>
          <a:p>
            <a:pPr marL="534988" indent="-534988" algn="just">
              <a:buFont typeface="+mj-lt"/>
              <a:buAutoNum type="alphaUcPeriod" startAt="2"/>
            </a:pPr>
            <a:r>
              <a:rPr lang="es-GT" sz="4000" b="1" dirty="0"/>
              <a:t>La acción de Dios en la creación de hombre, V.7,8.</a:t>
            </a:r>
          </a:p>
          <a:p>
            <a:pPr marL="992188" lvl="1" indent="-534988" algn="just">
              <a:buFont typeface="+mj-lt"/>
              <a:buAutoNum type="arabicParenR"/>
            </a:pPr>
            <a:r>
              <a:rPr lang="es-GT" sz="3800" dirty="0"/>
              <a:t>Lo formó al hombre del polvo de la tierra. “Vida física -todos los elementos químicos de la tierra están en el cuerpo”.</a:t>
            </a:r>
          </a:p>
          <a:p>
            <a:pPr marL="992188" lvl="1" indent="-534988" algn="just">
              <a:buFont typeface="+mj-lt"/>
              <a:buAutoNum type="arabicParenR"/>
            </a:pPr>
            <a:r>
              <a:rPr lang="es-GT" sz="3800" dirty="0"/>
              <a:t>Sopló en su nariz aliento de vida. “Vida espiritual -alma y espíritu”.</a:t>
            </a:r>
          </a:p>
          <a:p>
            <a:pPr marL="992188" lvl="1" indent="-534988" algn="just">
              <a:buFont typeface="+mj-lt"/>
              <a:buAutoNum type="arabicParenR"/>
            </a:pPr>
            <a:r>
              <a:rPr lang="es-GT" sz="3800" dirty="0"/>
              <a:t>Se convirtió en un ser viviente. “Un ser animado, racional, y espiritual.</a:t>
            </a:r>
          </a:p>
          <a:p>
            <a:pPr marL="992188" lvl="1" indent="-534988" algn="just">
              <a:buFont typeface="+mj-lt"/>
              <a:buAutoNum type="arabicParenR"/>
            </a:pPr>
            <a:r>
              <a:rPr lang="es-GT" sz="3800" dirty="0"/>
              <a:t>Lo puso en el huerto del Edén. “La morada perfecta”.</a:t>
            </a:r>
          </a:p>
        </p:txBody>
      </p:sp>
    </p:spTree>
    <p:extLst>
      <p:ext uri="{BB962C8B-B14F-4D97-AF65-F5344CB8AC3E}">
        <p14:creationId xmlns:p14="http://schemas.microsoft.com/office/powerpoint/2010/main" val="3157879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7"/>
            <a:ext cx="11161059" cy="6118411"/>
          </a:xfrm>
        </p:spPr>
        <p:txBody>
          <a:bodyPr anchor="ctr">
            <a:noAutofit/>
          </a:bodyPr>
          <a:lstStyle/>
          <a:p>
            <a:pPr marL="538163" indent="-538163" algn="just">
              <a:buFont typeface="+mj-lt"/>
              <a:buAutoNum type="alphaUcPeriod" startAt="3"/>
            </a:pPr>
            <a:r>
              <a:rPr lang="es-GT" sz="4400" b="1" dirty="0"/>
              <a:t>Aquí vemos la participación personal y amorosa de Dios al crear a los seres humanos, y preparar un lugar para que vivan. Él hoy todavía se preocupa por las personas de una manera personal e individual. </a:t>
            </a:r>
          </a:p>
        </p:txBody>
      </p:sp>
    </p:spTree>
    <p:extLst>
      <p:ext uri="{BB962C8B-B14F-4D97-AF65-F5344CB8AC3E}">
        <p14:creationId xmlns:p14="http://schemas.microsoft.com/office/powerpoint/2010/main" val="3653123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huerto del Edén | El árbol de la vida y de la cienci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153" y="753037"/>
            <a:ext cx="5580530" cy="5378821"/>
          </a:xfrm>
          <a:prstGeom prst="rect">
            <a:avLst/>
          </a:prstGeom>
          <a:solidFill>
            <a:srgbClr val="FFFFFF">
              <a:shade val="85000"/>
            </a:srgbClr>
          </a:solidFill>
          <a:ln w="57150" cap="sq">
            <a:solidFill>
              <a:srgbClr val="27390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ítulo 3">
            <a:extLst>
              <a:ext uri="{FF2B5EF4-FFF2-40B4-BE49-F238E27FC236}">
                <a16:creationId xmlns:a16="http://schemas.microsoft.com/office/drawing/2014/main" id="{5992CA74-AF48-4F15-88F8-5DCEE3822E88}"/>
              </a:ext>
            </a:extLst>
          </p:cNvPr>
          <p:cNvSpPr>
            <a:spLocks noGrp="1"/>
          </p:cNvSpPr>
          <p:nvPr>
            <p:ph type="title"/>
          </p:nvPr>
        </p:nvSpPr>
        <p:spPr>
          <a:xfrm>
            <a:off x="537883" y="551329"/>
            <a:ext cx="5029199" cy="2864224"/>
          </a:xfrm>
        </p:spPr>
        <p:txBody>
          <a:bodyPr anchor="ctr">
            <a:noAutofit/>
          </a:bodyPr>
          <a:lstStyle/>
          <a:p>
            <a:pPr algn="ctr"/>
            <a:r>
              <a:rPr lang="es-GT" sz="6000" b="1" dirty="0">
                <a:latin typeface="+mn-lt"/>
              </a:rPr>
              <a:t>EL HOMBRE SOLO EN EL EDÉN</a:t>
            </a:r>
          </a:p>
        </p:txBody>
      </p:sp>
      <p:sp>
        <p:nvSpPr>
          <p:cNvPr id="9" name="Elipse 8"/>
          <p:cNvSpPr/>
          <p:nvPr/>
        </p:nvSpPr>
        <p:spPr>
          <a:xfrm>
            <a:off x="2345309" y="4879413"/>
            <a:ext cx="1414345" cy="1143000"/>
          </a:xfrm>
          <a:prstGeom prst="ellipse">
            <a:avLst/>
          </a:prstGeom>
          <a:solidFill>
            <a:srgbClr val="253808"/>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GT" sz="5400" b="1" dirty="0">
                <a:solidFill>
                  <a:schemeClr val="bg1"/>
                </a:solidFill>
                <a:effectLst>
                  <a:outerShdw blurRad="38100" dist="38100" dir="2700000" algn="tl">
                    <a:srgbClr val="000000">
                      <a:alpha val="43137"/>
                    </a:srgbClr>
                  </a:outerShdw>
                </a:effectLst>
              </a:rPr>
              <a:t>2</a:t>
            </a:r>
          </a:p>
        </p:txBody>
      </p:sp>
      <p:sp>
        <p:nvSpPr>
          <p:cNvPr id="5" name="CuadroTexto 4">
            <a:extLst>
              <a:ext uri="{FF2B5EF4-FFF2-40B4-BE49-F238E27FC236}">
                <a16:creationId xmlns:a16="http://schemas.microsoft.com/office/drawing/2014/main" id="{B7E9089F-4B78-C13C-8F15-E9C80788A2B7}"/>
              </a:ext>
            </a:extLst>
          </p:cNvPr>
          <p:cNvSpPr txBox="1"/>
          <p:nvPr/>
        </p:nvSpPr>
        <p:spPr>
          <a:xfrm>
            <a:off x="537883" y="3793540"/>
            <a:ext cx="5029199" cy="707886"/>
          </a:xfrm>
          <a:prstGeom prst="rect">
            <a:avLst/>
          </a:prstGeom>
          <a:noFill/>
        </p:spPr>
        <p:txBody>
          <a:bodyPr wrap="square">
            <a:spAutoFit/>
          </a:bodyPr>
          <a:lstStyle/>
          <a:p>
            <a:pPr algn="ctr"/>
            <a:r>
              <a:rPr lang="es-GT" sz="4000" dirty="0">
                <a:effectLst>
                  <a:outerShdw blurRad="38100" dist="38100" dir="2700000" algn="tl">
                    <a:srgbClr val="000000">
                      <a:alpha val="43137"/>
                    </a:srgbClr>
                  </a:outerShdw>
                </a:effectLst>
              </a:rPr>
              <a:t>Génesis 2:9-17. </a:t>
            </a:r>
          </a:p>
        </p:txBody>
      </p:sp>
    </p:spTree>
    <p:extLst>
      <p:ext uri="{BB962C8B-B14F-4D97-AF65-F5344CB8AC3E}">
        <p14:creationId xmlns:p14="http://schemas.microsoft.com/office/powerpoint/2010/main" val="2543220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FFAC4-9363-47F8-8A1C-9A30F8E5A034}"/>
              </a:ext>
            </a:extLst>
          </p:cNvPr>
          <p:cNvSpPr>
            <a:spLocks noGrp="1"/>
          </p:cNvSpPr>
          <p:nvPr>
            <p:ph idx="1"/>
          </p:nvPr>
        </p:nvSpPr>
        <p:spPr>
          <a:xfrm>
            <a:off x="537882" y="376518"/>
            <a:ext cx="11161059" cy="6131858"/>
          </a:xfrm>
        </p:spPr>
        <p:txBody>
          <a:bodyPr anchor="ctr">
            <a:noAutofit/>
          </a:bodyPr>
          <a:lstStyle/>
          <a:p>
            <a:pPr marL="534988" indent="-534988" algn="just">
              <a:lnSpc>
                <a:spcPct val="80000"/>
              </a:lnSpc>
              <a:buFont typeface="+mj-lt"/>
              <a:buAutoNum type="alphaUcPeriod"/>
            </a:pPr>
            <a:r>
              <a:rPr lang="es-GT" sz="4000" b="1" dirty="0"/>
              <a:t>Dios preparó una variedad de árboles para el hombre, V.9. </a:t>
            </a:r>
          </a:p>
          <a:p>
            <a:pPr marL="992188" lvl="1" indent="-534988" algn="just">
              <a:lnSpc>
                <a:spcPct val="80000"/>
              </a:lnSpc>
              <a:buFont typeface="+mj-lt"/>
              <a:buAutoNum type="arabicParenR"/>
            </a:pPr>
            <a:r>
              <a:rPr lang="es-GT" sz="3600" dirty="0"/>
              <a:t>Todo árbol delicioso a la vista.</a:t>
            </a:r>
          </a:p>
          <a:p>
            <a:pPr marL="992188" lvl="1" indent="-534988" algn="just">
              <a:lnSpc>
                <a:spcPct val="80000"/>
              </a:lnSpc>
              <a:buFont typeface="+mj-lt"/>
              <a:buAutoNum type="arabicParenR"/>
            </a:pPr>
            <a:r>
              <a:rPr lang="es-GT" sz="3600" dirty="0"/>
              <a:t>Todo árbol bueno para comer. Frutos deliciosos al paladar y nutritivos para el cuerpo.</a:t>
            </a:r>
          </a:p>
          <a:p>
            <a:pPr marL="992188" lvl="1" indent="-534988" algn="just">
              <a:lnSpc>
                <a:spcPct val="80000"/>
              </a:lnSpc>
              <a:buFont typeface="+mj-lt"/>
              <a:buAutoNum type="arabicParenR"/>
            </a:pPr>
            <a:r>
              <a:rPr lang="es-GT" sz="3600" dirty="0"/>
              <a:t>El árbol de la vida. Daba fruto con el poder de vivir para siempre, Génesis 3:22. Este fruto será una recompensa para los vencedores y sus hojas para la sanidad de las naciones, Apocalipsis 2:7;22:2.</a:t>
            </a:r>
          </a:p>
          <a:p>
            <a:pPr marL="992188" lvl="1" indent="-534988" algn="just">
              <a:lnSpc>
                <a:spcPct val="80000"/>
              </a:lnSpc>
              <a:buFont typeface="+mj-lt"/>
              <a:buAutoNum type="arabicParenR"/>
            </a:pPr>
            <a:r>
              <a:rPr lang="es-GT" sz="3600" dirty="0"/>
              <a:t>El árbol de la ciencia del bien y del mal. Se convirtió en un lugar de decisión.</a:t>
            </a:r>
          </a:p>
          <a:p>
            <a:pPr marL="992188" lvl="1" indent="-534988" algn="just">
              <a:lnSpc>
                <a:spcPct val="80000"/>
              </a:lnSpc>
              <a:buFont typeface="+mj-lt"/>
              <a:buAutoNum type="arabicParenR"/>
            </a:pPr>
            <a:r>
              <a:rPr lang="es-GT" sz="3600" dirty="0"/>
              <a:t>Él rio que regaba el jardín se dividía en cuatro brazos: Pisón, </a:t>
            </a:r>
            <a:r>
              <a:rPr lang="es-GT" sz="3600" dirty="0" err="1"/>
              <a:t>Gihón</a:t>
            </a:r>
            <a:r>
              <a:rPr lang="es-GT" sz="3600" dirty="0"/>
              <a:t>, Tigris, y el Éufrates, Léase V.10-14. </a:t>
            </a:r>
          </a:p>
        </p:txBody>
      </p:sp>
    </p:spTree>
    <p:extLst>
      <p:ext uri="{BB962C8B-B14F-4D97-AF65-F5344CB8AC3E}">
        <p14:creationId xmlns:p14="http://schemas.microsoft.com/office/powerpoint/2010/main" val="1532967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968</Words>
  <Application>Microsoft Office PowerPoint</Application>
  <PresentationFormat>Panorámica</PresentationFormat>
  <Paragraphs>60</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DIOS CREÓ AL ESPOSO Y A LA ESPOSA</vt:lpstr>
      <vt:lpstr>Presentación de PowerPoint</vt:lpstr>
      <vt:lpstr>INTRODUCCIÓN</vt:lpstr>
      <vt:lpstr>EL HOMBRE ES PUESTO EN EL EDÉN</vt:lpstr>
      <vt:lpstr>Presentación de PowerPoint</vt:lpstr>
      <vt:lpstr>Presentación de PowerPoint</vt:lpstr>
      <vt:lpstr>Presentación de PowerPoint</vt:lpstr>
      <vt:lpstr>EL HOMBRE SOLO EN EL EDÉN</vt:lpstr>
      <vt:lpstr>Presentación de PowerPoint</vt:lpstr>
      <vt:lpstr>Presentación de PowerPoint</vt:lpstr>
      <vt:lpstr>Presentación de PowerPoint</vt:lpstr>
      <vt:lpstr>EL HOMBRE Y LA MUJER EN EL EDÉN</vt:lpstr>
      <vt:lpstr>Presentación de PowerPoint</vt:lpstr>
      <vt:lpstr>Presentación de PowerPoint</vt:lpstr>
      <vt:lpstr>Presentación de PowerPoint</vt:lpstr>
      <vt:lpstr>Presentación de PowerPoint</vt:lpstr>
      <vt:lpstr>DISCIPULADO Y   MINISTERIO EN ACCIÓN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JOSÍAS, EL REFORMADOR</dc:title>
  <dc:creator>Alfonso Gaitán</dc:creator>
  <cp:lastModifiedBy>David Rodríguez Zamora</cp:lastModifiedBy>
  <cp:revision>175</cp:revision>
  <dcterms:created xsi:type="dcterms:W3CDTF">2018-01-17T23:38:15Z</dcterms:created>
  <dcterms:modified xsi:type="dcterms:W3CDTF">2022-09-13T17:53:09Z</dcterms:modified>
</cp:coreProperties>
</file>