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2" r:id="rId7"/>
    <p:sldId id="283" r:id="rId8"/>
    <p:sldId id="290" r:id="rId9"/>
    <p:sldId id="264" r:id="rId10"/>
    <p:sldId id="265" r:id="rId11"/>
    <p:sldId id="285" r:id="rId12"/>
    <p:sldId id="291" r:id="rId13"/>
    <p:sldId id="267" r:id="rId14"/>
    <p:sldId id="287" r:id="rId15"/>
    <p:sldId id="276" r:id="rId16"/>
    <p:sldId id="288" r:id="rId17"/>
    <p:sldId id="292" r:id="rId18"/>
    <p:sldId id="269" r:id="rId19"/>
    <p:sldId id="275" r:id="rId20"/>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CFD"/>
    <a:srgbClr val="000000"/>
    <a:srgbClr val="FFFFFF"/>
    <a:srgbClr val="BFBDCD"/>
    <a:srgbClr val="DADFF2"/>
    <a:srgbClr val="CFCDDD"/>
    <a:srgbClr val="B1AEC5"/>
    <a:srgbClr val="E5D8D2"/>
    <a:srgbClr val="A94D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3" autoAdjust="0"/>
    <p:restoredTop sz="94660"/>
  </p:normalViewPr>
  <p:slideViewPr>
    <p:cSldViewPr snapToGrid="0">
      <p:cViewPr varScale="1">
        <p:scale>
          <a:sx n="70" d="100"/>
          <a:sy n="70"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10E4FB-4128-4B07-A710-FB42099C2F0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a:extLst>
              <a:ext uri="{FF2B5EF4-FFF2-40B4-BE49-F238E27FC236}">
                <a16:creationId xmlns:a16="http://schemas.microsoft.com/office/drawing/2014/main" id="{92563BC4-97A6-442A-9EF3-F0BA4BB0B6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a:extLst>
              <a:ext uri="{FF2B5EF4-FFF2-40B4-BE49-F238E27FC236}">
                <a16:creationId xmlns:a16="http://schemas.microsoft.com/office/drawing/2014/main" id="{D9DCBD95-E0F0-4974-A547-F61DE4CB4B56}"/>
              </a:ext>
            </a:extLst>
          </p:cNvPr>
          <p:cNvSpPr>
            <a:spLocks noGrp="1"/>
          </p:cNvSpPr>
          <p:nvPr>
            <p:ph type="dt" sz="half" idx="10"/>
          </p:nvPr>
        </p:nvSpPr>
        <p:spPr/>
        <p:txBody>
          <a:bodyPr/>
          <a:lstStyle/>
          <a:p>
            <a:fld id="{A2CEC021-B5B3-4871-93CF-AB360676C655}" type="datetimeFigureOut">
              <a:rPr lang="es-GT" smtClean="0"/>
              <a:t>4/08/2022</a:t>
            </a:fld>
            <a:endParaRPr lang="es-GT"/>
          </a:p>
        </p:txBody>
      </p:sp>
      <p:sp>
        <p:nvSpPr>
          <p:cNvPr id="5" name="Marcador de pie de página 4">
            <a:extLst>
              <a:ext uri="{FF2B5EF4-FFF2-40B4-BE49-F238E27FC236}">
                <a16:creationId xmlns:a16="http://schemas.microsoft.com/office/drawing/2014/main" id="{8E8741D9-C26E-493D-A3BC-0A8D2ED43DE5}"/>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EDEB703-0557-4DD2-A417-18F111631FFB}"/>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904447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CB0BE3-A7B5-44EE-97AB-DB8BB11216C3}"/>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A80A03EF-4109-45A6-BE0A-E461B1A72CA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BDE44B1C-E9B0-4C8B-A302-D9A3C0B3895F}"/>
              </a:ext>
            </a:extLst>
          </p:cNvPr>
          <p:cNvSpPr>
            <a:spLocks noGrp="1"/>
          </p:cNvSpPr>
          <p:nvPr>
            <p:ph type="dt" sz="half" idx="10"/>
          </p:nvPr>
        </p:nvSpPr>
        <p:spPr/>
        <p:txBody>
          <a:bodyPr/>
          <a:lstStyle/>
          <a:p>
            <a:fld id="{A2CEC021-B5B3-4871-93CF-AB360676C655}" type="datetimeFigureOut">
              <a:rPr lang="es-GT" smtClean="0"/>
              <a:t>4/08/2022</a:t>
            </a:fld>
            <a:endParaRPr lang="es-GT"/>
          </a:p>
        </p:txBody>
      </p:sp>
      <p:sp>
        <p:nvSpPr>
          <p:cNvPr id="5" name="Marcador de pie de página 4">
            <a:extLst>
              <a:ext uri="{FF2B5EF4-FFF2-40B4-BE49-F238E27FC236}">
                <a16:creationId xmlns:a16="http://schemas.microsoft.com/office/drawing/2014/main" id="{868B65CC-70E8-493E-A39D-D13B615FF550}"/>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A7098984-06F7-464A-8364-99AE1402D72F}"/>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1358720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09209DA-3207-4E2B-8187-170C817F745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82F6F552-37BE-48BA-8D8B-DF1DDB29F31C}"/>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D5976B35-0001-496B-A13A-BA80F80743AE}"/>
              </a:ext>
            </a:extLst>
          </p:cNvPr>
          <p:cNvSpPr>
            <a:spLocks noGrp="1"/>
          </p:cNvSpPr>
          <p:nvPr>
            <p:ph type="dt" sz="half" idx="10"/>
          </p:nvPr>
        </p:nvSpPr>
        <p:spPr/>
        <p:txBody>
          <a:bodyPr/>
          <a:lstStyle/>
          <a:p>
            <a:fld id="{A2CEC021-B5B3-4871-93CF-AB360676C655}" type="datetimeFigureOut">
              <a:rPr lang="es-GT" smtClean="0"/>
              <a:t>4/08/2022</a:t>
            </a:fld>
            <a:endParaRPr lang="es-GT"/>
          </a:p>
        </p:txBody>
      </p:sp>
      <p:sp>
        <p:nvSpPr>
          <p:cNvPr id="5" name="Marcador de pie de página 4">
            <a:extLst>
              <a:ext uri="{FF2B5EF4-FFF2-40B4-BE49-F238E27FC236}">
                <a16:creationId xmlns:a16="http://schemas.microsoft.com/office/drawing/2014/main" id="{2A6066EF-597D-4CCD-805F-3FE96BA13FDA}"/>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2D53B520-C64B-47AB-A0AE-316E49A7A80B}"/>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3380204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32CF2C-D343-47CF-A6E6-E2F8F4D42AF4}"/>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E8F0C030-04DD-42A7-81C7-FF0B4395BED5}"/>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A2ED3712-BB6D-4D9E-8FCB-473703ED8A6A}"/>
              </a:ext>
            </a:extLst>
          </p:cNvPr>
          <p:cNvSpPr>
            <a:spLocks noGrp="1"/>
          </p:cNvSpPr>
          <p:nvPr>
            <p:ph type="dt" sz="half" idx="10"/>
          </p:nvPr>
        </p:nvSpPr>
        <p:spPr/>
        <p:txBody>
          <a:bodyPr/>
          <a:lstStyle/>
          <a:p>
            <a:fld id="{A2CEC021-B5B3-4871-93CF-AB360676C655}" type="datetimeFigureOut">
              <a:rPr lang="es-GT" smtClean="0"/>
              <a:t>4/08/2022</a:t>
            </a:fld>
            <a:endParaRPr lang="es-GT"/>
          </a:p>
        </p:txBody>
      </p:sp>
      <p:sp>
        <p:nvSpPr>
          <p:cNvPr id="5" name="Marcador de pie de página 4">
            <a:extLst>
              <a:ext uri="{FF2B5EF4-FFF2-40B4-BE49-F238E27FC236}">
                <a16:creationId xmlns:a16="http://schemas.microsoft.com/office/drawing/2014/main" id="{AFA2EDFF-23F3-4CEC-B438-C3A77B95006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6B5E3E5E-9312-4D32-A3A4-DE35D5E8DB1E}"/>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705683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F2DD03-57AB-47B8-8E49-AFC325007AE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DB05D17-C6EC-411A-B782-ECD7DF4D23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4F7A0861-63B8-4C4C-A429-28AB7F9AD9FC}"/>
              </a:ext>
            </a:extLst>
          </p:cNvPr>
          <p:cNvSpPr>
            <a:spLocks noGrp="1"/>
          </p:cNvSpPr>
          <p:nvPr>
            <p:ph type="dt" sz="half" idx="10"/>
          </p:nvPr>
        </p:nvSpPr>
        <p:spPr/>
        <p:txBody>
          <a:bodyPr/>
          <a:lstStyle/>
          <a:p>
            <a:fld id="{A2CEC021-B5B3-4871-93CF-AB360676C655}" type="datetimeFigureOut">
              <a:rPr lang="es-GT" smtClean="0"/>
              <a:t>4/08/2022</a:t>
            </a:fld>
            <a:endParaRPr lang="es-GT"/>
          </a:p>
        </p:txBody>
      </p:sp>
      <p:sp>
        <p:nvSpPr>
          <p:cNvPr id="5" name="Marcador de pie de página 4">
            <a:extLst>
              <a:ext uri="{FF2B5EF4-FFF2-40B4-BE49-F238E27FC236}">
                <a16:creationId xmlns:a16="http://schemas.microsoft.com/office/drawing/2014/main" id="{CB568E5B-11F2-4575-BC30-7891CF60B6A8}"/>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800F742-FC1D-4EC7-99B9-863A4DB52E87}"/>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3780090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F263D4-F7F5-48F7-AD80-59D29421194C}"/>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9BDF16E3-FF50-464D-B5DB-ECCE88FC13AF}"/>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a:extLst>
              <a:ext uri="{FF2B5EF4-FFF2-40B4-BE49-F238E27FC236}">
                <a16:creationId xmlns:a16="http://schemas.microsoft.com/office/drawing/2014/main" id="{1A54ED55-E3A4-4C13-B857-70575AF24089}"/>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a:extLst>
              <a:ext uri="{FF2B5EF4-FFF2-40B4-BE49-F238E27FC236}">
                <a16:creationId xmlns:a16="http://schemas.microsoft.com/office/drawing/2014/main" id="{B3FC35C6-CEEE-4E78-A42B-B8BDCC8D0A17}"/>
              </a:ext>
            </a:extLst>
          </p:cNvPr>
          <p:cNvSpPr>
            <a:spLocks noGrp="1"/>
          </p:cNvSpPr>
          <p:nvPr>
            <p:ph type="dt" sz="half" idx="10"/>
          </p:nvPr>
        </p:nvSpPr>
        <p:spPr/>
        <p:txBody>
          <a:bodyPr/>
          <a:lstStyle/>
          <a:p>
            <a:fld id="{A2CEC021-B5B3-4871-93CF-AB360676C655}" type="datetimeFigureOut">
              <a:rPr lang="es-GT" smtClean="0"/>
              <a:t>4/08/2022</a:t>
            </a:fld>
            <a:endParaRPr lang="es-GT"/>
          </a:p>
        </p:txBody>
      </p:sp>
      <p:sp>
        <p:nvSpPr>
          <p:cNvPr id="6" name="Marcador de pie de página 5">
            <a:extLst>
              <a:ext uri="{FF2B5EF4-FFF2-40B4-BE49-F238E27FC236}">
                <a16:creationId xmlns:a16="http://schemas.microsoft.com/office/drawing/2014/main" id="{531294E8-46F5-45AE-8A1D-A006EFC30F34}"/>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06754E00-D9F1-4C0D-96D9-276285D3AE44}"/>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10550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6A3EE9-9C7E-4089-B979-417F8DC62D2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BEBC6CF-5B6E-4B24-B902-4D62DE4E8F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919FE6FA-0D72-4273-BF59-A7040FCD1ABF}"/>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a:extLst>
              <a:ext uri="{FF2B5EF4-FFF2-40B4-BE49-F238E27FC236}">
                <a16:creationId xmlns:a16="http://schemas.microsoft.com/office/drawing/2014/main" id="{443F8EB4-8604-4423-90FF-72E18285C3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F7B187B7-DD47-4A5D-8DB9-C8031DD7C777}"/>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a:extLst>
              <a:ext uri="{FF2B5EF4-FFF2-40B4-BE49-F238E27FC236}">
                <a16:creationId xmlns:a16="http://schemas.microsoft.com/office/drawing/2014/main" id="{F1539F42-43F7-40A6-9386-C9814E2681FA}"/>
              </a:ext>
            </a:extLst>
          </p:cNvPr>
          <p:cNvSpPr>
            <a:spLocks noGrp="1"/>
          </p:cNvSpPr>
          <p:nvPr>
            <p:ph type="dt" sz="half" idx="10"/>
          </p:nvPr>
        </p:nvSpPr>
        <p:spPr/>
        <p:txBody>
          <a:bodyPr/>
          <a:lstStyle/>
          <a:p>
            <a:fld id="{A2CEC021-B5B3-4871-93CF-AB360676C655}" type="datetimeFigureOut">
              <a:rPr lang="es-GT" smtClean="0"/>
              <a:t>4/08/2022</a:t>
            </a:fld>
            <a:endParaRPr lang="es-GT"/>
          </a:p>
        </p:txBody>
      </p:sp>
      <p:sp>
        <p:nvSpPr>
          <p:cNvPr id="8" name="Marcador de pie de página 7">
            <a:extLst>
              <a:ext uri="{FF2B5EF4-FFF2-40B4-BE49-F238E27FC236}">
                <a16:creationId xmlns:a16="http://schemas.microsoft.com/office/drawing/2014/main" id="{AF7EF958-BA7B-4B2A-A76F-5485242FBFB3}"/>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759ED5D4-0B9E-454C-BD73-1B405B7AC91F}"/>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4082568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189438-E231-48CA-B4B9-1BBAE9BBBBF2}"/>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fecha 2">
            <a:extLst>
              <a:ext uri="{FF2B5EF4-FFF2-40B4-BE49-F238E27FC236}">
                <a16:creationId xmlns:a16="http://schemas.microsoft.com/office/drawing/2014/main" id="{F5789B29-0F8C-4100-A6D0-7A0FD7F4041C}"/>
              </a:ext>
            </a:extLst>
          </p:cNvPr>
          <p:cNvSpPr>
            <a:spLocks noGrp="1"/>
          </p:cNvSpPr>
          <p:nvPr>
            <p:ph type="dt" sz="half" idx="10"/>
          </p:nvPr>
        </p:nvSpPr>
        <p:spPr/>
        <p:txBody>
          <a:bodyPr/>
          <a:lstStyle/>
          <a:p>
            <a:fld id="{A2CEC021-B5B3-4871-93CF-AB360676C655}" type="datetimeFigureOut">
              <a:rPr lang="es-GT" smtClean="0"/>
              <a:t>4/08/2022</a:t>
            </a:fld>
            <a:endParaRPr lang="es-GT"/>
          </a:p>
        </p:txBody>
      </p:sp>
      <p:sp>
        <p:nvSpPr>
          <p:cNvPr id="4" name="Marcador de pie de página 3">
            <a:extLst>
              <a:ext uri="{FF2B5EF4-FFF2-40B4-BE49-F238E27FC236}">
                <a16:creationId xmlns:a16="http://schemas.microsoft.com/office/drawing/2014/main" id="{48574C80-A7F2-4119-972A-0B92B1C3402F}"/>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D461754A-9397-48F6-BB68-E084B295CB5A}"/>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105954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7A586D3-3732-4354-9468-908224583B98}"/>
              </a:ext>
            </a:extLst>
          </p:cNvPr>
          <p:cNvSpPr>
            <a:spLocks noGrp="1"/>
          </p:cNvSpPr>
          <p:nvPr>
            <p:ph type="dt" sz="half" idx="10"/>
          </p:nvPr>
        </p:nvSpPr>
        <p:spPr/>
        <p:txBody>
          <a:bodyPr/>
          <a:lstStyle/>
          <a:p>
            <a:fld id="{A2CEC021-B5B3-4871-93CF-AB360676C655}" type="datetimeFigureOut">
              <a:rPr lang="es-GT" smtClean="0"/>
              <a:t>4/08/2022</a:t>
            </a:fld>
            <a:endParaRPr lang="es-GT"/>
          </a:p>
        </p:txBody>
      </p:sp>
      <p:sp>
        <p:nvSpPr>
          <p:cNvPr id="3" name="Marcador de pie de página 2">
            <a:extLst>
              <a:ext uri="{FF2B5EF4-FFF2-40B4-BE49-F238E27FC236}">
                <a16:creationId xmlns:a16="http://schemas.microsoft.com/office/drawing/2014/main" id="{375BD2E8-03F8-40DF-9AA5-1FC5E2ED5D40}"/>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578BA780-180C-48F6-B9BC-C6F597C83CD1}"/>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498919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A8D44F-3DD2-43F5-AEAE-8F6E31DC653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FF187BD7-69A2-40FE-ABBD-F13B7E80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a:extLst>
              <a:ext uri="{FF2B5EF4-FFF2-40B4-BE49-F238E27FC236}">
                <a16:creationId xmlns:a16="http://schemas.microsoft.com/office/drawing/2014/main" id="{5A8DA540-0029-4629-977C-ECE253F01F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46296921-7237-4FEC-BE3E-AA90273A30CB}"/>
              </a:ext>
            </a:extLst>
          </p:cNvPr>
          <p:cNvSpPr>
            <a:spLocks noGrp="1"/>
          </p:cNvSpPr>
          <p:nvPr>
            <p:ph type="dt" sz="half" idx="10"/>
          </p:nvPr>
        </p:nvSpPr>
        <p:spPr/>
        <p:txBody>
          <a:bodyPr/>
          <a:lstStyle/>
          <a:p>
            <a:fld id="{A2CEC021-B5B3-4871-93CF-AB360676C655}" type="datetimeFigureOut">
              <a:rPr lang="es-GT" smtClean="0"/>
              <a:t>4/08/2022</a:t>
            </a:fld>
            <a:endParaRPr lang="es-GT"/>
          </a:p>
        </p:txBody>
      </p:sp>
      <p:sp>
        <p:nvSpPr>
          <p:cNvPr id="6" name="Marcador de pie de página 5">
            <a:extLst>
              <a:ext uri="{FF2B5EF4-FFF2-40B4-BE49-F238E27FC236}">
                <a16:creationId xmlns:a16="http://schemas.microsoft.com/office/drawing/2014/main" id="{DC3D0D3A-CE13-4C87-8E28-AEE0B9F5230D}"/>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D9EAC041-F66D-425B-B527-5F29347A3D47}"/>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78749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EF8354-4FAD-4E07-A4F3-3892D43EC06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a:extLst>
              <a:ext uri="{FF2B5EF4-FFF2-40B4-BE49-F238E27FC236}">
                <a16:creationId xmlns:a16="http://schemas.microsoft.com/office/drawing/2014/main" id="{43743618-0902-4195-AAB5-B7D2E64312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a:extLst>
              <a:ext uri="{FF2B5EF4-FFF2-40B4-BE49-F238E27FC236}">
                <a16:creationId xmlns:a16="http://schemas.microsoft.com/office/drawing/2014/main" id="{16BD5892-8962-4CE7-9C9C-4BCE550511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5EE2971-54AE-43A0-A500-591555CC8D7F}"/>
              </a:ext>
            </a:extLst>
          </p:cNvPr>
          <p:cNvSpPr>
            <a:spLocks noGrp="1"/>
          </p:cNvSpPr>
          <p:nvPr>
            <p:ph type="dt" sz="half" idx="10"/>
          </p:nvPr>
        </p:nvSpPr>
        <p:spPr/>
        <p:txBody>
          <a:bodyPr/>
          <a:lstStyle/>
          <a:p>
            <a:fld id="{A2CEC021-B5B3-4871-93CF-AB360676C655}" type="datetimeFigureOut">
              <a:rPr lang="es-GT" smtClean="0"/>
              <a:t>4/08/2022</a:t>
            </a:fld>
            <a:endParaRPr lang="es-GT"/>
          </a:p>
        </p:txBody>
      </p:sp>
      <p:sp>
        <p:nvSpPr>
          <p:cNvPr id="6" name="Marcador de pie de página 5">
            <a:extLst>
              <a:ext uri="{FF2B5EF4-FFF2-40B4-BE49-F238E27FC236}">
                <a16:creationId xmlns:a16="http://schemas.microsoft.com/office/drawing/2014/main" id="{81B7D863-32C3-407F-AF64-19079AC7239C}"/>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FF85C65B-1C0C-4BBA-8130-C750C9213701}"/>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370519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t="-6000" r="-4000" b="-6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4FA774F-B7C9-4F04-AC3E-00A2E9B9B0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1BF4841-26EF-4F2F-A4DB-676D857A64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080E00DD-FAAE-4C80-9E6E-435BF2E68D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EC021-B5B3-4871-93CF-AB360676C655}" type="datetimeFigureOut">
              <a:rPr lang="es-GT" smtClean="0"/>
              <a:t>4/08/2022</a:t>
            </a:fld>
            <a:endParaRPr lang="es-GT"/>
          </a:p>
        </p:txBody>
      </p:sp>
      <p:sp>
        <p:nvSpPr>
          <p:cNvPr id="5" name="Marcador de pie de página 4">
            <a:extLst>
              <a:ext uri="{FF2B5EF4-FFF2-40B4-BE49-F238E27FC236}">
                <a16:creationId xmlns:a16="http://schemas.microsoft.com/office/drawing/2014/main" id="{B9F15A19-502A-454C-BEC4-D78A3F7D35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66DE3CBD-9BA9-4D0F-BC6C-380E55E55D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688481-70E9-4EE3-A33E-1264851D7926}" type="slidenum">
              <a:rPr lang="es-GT" smtClean="0"/>
              <a:t>‹Nº›</a:t>
            </a:fld>
            <a:endParaRPr lang="es-GT"/>
          </a:p>
        </p:txBody>
      </p:sp>
    </p:spTree>
    <p:extLst>
      <p:ext uri="{BB962C8B-B14F-4D97-AF65-F5344CB8AC3E}">
        <p14:creationId xmlns:p14="http://schemas.microsoft.com/office/powerpoint/2010/main" val="2485229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149DBC1A-B64D-EC9A-E6CF-21B21F29AD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2296" y="881522"/>
            <a:ext cx="5648325" cy="50768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ítulo 3">
            <a:extLst>
              <a:ext uri="{FF2B5EF4-FFF2-40B4-BE49-F238E27FC236}">
                <a16:creationId xmlns:a16="http://schemas.microsoft.com/office/drawing/2014/main" id="{DB903E5D-8E24-49D2-99EA-A332BB8DF719}"/>
              </a:ext>
            </a:extLst>
          </p:cNvPr>
          <p:cNvSpPr>
            <a:spLocks noGrp="1"/>
          </p:cNvSpPr>
          <p:nvPr>
            <p:ph type="title"/>
          </p:nvPr>
        </p:nvSpPr>
        <p:spPr>
          <a:xfrm>
            <a:off x="339214" y="269312"/>
            <a:ext cx="5648228" cy="3815991"/>
          </a:xfrm>
        </p:spPr>
        <p:txBody>
          <a:bodyPr anchor="ctr">
            <a:noAutofit/>
          </a:bodyPr>
          <a:lstStyle/>
          <a:p>
            <a:pPr algn="ctr"/>
            <a:r>
              <a:rPr lang="es-GT" sz="6700" b="1" dirty="0">
                <a:effectLst>
                  <a:outerShdw blurRad="38100" dist="38100" dir="2700000" algn="tl">
                    <a:srgbClr val="000000">
                      <a:alpha val="43137"/>
                    </a:srgbClr>
                  </a:outerShdw>
                </a:effectLst>
              </a:rPr>
              <a:t>ENFRENTANDO EL ENGAÑO </a:t>
            </a:r>
            <a:br>
              <a:rPr lang="es-GT" sz="6700" b="1" dirty="0">
                <a:effectLst>
                  <a:outerShdw blurRad="38100" dist="38100" dir="2700000" algn="tl">
                    <a:srgbClr val="000000">
                      <a:alpha val="43137"/>
                    </a:srgbClr>
                  </a:outerShdw>
                </a:effectLst>
              </a:rPr>
            </a:br>
            <a:r>
              <a:rPr lang="es-GT" sz="6700" b="1" dirty="0">
                <a:effectLst>
                  <a:outerShdw blurRad="38100" dist="38100" dir="2700000" algn="tl">
                    <a:srgbClr val="000000">
                      <a:alpha val="43137"/>
                    </a:srgbClr>
                  </a:outerShdw>
                </a:effectLst>
              </a:rPr>
              <a:t>Y LA PERSECUCIÓN</a:t>
            </a:r>
          </a:p>
        </p:txBody>
      </p:sp>
      <p:sp>
        <p:nvSpPr>
          <p:cNvPr id="2" name="Rectángulo 1">
            <a:extLst>
              <a:ext uri="{FF2B5EF4-FFF2-40B4-BE49-F238E27FC236}">
                <a16:creationId xmlns:a16="http://schemas.microsoft.com/office/drawing/2014/main" id="{93C7726F-16EF-4014-806C-D55DDF171F54}"/>
              </a:ext>
            </a:extLst>
          </p:cNvPr>
          <p:cNvSpPr/>
          <p:nvPr/>
        </p:nvSpPr>
        <p:spPr>
          <a:xfrm>
            <a:off x="432844" y="4966365"/>
            <a:ext cx="5460968" cy="1323439"/>
          </a:xfrm>
          <a:prstGeom prst="rect">
            <a:avLst/>
          </a:prstGeom>
        </p:spPr>
        <p:txBody>
          <a:bodyPr wrap="square">
            <a:spAutoFit/>
          </a:bodyPr>
          <a:lstStyle/>
          <a:p>
            <a:pPr algn="ctr"/>
            <a:r>
              <a:rPr lang="es-GT" sz="4000" dirty="0">
                <a:effectLst>
                  <a:outerShdw blurRad="38100" dist="38100" dir="2700000" algn="tl">
                    <a:srgbClr val="000000">
                      <a:alpha val="43137"/>
                    </a:srgbClr>
                  </a:outerShdw>
                </a:effectLst>
              </a:rPr>
              <a:t>“Dios obra para proteger y perpetuar la iglesia”.</a:t>
            </a:r>
          </a:p>
        </p:txBody>
      </p:sp>
    </p:spTree>
    <p:extLst>
      <p:ext uri="{BB962C8B-B14F-4D97-AF65-F5344CB8AC3E}">
        <p14:creationId xmlns:p14="http://schemas.microsoft.com/office/powerpoint/2010/main" val="2113806866"/>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E782D65-6D59-4B30-B18A-CD22EB49BEFA}"/>
              </a:ext>
            </a:extLst>
          </p:cNvPr>
          <p:cNvSpPr>
            <a:spLocks noGrp="1"/>
          </p:cNvSpPr>
          <p:nvPr>
            <p:ph idx="1"/>
          </p:nvPr>
        </p:nvSpPr>
        <p:spPr>
          <a:xfrm>
            <a:off x="554182" y="545691"/>
            <a:ext cx="11139053" cy="5766620"/>
          </a:xfrm>
        </p:spPr>
        <p:txBody>
          <a:bodyPr anchor="ctr">
            <a:normAutofit lnSpcReduction="10000"/>
          </a:bodyPr>
          <a:lstStyle/>
          <a:p>
            <a:pPr marL="539750" indent="-539750" algn="just">
              <a:buFont typeface="+mj-lt"/>
              <a:buAutoNum type="alphaUcPeriod" startAt="2"/>
            </a:pPr>
            <a:r>
              <a:rPr lang="es-GT" sz="4000" b="1" dirty="0"/>
              <a:t>El poder y la presencia del Espíritu Santo se manifestó por la unidad de la Iglesia, V.13-14.</a:t>
            </a:r>
            <a:r>
              <a:rPr lang="es-GT" sz="4000" dirty="0"/>
              <a:t> </a:t>
            </a:r>
          </a:p>
          <a:p>
            <a:pPr marL="989013" lvl="1" indent="-450850" algn="just">
              <a:buFont typeface="+mj-lt"/>
              <a:buAutoNum type="arabicParenR"/>
            </a:pPr>
            <a:r>
              <a:rPr lang="es-GT" sz="3800" dirty="0"/>
              <a:t>Los creyentes se reunían para adorar y recibir instrucción de la palabra, V.12.</a:t>
            </a:r>
          </a:p>
          <a:p>
            <a:pPr marL="989013" lvl="1" indent="-450850" algn="just">
              <a:buFont typeface="+mj-lt"/>
              <a:buAutoNum type="arabicParenR"/>
            </a:pPr>
            <a:r>
              <a:rPr lang="es-GT" sz="3800" dirty="0"/>
              <a:t>Los creyentes eran tenidos en alta estima, V.13,14. “Muchos no querían identificarse con ellos, sin embargo, otros llegaron a creer en Jesús”. </a:t>
            </a:r>
          </a:p>
          <a:p>
            <a:pPr marL="538163" lvl="1" indent="-538163" algn="just">
              <a:buFont typeface="+mj-lt"/>
              <a:buAutoNum type="alphaUcPeriod" startAt="3"/>
            </a:pPr>
            <a:r>
              <a:rPr lang="es-GT" sz="4000" b="1" dirty="0"/>
              <a:t>El poder y la presencia del Espíritu Santo expandió el alcance de la Iglesia, “… de las ciudades vecinas muchos vinieron a Jerusalén”, V.15,16.</a:t>
            </a:r>
          </a:p>
        </p:txBody>
      </p:sp>
    </p:spTree>
    <p:extLst>
      <p:ext uri="{BB962C8B-B14F-4D97-AF65-F5344CB8AC3E}">
        <p14:creationId xmlns:p14="http://schemas.microsoft.com/office/powerpoint/2010/main" val="37765331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E782D65-6D59-4B30-B18A-CD22EB49BEFA}"/>
              </a:ext>
            </a:extLst>
          </p:cNvPr>
          <p:cNvSpPr>
            <a:spLocks noGrp="1"/>
          </p:cNvSpPr>
          <p:nvPr>
            <p:ph idx="1"/>
          </p:nvPr>
        </p:nvSpPr>
        <p:spPr>
          <a:xfrm>
            <a:off x="554182" y="545691"/>
            <a:ext cx="11139053" cy="5766620"/>
          </a:xfrm>
        </p:spPr>
        <p:txBody>
          <a:bodyPr anchor="ctr">
            <a:normAutofit/>
          </a:bodyPr>
          <a:lstStyle/>
          <a:p>
            <a:pPr marL="538163" indent="-538163" algn="just">
              <a:buFont typeface="+mj-lt"/>
              <a:buAutoNum type="alphaUcPeriod" startAt="4"/>
            </a:pPr>
            <a:r>
              <a:rPr lang="es-GT" sz="4400" b="1" dirty="0"/>
              <a:t>Cuando anhelamos que el poder del Espíritu obre a través de nosotros, muchos corazones se abrirán al Señor y experimentarán su poder milagroso, el resultado: “las iglesias de nuestro tiempo crecerán”.</a:t>
            </a:r>
          </a:p>
        </p:txBody>
      </p:sp>
    </p:spTree>
    <p:extLst>
      <p:ext uri="{BB962C8B-B14F-4D97-AF65-F5344CB8AC3E}">
        <p14:creationId xmlns:p14="http://schemas.microsoft.com/office/powerpoint/2010/main" val="19475391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ONF. PEDRO Y JUAN SON PERSEGUIDOS. HECHOS 5:17-42. (HCH. No. 5B)">
            <a:extLst>
              <a:ext uri="{FF2B5EF4-FFF2-40B4-BE49-F238E27FC236}">
                <a16:creationId xmlns:a16="http://schemas.microsoft.com/office/drawing/2014/main" id="{73FC12B9-6531-B488-7C0C-48BCF01216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4699" y="899652"/>
            <a:ext cx="5732929" cy="50586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363070" y="560439"/>
            <a:ext cx="5567083" cy="2868561"/>
          </a:xfrm>
        </p:spPr>
        <p:txBody>
          <a:bodyPr anchor="ctr">
            <a:noAutofit/>
          </a:bodyPr>
          <a:lstStyle/>
          <a:p>
            <a:pPr algn="ctr"/>
            <a:r>
              <a:rPr lang="es-MX" sz="6000" b="1" dirty="0">
                <a:effectLst>
                  <a:outerShdw blurRad="38100" dist="38100" dir="2700000" algn="tl">
                    <a:srgbClr val="000000">
                      <a:alpha val="43137"/>
                    </a:srgbClr>
                  </a:outerShdw>
                </a:effectLst>
                <a:latin typeface="+mn-lt"/>
              </a:rPr>
              <a:t>LA PERSECUCIÓN </a:t>
            </a:r>
            <a:br>
              <a:rPr lang="es-MX" sz="6000" b="1" dirty="0">
                <a:effectLst>
                  <a:outerShdw blurRad="38100" dist="38100" dir="2700000" algn="tl">
                    <a:srgbClr val="000000">
                      <a:alpha val="43137"/>
                    </a:srgbClr>
                  </a:outerShdw>
                </a:effectLst>
                <a:latin typeface="+mn-lt"/>
              </a:rPr>
            </a:br>
            <a:r>
              <a:rPr lang="es-MX" sz="6000" b="1" dirty="0">
                <a:effectLst>
                  <a:outerShdw blurRad="38100" dist="38100" dir="2700000" algn="tl">
                    <a:srgbClr val="000000">
                      <a:alpha val="43137"/>
                    </a:srgbClr>
                  </a:outerShdw>
                </a:effectLst>
                <a:latin typeface="+mn-lt"/>
              </a:rPr>
              <a:t>Y EL GOZO</a:t>
            </a:r>
            <a:endParaRPr lang="es-GT" sz="6000" b="1" dirty="0">
              <a:effectLst>
                <a:outerShdw blurRad="38100" dist="38100" dir="2700000" algn="tl">
                  <a:srgbClr val="000000">
                    <a:alpha val="43137"/>
                  </a:srgbClr>
                </a:outerShdw>
              </a:effectLst>
              <a:latin typeface="+mn-lt"/>
            </a:endParaRP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363071" y="3767213"/>
            <a:ext cx="5565782" cy="883433"/>
          </a:xfrm>
        </p:spPr>
        <p:txBody>
          <a:bodyPr anchor="ctr">
            <a:normAutofit/>
          </a:bodyPr>
          <a:lstStyle/>
          <a:p>
            <a:pPr algn="ctr"/>
            <a:r>
              <a:rPr lang="es-GT" sz="4000" dirty="0">
                <a:effectLst>
                  <a:outerShdw blurRad="38100" dist="38100" dir="2700000" algn="tl">
                    <a:srgbClr val="000000">
                      <a:alpha val="43137"/>
                    </a:srgbClr>
                  </a:outerShdw>
                </a:effectLst>
              </a:rPr>
              <a:t>Hechos 5:17-42.</a:t>
            </a:r>
          </a:p>
        </p:txBody>
      </p:sp>
      <p:sp>
        <p:nvSpPr>
          <p:cNvPr id="9" name="Elipse 8"/>
          <p:cNvSpPr/>
          <p:nvPr/>
        </p:nvSpPr>
        <p:spPr>
          <a:xfrm>
            <a:off x="2337383" y="4988858"/>
            <a:ext cx="1618456" cy="1148706"/>
          </a:xfrm>
          <a:prstGeom prst="ellipse">
            <a:avLst/>
          </a:prstGeom>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ES" sz="5400" b="1" dirty="0">
                <a:effectLst>
                  <a:outerShdw blurRad="38100" dist="38100" dir="2700000" algn="tl">
                    <a:srgbClr val="000000">
                      <a:alpha val="43137"/>
                    </a:srgbClr>
                  </a:outerShdw>
                </a:effectLst>
              </a:rPr>
              <a:t>3</a:t>
            </a:r>
            <a:endParaRPr lang="es-GT"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264596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1158BB9-8B5B-49FA-A389-38A8CAABA6F0}"/>
              </a:ext>
            </a:extLst>
          </p:cNvPr>
          <p:cNvSpPr>
            <a:spLocks noGrp="1"/>
          </p:cNvSpPr>
          <p:nvPr>
            <p:ph idx="1"/>
          </p:nvPr>
        </p:nvSpPr>
        <p:spPr>
          <a:xfrm>
            <a:off x="526473" y="368710"/>
            <a:ext cx="11166763" cy="6120580"/>
          </a:xfrm>
        </p:spPr>
        <p:txBody>
          <a:bodyPr anchor="ctr">
            <a:noAutofit/>
          </a:bodyPr>
          <a:lstStyle/>
          <a:p>
            <a:pPr marL="538163" indent="-538163" algn="just">
              <a:buFont typeface="+mj-lt"/>
              <a:buAutoNum type="alphaUcPeriod"/>
            </a:pPr>
            <a:r>
              <a:rPr lang="es-GT" sz="4000" b="1" dirty="0"/>
              <a:t>La persecución se intensificó debido al crecimiento de la Iglesia. </a:t>
            </a:r>
          </a:p>
          <a:p>
            <a:pPr marL="984250" lvl="1" indent="-527050" algn="just">
              <a:buFont typeface="+mj-lt"/>
              <a:buAutoNum type="arabicParenR"/>
            </a:pPr>
            <a:r>
              <a:rPr lang="es-GT" sz="3800" dirty="0"/>
              <a:t>El liderazgo religioso se llenó de celos, V.17.</a:t>
            </a:r>
          </a:p>
          <a:p>
            <a:pPr marL="984250" lvl="1" indent="-527050" algn="just">
              <a:buFont typeface="+mj-lt"/>
              <a:buAutoNum type="arabicParenR"/>
            </a:pPr>
            <a:r>
              <a:rPr lang="es-GT" sz="3800" dirty="0"/>
              <a:t>El sumo sacerdote hizo arrestar y encarcelar a los apóstoles, V.17,18.</a:t>
            </a:r>
          </a:p>
          <a:p>
            <a:pPr marL="984250" lvl="1" indent="-527050" algn="just">
              <a:buFont typeface="+mj-lt"/>
              <a:buAutoNum type="arabicParenR"/>
            </a:pPr>
            <a:r>
              <a:rPr lang="es-GT" sz="3800" dirty="0"/>
              <a:t>El Señor envió un ángel para liberar a los apóstoles y les indicó que siguieran proclamando las buenas nuevas en el templo, V.19-21.</a:t>
            </a:r>
          </a:p>
          <a:p>
            <a:pPr marL="984250" lvl="1" indent="-527050" algn="just">
              <a:buFont typeface="+mj-lt"/>
              <a:buAutoNum type="arabicParenR"/>
            </a:pPr>
            <a:r>
              <a:rPr lang="es-GT" sz="3800" dirty="0"/>
              <a:t>El sumo sacerdote acusó a los apóstoles de desobediencia y de promover disturbios, V.22-28.</a:t>
            </a:r>
          </a:p>
        </p:txBody>
      </p:sp>
    </p:spTree>
    <p:extLst>
      <p:ext uri="{BB962C8B-B14F-4D97-AF65-F5344CB8AC3E}">
        <p14:creationId xmlns:p14="http://schemas.microsoft.com/office/powerpoint/2010/main" val="1217251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1158BB9-8B5B-49FA-A389-38A8CAABA6F0}"/>
              </a:ext>
            </a:extLst>
          </p:cNvPr>
          <p:cNvSpPr>
            <a:spLocks noGrp="1"/>
          </p:cNvSpPr>
          <p:nvPr>
            <p:ph idx="1"/>
          </p:nvPr>
        </p:nvSpPr>
        <p:spPr>
          <a:xfrm>
            <a:off x="526473" y="353962"/>
            <a:ext cx="11166763" cy="6105832"/>
          </a:xfrm>
        </p:spPr>
        <p:txBody>
          <a:bodyPr anchor="ctr">
            <a:noAutofit/>
          </a:bodyPr>
          <a:lstStyle/>
          <a:p>
            <a:pPr marL="538163" indent="-538163" algn="just">
              <a:buFont typeface="+mj-lt"/>
              <a:buAutoNum type="alphaUcPeriod" startAt="2"/>
            </a:pPr>
            <a:r>
              <a:rPr lang="es-GT" sz="4000" b="1" dirty="0"/>
              <a:t>La respuesta valiente de los apóstoles ante el Sanedrín.</a:t>
            </a:r>
          </a:p>
          <a:p>
            <a:pPr marL="989013" lvl="1" indent="-531813" algn="just">
              <a:buFont typeface="+mj-lt"/>
              <a:buAutoNum type="arabicParenR"/>
            </a:pPr>
            <a:r>
              <a:rPr lang="es-GT" sz="3800" dirty="0"/>
              <a:t>Ellos obedecerían a Dios antes que a los hombres, V.29.</a:t>
            </a:r>
          </a:p>
          <a:p>
            <a:pPr marL="989013" lvl="1" indent="-531813" algn="just">
              <a:buFont typeface="+mj-lt"/>
              <a:buAutoNum type="arabicParenR"/>
            </a:pPr>
            <a:r>
              <a:rPr lang="es-GT" sz="3800" dirty="0"/>
              <a:t>Ellos testificaron de la veracidad respecto a Jesús, V.30-32.</a:t>
            </a:r>
          </a:p>
          <a:p>
            <a:pPr marL="989013" lvl="1" indent="-531813" algn="just">
              <a:buFont typeface="+mj-lt"/>
              <a:buAutoNum type="arabicParenR"/>
            </a:pPr>
            <a:r>
              <a:rPr lang="es-GT" sz="3800" dirty="0"/>
              <a:t>Ellos sufrieron la furia y amenaza de muerte, V.33.</a:t>
            </a:r>
          </a:p>
          <a:p>
            <a:pPr marL="989013" lvl="1" indent="-531813" algn="just">
              <a:buFont typeface="+mj-lt"/>
              <a:buAutoNum type="arabicParenR"/>
            </a:pPr>
            <a:r>
              <a:rPr lang="es-GT" sz="3800" dirty="0"/>
              <a:t>Ellos fueron salvados por la intervención de Gamaliel, V.34-39. .</a:t>
            </a:r>
          </a:p>
        </p:txBody>
      </p:sp>
    </p:spTree>
    <p:extLst>
      <p:ext uri="{BB962C8B-B14F-4D97-AF65-F5344CB8AC3E}">
        <p14:creationId xmlns:p14="http://schemas.microsoft.com/office/powerpoint/2010/main" val="34014792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0327" y="368711"/>
            <a:ext cx="11166764" cy="6120579"/>
          </a:xfrm>
        </p:spPr>
        <p:txBody>
          <a:bodyPr anchor="ctr">
            <a:normAutofit/>
          </a:bodyPr>
          <a:lstStyle/>
          <a:p>
            <a:pPr marL="538163" indent="-538163" algn="just">
              <a:buFont typeface="+mj-lt"/>
              <a:buAutoNum type="alphaUcPeriod" startAt="2"/>
            </a:pPr>
            <a:r>
              <a:rPr lang="es-GT" sz="4000" b="1" dirty="0"/>
              <a:t>La respuesta valiente de los apóstoles ante el Sanedrín.</a:t>
            </a:r>
          </a:p>
          <a:p>
            <a:pPr marL="1077913" lvl="1" indent="-539750" algn="just">
              <a:buFont typeface="+mj-lt"/>
              <a:buAutoNum type="arabicParenR" startAt="5"/>
            </a:pPr>
            <a:r>
              <a:rPr lang="es-GT" sz="3800" dirty="0"/>
              <a:t>Ellos fueron azotados, amenazados y liberados, V.40.</a:t>
            </a:r>
          </a:p>
          <a:p>
            <a:pPr marL="1077913" lvl="1" indent="-539750" algn="just">
              <a:buFont typeface="+mj-lt"/>
              <a:buAutoNum type="arabicParenR" startAt="5"/>
            </a:pPr>
            <a:r>
              <a:rPr lang="es-GT" sz="3800" dirty="0"/>
              <a:t>Ellos se regocijaron y se sintieron honrados de sufrir por causa del nombre de Jesús, V.41.</a:t>
            </a:r>
          </a:p>
          <a:p>
            <a:pPr marL="1077913" lvl="1" indent="-620713" algn="just">
              <a:buFont typeface="+mj-lt"/>
              <a:buAutoNum type="arabicParenR" startAt="5"/>
            </a:pPr>
            <a:r>
              <a:rPr lang="es-GT" sz="3800" dirty="0"/>
              <a:t>Ellos permanecieron fieles a su llamado de proclamar las buenas nuevas, V.42. </a:t>
            </a:r>
          </a:p>
        </p:txBody>
      </p:sp>
    </p:spTree>
    <p:extLst>
      <p:ext uri="{BB962C8B-B14F-4D97-AF65-F5344CB8AC3E}">
        <p14:creationId xmlns:p14="http://schemas.microsoft.com/office/powerpoint/2010/main" val="76201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0327" y="530943"/>
            <a:ext cx="11166764" cy="5766618"/>
          </a:xfrm>
        </p:spPr>
        <p:txBody>
          <a:bodyPr anchor="ctr">
            <a:normAutofit/>
          </a:bodyPr>
          <a:lstStyle/>
          <a:p>
            <a:pPr marL="623888" indent="-623888" algn="just">
              <a:buFont typeface="+mj-lt"/>
              <a:buAutoNum type="alphaUcPeriod" startAt="3"/>
            </a:pPr>
            <a:r>
              <a:rPr lang="es-GT" sz="4400" b="1" dirty="0"/>
              <a:t>Cuando estamos dispuestos a morir por lo que creemos acerca de Jesucristo, el Espíritu Santo nos empodera para ser testigos fieles de Él, si sufrimos gócese de ser tenidos por dignos de sufrir por causa de su Nombre. </a:t>
            </a:r>
            <a:endParaRPr lang="es-GT" sz="4800" dirty="0"/>
          </a:p>
        </p:txBody>
      </p:sp>
    </p:spTree>
    <p:extLst>
      <p:ext uri="{BB962C8B-B14F-4D97-AF65-F5344CB8AC3E}">
        <p14:creationId xmlns:p14="http://schemas.microsoft.com/office/powerpoint/2010/main" val="330295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3509D4-9CC6-41A4-9865-5327C4200AF9}"/>
              </a:ext>
            </a:extLst>
          </p:cNvPr>
          <p:cNvSpPr>
            <a:spLocks noGrp="1"/>
          </p:cNvSpPr>
          <p:nvPr>
            <p:ph type="title"/>
          </p:nvPr>
        </p:nvSpPr>
        <p:spPr>
          <a:xfrm>
            <a:off x="512618" y="2172148"/>
            <a:ext cx="11166764" cy="2513704"/>
          </a:xfrm>
        </p:spPr>
        <p:txBody>
          <a:bodyPr vert="horz" lIns="91440" tIns="45720" rIns="91440" bIns="45720" rtlCol="0" anchor="ctr">
            <a:noAutofit/>
          </a:bodyPr>
          <a:lstStyle/>
          <a:p>
            <a:pPr algn="ctr"/>
            <a:r>
              <a:rPr lang="es-GT" sz="8000" b="1" dirty="0">
                <a:effectLst>
                  <a:outerShdw blurRad="38100" dist="38100" dir="2700000" algn="tl">
                    <a:srgbClr val="000000">
                      <a:alpha val="43137"/>
                    </a:srgbClr>
                  </a:outerShdw>
                </a:effectLst>
                <a:latin typeface="+mn-lt"/>
              </a:rPr>
              <a:t>DISCIPULADO Y MINISTERIO EN ACCIÓN</a:t>
            </a:r>
          </a:p>
        </p:txBody>
      </p:sp>
    </p:spTree>
    <p:extLst>
      <p:ext uri="{BB962C8B-B14F-4D97-AF65-F5344CB8AC3E}">
        <p14:creationId xmlns:p14="http://schemas.microsoft.com/office/powerpoint/2010/main" val="2307698093"/>
      </p:ext>
    </p:extLst>
  </p:cSld>
  <p:clrMapOvr>
    <a:masterClrMapping/>
  </p:clrMapOvr>
  <mc:AlternateContent xmlns:mc="http://schemas.openxmlformats.org/markup-compatibility/2006" xmlns:p14="http://schemas.microsoft.com/office/powerpoint/2010/main">
    <mc:Choice Requires="p14">
      <p:transition spd="slow" p14:dur="1500">
        <p14:window/>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27340A-4578-40AC-8D7F-36DC3845ABAB}"/>
              </a:ext>
            </a:extLst>
          </p:cNvPr>
          <p:cNvSpPr>
            <a:spLocks noGrp="1"/>
          </p:cNvSpPr>
          <p:nvPr>
            <p:ph idx="1"/>
          </p:nvPr>
        </p:nvSpPr>
        <p:spPr>
          <a:xfrm>
            <a:off x="339214" y="339213"/>
            <a:ext cx="11533238" cy="6150077"/>
          </a:xfrm>
        </p:spPr>
        <p:txBody>
          <a:bodyPr anchor="ctr">
            <a:noAutofit/>
          </a:bodyPr>
          <a:lstStyle/>
          <a:p>
            <a:pPr marL="360363" indent="-360363" algn="just">
              <a:lnSpc>
                <a:spcPct val="80000"/>
              </a:lnSpc>
            </a:pPr>
            <a:r>
              <a:rPr lang="es-GT" sz="3600" dirty="0"/>
              <a:t>Las pruebas pueden venir desde el interior de nuestras filas a través de enseñanzas y practicas engañosas.</a:t>
            </a:r>
          </a:p>
          <a:p>
            <a:pPr marL="360363" indent="-360363" algn="just">
              <a:lnSpc>
                <a:spcPct val="80000"/>
              </a:lnSpc>
            </a:pPr>
            <a:r>
              <a:rPr lang="es-GT" sz="3600" dirty="0"/>
              <a:t>También las pruebas pueden venir desde afuera en forma de oposición y opresión. </a:t>
            </a:r>
          </a:p>
          <a:p>
            <a:pPr marL="360363" indent="-360363" algn="just">
              <a:lnSpc>
                <a:spcPct val="80000"/>
              </a:lnSpc>
            </a:pPr>
            <a:r>
              <a:rPr lang="es-GT" sz="3600" dirty="0"/>
              <a:t>Permanezcamos firmes, no por nuestra propia fortaleza sino por el poder del Espíritu de Dios en nosotros.</a:t>
            </a:r>
          </a:p>
          <a:p>
            <a:pPr marL="360363" indent="-360363" algn="just">
              <a:lnSpc>
                <a:spcPct val="80000"/>
              </a:lnSpc>
            </a:pPr>
            <a:r>
              <a:rPr lang="es-MX" sz="3600" dirty="0"/>
              <a:t>Anime y ayude a los lideres en su iglesia a cumplir la Gran Comisión. </a:t>
            </a:r>
          </a:p>
          <a:p>
            <a:pPr marL="360363" indent="-360363" algn="just">
              <a:lnSpc>
                <a:spcPct val="80000"/>
              </a:lnSpc>
            </a:pPr>
            <a:r>
              <a:rPr lang="es-MX" sz="3600" dirty="0"/>
              <a:t>Comprométase a orar por los cristianos perseguidos en algún país y a apoyarlos.</a:t>
            </a:r>
          </a:p>
          <a:p>
            <a:pPr marL="360363" indent="-360363" algn="just">
              <a:lnSpc>
                <a:spcPct val="80000"/>
              </a:lnSpc>
            </a:pPr>
            <a:r>
              <a:rPr lang="es-MX" sz="3600" dirty="0"/>
              <a:t>Determine acercarse más al Señor y a mantenerse firme cuando vengan los desafíos.</a:t>
            </a:r>
            <a:endParaRPr lang="es-GT" sz="3600" dirty="0"/>
          </a:p>
        </p:txBody>
      </p:sp>
    </p:spTree>
    <p:extLst>
      <p:ext uri="{BB962C8B-B14F-4D97-AF65-F5344CB8AC3E}">
        <p14:creationId xmlns:p14="http://schemas.microsoft.com/office/powerpoint/2010/main" val="2589314854"/>
      </p:ext>
    </p:extLst>
  </p:cSld>
  <p:clrMapOvr>
    <a:masterClrMapping/>
  </p:clrMapOvr>
  <mc:AlternateContent xmlns:mc="http://schemas.openxmlformats.org/markup-compatibility/2006" xmlns:p14="http://schemas.microsoft.com/office/powerpoint/2010/main">
    <mc:Choice Requires="p14">
      <p:transition spd="slow" p14:dur="1500">
        <p14:window/>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a:extLst>
              <a:ext uri="{FF2B5EF4-FFF2-40B4-BE49-F238E27FC236}">
                <a16:creationId xmlns:a16="http://schemas.microsoft.com/office/drawing/2014/main" id="{964F3678-3264-0333-AF63-A0C90762E2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5" y="1534"/>
            <a:ext cx="12187909" cy="6854932"/>
          </a:xfrm>
          <a:prstGeom prst="rect">
            <a:avLst/>
          </a:prstGeom>
        </p:spPr>
      </p:pic>
    </p:spTree>
    <p:extLst>
      <p:ext uri="{BB962C8B-B14F-4D97-AF65-F5344CB8AC3E}">
        <p14:creationId xmlns:p14="http://schemas.microsoft.com/office/powerpoint/2010/main" val="227388064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texto 6">
            <a:extLst>
              <a:ext uri="{FF2B5EF4-FFF2-40B4-BE49-F238E27FC236}">
                <a16:creationId xmlns:a16="http://schemas.microsoft.com/office/drawing/2014/main" id="{FE8F5E9A-7D1A-489B-B0DE-B79F1E1D4D39}"/>
              </a:ext>
            </a:extLst>
          </p:cNvPr>
          <p:cNvSpPr>
            <a:spLocks noGrp="1"/>
          </p:cNvSpPr>
          <p:nvPr>
            <p:ph type="body" sz="quarter" idx="3"/>
          </p:nvPr>
        </p:nvSpPr>
        <p:spPr>
          <a:xfrm>
            <a:off x="722672" y="545691"/>
            <a:ext cx="10781070" cy="2713704"/>
          </a:xfrm>
        </p:spPr>
        <p:txBody>
          <a:bodyPr anchor="ctr">
            <a:normAutofit/>
          </a:bodyPr>
          <a:lstStyle/>
          <a:p>
            <a:pPr algn="ctr"/>
            <a:r>
              <a:rPr lang="es-GT" sz="5400" dirty="0">
                <a:effectLst>
                  <a:outerShdw blurRad="38100" dist="38100" dir="2700000" algn="tl">
                    <a:srgbClr val="000000">
                      <a:alpha val="43137"/>
                    </a:srgbClr>
                  </a:outerShdw>
                </a:effectLst>
              </a:rPr>
              <a:t>VERSÍCULO CLAVE:</a:t>
            </a:r>
          </a:p>
          <a:p>
            <a:pPr algn="ctr"/>
            <a:r>
              <a:rPr lang="es-GT" sz="4000" b="0" dirty="0"/>
              <a:t>“Si es de Dios, no la podéis destruir; no seáis tal vez hallados luchando contra Dios”. Hechos 5:39.</a:t>
            </a:r>
          </a:p>
        </p:txBody>
      </p:sp>
      <p:sp>
        <p:nvSpPr>
          <p:cNvPr id="4" name="Marcador de texto 6">
            <a:extLst>
              <a:ext uri="{FF2B5EF4-FFF2-40B4-BE49-F238E27FC236}">
                <a16:creationId xmlns:a16="http://schemas.microsoft.com/office/drawing/2014/main" id="{FE8F5E9A-7D1A-489B-B0DE-B79F1E1D4D39}"/>
              </a:ext>
            </a:extLst>
          </p:cNvPr>
          <p:cNvSpPr>
            <a:spLocks noGrp="1"/>
          </p:cNvSpPr>
          <p:nvPr>
            <p:ph type="body" sz="quarter" idx="3"/>
          </p:nvPr>
        </p:nvSpPr>
        <p:spPr>
          <a:xfrm>
            <a:off x="722672" y="3598606"/>
            <a:ext cx="10781070" cy="2713703"/>
          </a:xfrm>
        </p:spPr>
        <p:txBody>
          <a:bodyPr anchor="ctr">
            <a:normAutofit/>
          </a:bodyPr>
          <a:lstStyle/>
          <a:p>
            <a:pPr algn="ctr"/>
            <a:r>
              <a:rPr lang="es-GT" sz="5400" dirty="0">
                <a:effectLst>
                  <a:outerShdw blurRad="38100" dist="38100" dir="2700000" algn="tl">
                    <a:srgbClr val="000000">
                      <a:alpha val="43137"/>
                    </a:srgbClr>
                  </a:outerShdw>
                </a:effectLst>
              </a:rPr>
              <a:t>FUNDAMENTO BÍBLICO:</a:t>
            </a:r>
          </a:p>
          <a:p>
            <a:pPr algn="ctr"/>
            <a:r>
              <a:rPr lang="es-GT" sz="4000" b="0" dirty="0"/>
              <a:t>Hechos 5:1-3,5,7,10,12,14,16,29-31,34,35,40,41.</a:t>
            </a:r>
          </a:p>
        </p:txBody>
      </p:sp>
    </p:spTree>
    <p:extLst>
      <p:ext uri="{BB962C8B-B14F-4D97-AF65-F5344CB8AC3E}">
        <p14:creationId xmlns:p14="http://schemas.microsoft.com/office/powerpoint/2010/main" val="14610933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E93DC7-FE7B-4BCB-BAC6-650D66B6435B}"/>
              </a:ext>
            </a:extLst>
          </p:cNvPr>
          <p:cNvSpPr>
            <a:spLocks noGrp="1"/>
          </p:cNvSpPr>
          <p:nvPr>
            <p:ph type="title"/>
          </p:nvPr>
        </p:nvSpPr>
        <p:spPr>
          <a:xfrm>
            <a:off x="685800" y="106471"/>
            <a:ext cx="10865224" cy="983294"/>
          </a:xfrm>
        </p:spPr>
        <p:txBody>
          <a:bodyPr>
            <a:noAutofit/>
          </a:bodyPr>
          <a:lstStyle/>
          <a:p>
            <a:pPr algn="ctr"/>
            <a:r>
              <a:rPr lang="es-GT" sz="5400" b="1" dirty="0">
                <a:effectLst>
                  <a:outerShdw blurRad="38100" dist="38100" dir="2700000" algn="tl">
                    <a:srgbClr val="000000">
                      <a:alpha val="43137"/>
                    </a:srgbClr>
                  </a:outerShdw>
                </a:effectLst>
                <a:latin typeface="+mn-lt"/>
              </a:rPr>
              <a:t>INTRODUCCIÓN</a:t>
            </a:r>
          </a:p>
        </p:txBody>
      </p:sp>
      <p:sp>
        <p:nvSpPr>
          <p:cNvPr id="3" name="Marcador de contenido 2">
            <a:extLst>
              <a:ext uri="{FF2B5EF4-FFF2-40B4-BE49-F238E27FC236}">
                <a16:creationId xmlns:a16="http://schemas.microsoft.com/office/drawing/2014/main" id="{DDC1726E-4BB4-48FA-99DF-FF2A186D7E49}"/>
              </a:ext>
            </a:extLst>
          </p:cNvPr>
          <p:cNvSpPr>
            <a:spLocks noGrp="1"/>
          </p:cNvSpPr>
          <p:nvPr>
            <p:ph idx="1"/>
          </p:nvPr>
        </p:nvSpPr>
        <p:spPr>
          <a:xfrm>
            <a:off x="501446" y="1194620"/>
            <a:ext cx="11179278" cy="5556909"/>
          </a:xfrm>
        </p:spPr>
        <p:txBody>
          <a:bodyPr anchor="ctr">
            <a:noAutofit/>
          </a:bodyPr>
          <a:lstStyle/>
          <a:p>
            <a:pPr algn="just"/>
            <a:r>
              <a:rPr lang="es-GT" sz="3800" dirty="0"/>
              <a:t>Las iglesias no deben ver las dificultades como algo fuera de lo común, la iglesia primitiva enfrentó pruebas, desde practicas engañosas internas hasta persecución de agentes externos. </a:t>
            </a:r>
          </a:p>
          <a:p>
            <a:pPr algn="just"/>
            <a:r>
              <a:rPr lang="es-GT" sz="3800" dirty="0"/>
              <a:t>Al saber que Dios preserva y protege a su pueblo, los creyentes pueden vencer el desanimo cuando surgen los desafíos. </a:t>
            </a:r>
          </a:p>
          <a:p>
            <a:pPr algn="just"/>
            <a:r>
              <a:rPr lang="es-GT" sz="3800" dirty="0"/>
              <a:t>Pidamos que Dios nos conceda el valor y la integridad para enfrentar la oposición, sin importar la fuente, y aun así permanecer fieles a Él.</a:t>
            </a:r>
          </a:p>
        </p:txBody>
      </p:sp>
    </p:spTree>
    <p:extLst>
      <p:ext uri="{BB962C8B-B14F-4D97-AF65-F5344CB8AC3E}">
        <p14:creationId xmlns:p14="http://schemas.microsoft.com/office/powerpoint/2010/main" val="422271264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NF. LA CONDUCTA DE ANANIAS Y SAFIRA Y SUS CONSECUENCIAS. &quot;LAS 10 C&quot;…">
            <a:extLst>
              <a:ext uri="{FF2B5EF4-FFF2-40B4-BE49-F238E27FC236}">
                <a16:creationId xmlns:a16="http://schemas.microsoft.com/office/drawing/2014/main" id="{69FAA6AF-9007-A551-6A20-BB9281DE2D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942536"/>
            <a:ext cx="5732930" cy="504394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363070" y="560439"/>
            <a:ext cx="5567083" cy="2868561"/>
          </a:xfrm>
        </p:spPr>
        <p:txBody>
          <a:bodyPr anchor="ctr">
            <a:noAutofit/>
          </a:bodyPr>
          <a:lstStyle/>
          <a:p>
            <a:pPr algn="ctr"/>
            <a:r>
              <a:rPr lang="es-GT" sz="6000" b="1" dirty="0">
                <a:effectLst>
                  <a:outerShdw blurRad="38100" dist="38100" dir="2700000" algn="tl">
                    <a:srgbClr val="000000">
                      <a:alpha val="43137"/>
                    </a:srgbClr>
                  </a:outerShdw>
                </a:effectLst>
                <a:latin typeface="+mn-lt"/>
              </a:rPr>
              <a:t>DIOS JUZGA A DOS MENTIROSOS</a:t>
            </a: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363071" y="3767213"/>
            <a:ext cx="5565782" cy="883433"/>
          </a:xfrm>
        </p:spPr>
        <p:txBody>
          <a:bodyPr anchor="ctr">
            <a:normAutofit/>
          </a:bodyPr>
          <a:lstStyle/>
          <a:p>
            <a:pPr algn="ctr"/>
            <a:r>
              <a:rPr lang="es-GT" sz="4000" dirty="0">
                <a:effectLst>
                  <a:outerShdw blurRad="38100" dist="38100" dir="2700000" algn="tl">
                    <a:srgbClr val="000000">
                      <a:alpha val="43137"/>
                    </a:srgbClr>
                  </a:outerShdw>
                </a:effectLst>
              </a:rPr>
              <a:t>Hechos 4:34-37; 5:1-11.</a:t>
            </a:r>
          </a:p>
        </p:txBody>
      </p:sp>
      <p:sp>
        <p:nvSpPr>
          <p:cNvPr id="9" name="Elipse 8"/>
          <p:cNvSpPr/>
          <p:nvPr/>
        </p:nvSpPr>
        <p:spPr>
          <a:xfrm>
            <a:off x="2337383" y="4988858"/>
            <a:ext cx="1618456" cy="1148706"/>
          </a:xfrm>
          <a:prstGeom prst="ellipse">
            <a:avLst/>
          </a:prstGeom>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GT" sz="5400" b="1" dirty="0">
                <a:effectLst>
                  <a:outerShdw blurRad="38100" dist="38100" dir="2700000" algn="tl">
                    <a:srgbClr val="000000">
                      <a:alpha val="43137"/>
                    </a:srgbClr>
                  </a:outerShdw>
                </a:effectLst>
              </a:rPr>
              <a:t>1</a:t>
            </a:r>
          </a:p>
        </p:txBody>
      </p:sp>
    </p:spTree>
    <p:extLst>
      <p:ext uri="{BB962C8B-B14F-4D97-AF65-F5344CB8AC3E}">
        <p14:creationId xmlns:p14="http://schemas.microsoft.com/office/powerpoint/2010/main" val="39167946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FFAC4-9363-47F8-8A1C-9A30F8E5A034}"/>
              </a:ext>
            </a:extLst>
          </p:cNvPr>
          <p:cNvSpPr>
            <a:spLocks noGrp="1"/>
          </p:cNvSpPr>
          <p:nvPr>
            <p:ph idx="1"/>
          </p:nvPr>
        </p:nvSpPr>
        <p:spPr>
          <a:xfrm>
            <a:off x="530942" y="560439"/>
            <a:ext cx="11162294" cy="5737122"/>
          </a:xfrm>
        </p:spPr>
        <p:txBody>
          <a:bodyPr anchor="ctr">
            <a:noAutofit/>
          </a:bodyPr>
          <a:lstStyle/>
          <a:p>
            <a:pPr marL="631825" indent="-538163" algn="just">
              <a:buFont typeface="+mj-lt"/>
              <a:buAutoNum type="alphaUcPeriod"/>
            </a:pPr>
            <a:r>
              <a:rPr lang="es-GT" sz="4000" b="1" dirty="0"/>
              <a:t>Muchos de los nuevos creyentes, vinieron como peregrinos de diversas partes del Imperio Romano, y no trajeron suficiente dinero para quedar los días extra que estaban pasando en Jerusalén. </a:t>
            </a:r>
          </a:p>
        </p:txBody>
      </p:sp>
    </p:spTree>
    <p:extLst>
      <p:ext uri="{BB962C8B-B14F-4D97-AF65-F5344CB8AC3E}">
        <p14:creationId xmlns:p14="http://schemas.microsoft.com/office/powerpoint/2010/main" val="8894970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FFAC4-9363-47F8-8A1C-9A30F8E5A034}"/>
              </a:ext>
            </a:extLst>
          </p:cNvPr>
          <p:cNvSpPr>
            <a:spLocks noGrp="1"/>
          </p:cNvSpPr>
          <p:nvPr>
            <p:ph idx="1"/>
          </p:nvPr>
        </p:nvSpPr>
        <p:spPr>
          <a:xfrm>
            <a:off x="388307" y="353961"/>
            <a:ext cx="11469396" cy="6135329"/>
          </a:xfrm>
        </p:spPr>
        <p:txBody>
          <a:bodyPr anchor="ctr">
            <a:noAutofit/>
          </a:bodyPr>
          <a:lstStyle/>
          <a:p>
            <a:pPr marL="538163" indent="-446088" algn="just">
              <a:buFont typeface="+mj-lt"/>
              <a:buAutoNum type="alphaUcPeriod" startAt="2"/>
            </a:pPr>
            <a:r>
              <a:rPr lang="es-GT" sz="4000" b="1" dirty="0"/>
              <a:t>Muchos de los creyentes locales respondieron cuando surgió esta necesidad, vendiendo propiedades y dando la ganancia a la iglesia para satisfacer tales necesidades, Hechos 4:34,35.  </a:t>
            </a:r>
          </a:p>
          <a:p>
            <a:pPr marL="989013" lvl="1" indent="-531813" algn="just">
              <a:buFont typeface="+mj-lt"/>
              <a:buAutoNum type="arabicParenR"/>
            </a:pPr>
            <a:r>
              <a:rPr lang="es-GT" sz="3600" dirty="0"/>
              <a:t>José de sobrenombre Bernabé es ejemplo de compartir con sinceridad, Hechos 4:36,37.</a:t>
            </a:r>
          </a:p>
          <a:p>
            <a:pPr marL="989013" lvl="1" indent="-531813" algn="just">
              <a:buFont typeface="+mj-lt"/>
              <a:buAutoNum type="arabicParenR"/>
            </a:pPr>
            <a:r>
              <a:rPr lang="es-GT" sz="3600" dirty="0"/>
              <a:t>Ananías y Safira son un mal ejemplo de compartir, lo hicieron hipócritamente, Hechos 5:1-10.</a:t>
            </a:r>
          </a:p>
          <a:p>
            <a:pPr marL="1441450" lvl="2" indent="-527050" algn="just">
              <a:buFont typeface="+mj-lt"/>
              <a:buAutoNum type="alphaLcParenR"/>
            </a:pPr>
            <a:r>
              <a:rPr lang="es-GT" sz="3400" dirty="0"/>
              <a:t>Ellos pecaron contra Dios, V.1-4.</a:t>
            </a:r>
          </a:p>
          <a:p>
            <a:pPr marL="1441450" lvl="2" indent="-527050" algn="just">
              <a:buFont typeface="+mj-lt"/>
              <a:buAutoNum type="alphaLcParenR"/>
            </a:pPr>
            <a:r>
              <a:rPr lang="es-GT" sz="3400" dirty="0"/>
              <a:t>Ellos sufrieron el castigo de Dios, V.5-10.</a:t>
            </a:r>
          </a:p>
          <a:p>
            <a:pPr marL="1441450" lvl="2" indent="-527050" algn="just">
              <a:buFont typeface="+mj-lt"/>
              <a:buAutoNum type="alphaLcParenR"/>
            </a:pPr>
            <a:r>
              <a:rPr lang="es-GT" sz="3400" dirty="0"/>
              <a:t>El resultado: todos tuvieron gran temor, V.11.</a:t>
            </a:r>
          </a:p>
        </p:txBody>
      </p:sp>
    </p:spTree>
    <p:extLst>
      <p:ext uri="{BB962C8B-B14F-4D97-AF65-F5344CB8AC3E}">
        <p14:creationId xmlns:p14="http://schemas.microsoft.com/office/powerpoint/2010/main" val="20086009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FFAC4-9363-47F8-8A1C-9A30F8E5A034}"/>
              </a:ext>
            </a:extLst>
          </p:cNvPr>
          <p:cNvSpPr>
            <a:spLocks noGrp="1"/>
          </p:cNvSpPr>
          <p:nvPr>
            <p:ph idx="1"/>
          </p:nvPr>
        </p:nvSpPr>
        <p:spPr>
          <a:xfrm>
            <a:off x="516194" y="530942"/>
            <a:ext cx="11164529" cy="5786731"/>
          </a:xfrm>
        </p:spPr>
        <p:txBody>
          <a:bodyPr anchor="ctr">
            <a:normAutofit/>
          </a:bodyPr>
          <a:lstStyle/>
          <a:p>
            <a:pPr marL="623888" lvl="1" indent="-541338" algn="just">
              <a:buFont typeface="+mj-lt"/>
              <a:buAutoNum type="alphaUcPeriod" startAt="3"/>
              <a:tabLst>
                <a:tab pos="0" algn="l"/>
              </a:tabLst>
            </a:pPr>
            <a:r>
              <a:rPr lang="es-GT" sz="4400" b="1" dirty="0"/>
              <a:t>Cuando se comparte lo que se tiene con generosidad, se satisfacen las necesidades y el reino de Dios avanza, sin embargo, hay que estar alerta del engaño de Satanás y de los que abusan de la generosidad de los demás. </a:t>
            </a:r>
            <a:endParaRPr lang="es-GT" sz="4800" dirty="0"/>
          </a:p>
        </p:txBody>
      </p:sp>
    </p:spTree>
    <p:extLst>
      <p:ext uri="{BB962C8B-B14F-4D97-AF65-F5344CB8AC3E}">
        <p14:creationId xmlns:p14="http://schemas.microsoft.com/office/powerpoint/2010/main" val="34470007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ONF. LA CONDUCTA DE ANANIAS Y SAFIRA Y SUS CONSECUENCIAS. &quot;LAS 10 C&quot;…">
            <a:extLst>
              <a:ext uri="{FF2B5EF4-FFF2-40B4-BE49-F238E27FC236}">
                <a16:creationId xmlns:a16="http://schemas.microsoft.com/office/drawing/2014/main" id="{C0E54BA3-8BB4-B030-83F6-82F3BB583B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4700" y="914400"/>
            <a:ext cx="5732930" cy="504394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363070" y="560439"/>
            <a:ext cx="5567083" cy="2868561"/>
          </a:xfrm>
        </p:spPr>
        <p:txBody>
          <a:bodyPr anchor="ctr">
            <a:noAutofit/>
          </a:bodyPr>
          <a:lstStyle/>
          <a:p>
            <a:pPr algn="ctr"/>
            <a:r>
              <a:rPr lang="es-MX" sz="6000" b="1" dirty="0">
                <a:effectLst>
                  <a:outerShdw blurRad="38100" dist="38100" dir="2700000" algn="tl">
                    <a:srgbClr val="000000">
                      <a:alpha val="43137"/>
                    </a:srgbClr>
                  </a:outerShdw>
                </a:effectLst>
                <a:latin typeface="+mn-lt"/>
              </a:rPr>
              <a:t>EL MINISTERIO EMPODERADO POR EL ESPIRITU SANTO</a:t>
            </a:r>
            <a:endParaRPr lang="es-GT" sz="6000" b="1" dirty="0">
              <a:effectLst>
                <a:outerShdw blurRad="38100" dist="38100" dir="2700000" algn="tl">
                  <a:srgbClr val="000000">
                    <a:alpha val="43137"/>
                  </a:srgbClr>
                </a:outerShdw>
              </a:effectLst>
              <a:latin typeface="+mn-lt"/>
            </a:endParaRP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363071" y="3767213"/>
            <a:ext cx="5565782" cy="883433"/>
          </a:xfrm>
        </p:spPr>
        <p:txBody>
          <a:bodyPr anchor="ctr">
            <a:normAutofit/>
          </a:bodyPr>
          <a:lstStyle/>
          <a:p>
            <a:pPr algn="ctr"/>
            <a:r>
              <a:rPr lang="es-GT" sz="4000" dirty="0">
                <a:effectLst>
                  <a:outerShdw blurRad="38100" dist="38100" dir="2700000" algn="tl">
                    <a:srgbClr val="000000">
                      <a:alpha val="43137"/>
                    </a:srgbClr>
                  </a:outerShdw>
                </a:effectLst>
              </a:rPr>
              <a:t>Hechos 5:12-16. </a:t>
            </a:r>
          </a:p>
        </p:txBody>
      </p:sp>
      <p:sp>
        <p:nvSpPr>
          <p:cNvPr id="9" name="Elipse 8"/>
          <p:cNvSpPr/>
          <p:nvPr/>
        </p:nvSpPr>
        <p:spPr>
          <a:xfrm>
            <a:off x="2337383" y="4988858"/>
            <a:ext cx="1618456" cy="1148706"/>
          </a:xfrm>
          <a:prstGeom prst="ellipse">
            <a:avLst/>
          </a:prstGeom>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ES" sz="5400" b="1" dirty="0">
                <a:effectLst>
                  <a:outerShdw blurRad="38100" dist="38100" dir="2700000" algn="tl">
                    <a:srgbClr val="000000">
                      <a:alpha val="43137"/>
                    </a:srgbClr>
                  </a:outerShdw>
                </a:effectLst>
              </a:rPr>
              <a:t>2</a:t>
            </a:r>
            <a:endParaRPr lang="es-GT"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613243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CE9C9D8-6B0C-471E-9634-01E2EBD26E81}"/>
              </a:ext>
            </a:extLst>
          </p:cNvPr>
          <p:cNvSpPr>
            <a:spLocks noGrp="1"/>
          </p:cNvSpPr>
          <p:nvPr>
            <p:ph idx="1"/>
          </p:nvPr>
        </p:nvSpPr>
        <p:spPr>
          <a:xfrm>
            <a:off x="540326" y="545690"/>
            <a:ext cx="11152909" cy="5747533"/>
          </a:xfrm>
        </p:spPr>
        <p:txBody>
          <a:bodyPr anchor="ctr">
            <a:normAutofit/>
          </a:bodyPr>
          <a:lstStyle/>
          <a:p>
            <a:pPr marL="538163" indent="-538163" algn="just">
              <a:buFont typeface="+mj-lt"/>
              <a:buAutoNum type="alphaUcPeriod"/>
            </a:pPr>
            <a:r>
              <a:rPr lang="es-GT" sz="4000" b="1" dirty="0"/>
              <a:t>El poder y la presencia del Espíritu Santo se manifestó por medio de señales y prodigios, V.12. </a:t>
            </a:r>
          </a:p>
          <a:p>
            <a:pPr marL="995363" lvl="1" indent="-538163" algn="just">
              <a:buFont typeface="+mj-lt"/>
              <a:buAutoNum type="arabicParenR"/>
            </a:pPr>
            <a:r>
              <a:rPr lang="es-GT" sz="3800" dirty="0"/>
              <a:t>Es el Espíritu Santo que da poder para señalar la verdad del Evangelio y la provisión de Dios para las necesidades de la gente.</a:t>
            </a:r>
          </a:p>
          <a:p>
            <a:pPr marL="995363" lvl="1" indent="-538163" algn="just">
              <a:buFont typeface="+mj-lt"/>
              <a:buAutoNum type="arabicParenR"/>
            </a:pPr>
            <a:r>
              <a:rPr lang="es-GT" sz="3800" dirty="0"/>
              <a:t>Es el Espíritu Santo que obra a través de los siervos de Dios y los creyentes, Hechos 3:12-16. “La gloria es para Dios por que Él hace”</a:t>
            </a:r>
          </a:p>
        </p:txBody>
      </p:sp>
    </p:spTree>
    <p:extLst>
      <p:ext uri="{BB962C8B-B14F-4D97-AF65-F5344CB8AC3E}">
        <p14:creationId xmlns:p14="http://schemas.microsoft.com/office/powerpoint/2010/main" val="39115502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1440</TotalTime>
  <Words>884</Words>
  <Application>Microsoft Office PowerPoint</Application>
  <PresentationFormat>Panorámica</PresentationFormat>
  <Paragraphs>57</Paragraphs>
  <Slides>19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19</vt:i4>
      </vt:variant>
    </vt:vector>
  </HeadingPairs>
  <TitlesOfParts>
    <vt:vector size="23" baseType="lpstr">
      <vt:lpstr>Arial</vt:lpstr>
      <vt:lpstr>Calibri</vt:lpstr>
      <vt:lpstr>Calibri Light</vt:lpstr>
      <vt:lpstr>Tema de Office</vt:lpstr>
      <vt:lpstr>ENFRENTANDO EL ENGAÑO  Y LA PERSECUCIÓN</vt:lpstr>
      <vt:lpstr>Presentación de PowerPoint</vt:lpstr>
      <vt:lpstr>INTRODUCCIÓN</vt:lpstr>
      <vt:lpstr>DIOS JUZGA A DOS MENTIROSOS</vt:lpstr>
      <vt:lpstr>Presentación de PowerPoint</vt:lpstr>
      <vt:lpstr>Presentación de PowerPoint</vt:lpstr>
      <vt:lpstr>Presentación de PowerPoint</vt:lpstr>
      <vt:lpstr>EL MINISTERIO EMPODERADO POR EL ESPIRITU SANTO</vt:lpstr>
      <vt:lpstr>Presentación de PowerPoint</vt:lpstr>
      <vt:lpstr>Presentación de PowerPoint</vt:lpstr>
      <vt:lpstr>Presentación de PowerPoint</vt:lpstr>
      <vt:lpstr>LA PERSECUCIÓN  Y EL GOZO</vt:lpstr>
      <vt:lpstr>Presentación de PowerPoint</vt:lpstr>
      <vt:lpstr>Presentación de PowerPoint</vt:lpstr>
      <vt:lpstr>Presentación de PowerPoint</vt:lpstr>
      <vt:lpstr>Presentación de PowerPoint</vt:lpstr>
      <vt:lpstr>DISCIPULADO Y MINISTERIO EN ACCIÓN</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JOSÍAS, EL REFORMADOR</dc:title>
  <dc:creator>Alfonso Gaitán</dc:creator>
  <cp:lastModifiedBy>David Rodríguez Zamora</cp:lastModifiedBy>
  <cp:revision>272</cp:revision>
  <dcterms:created xsi:type="dcterms:W3CDTF">2018-01-17T23:38:15Z</dcterms:created>
  <dcterms:modified xsi:type="dcterms:W3CDTF">2022-08-04T16:38:05Z</dcterms:modified>
</cp:coreProperties>
</file>