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70" r:id="rId7"/>
    <p:sldId id="277" r:id="rId8"/>
    <p:sldId id="271" r:id="rId9"/>
    <p:sldId id="278" r:id="rId10"/>
    <p:sldId id="260" r:id="rId11"/>
    <p:sldId id="279" r:id="rId12"/>
    <p:sldId id="280" r:id="rId13"/>
    <p:sldId id="281" r:id="rId14"/>
    <p:sldId id="261" r:id="rId15"/>
    <p:sldId id="282" r:id="rId16"/>
    <p:sldId id="283" r:id="rId17"/>
    <p:sldId id="267" r:id="rId18"/>
    <p:sldId id="262" r:id="rId19"/>
    <p:sldId id="266" r:id="rId20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berto A. Gaitan Ortiz" initials="AAGO" lastIdx="1" clrIdx="0">
    <p:extLst>
      <p:ext uri="{19B8F6BF-5375-455C-9EA6-DF929625EA0E}">
        <p15:presenceInfo xmlns:p15="http://schemas.microsoft.com/office/powerpoint/2012/main" userId="S-1-5-21-1509371706-3379901615-902960897-154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110D"/>
    <a:srgbClr val="FEC2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F53024-5083-4A2B-B4E2-6E721960422D}" type="doc">
      <dgm:prSet loTypeId="urn:microsoft.com/office/officeart/2005/8/layout/arrow2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s-GT"/>
        </a:p>
      </dgm:t>
    </dgm:pt>
    <dgm:pt modelId="{6BF6640F-E9D2-470C-AE7F-78379DF52A82}">
      <dgm:prSet/>
      <dgm:spPr/>
      <dgm:t>
        <a:bodyPr/>
        <a:lstStyle/>
        <a:p>
          <a:pPr algn="ctr" rtl="0"/>
          <a:r>
            <a:rPr lang="es-GT" b="1" dirty="0"/>
            <a:t>DISCIPULADO Y MINISTERIO EN ACCION</a:t>
          </a:r>
        </a:p>
      </dgm:t>
    </dgm:pt>
    <dgm:pt modelId="{E24E7788-DE9A-45B7-A773-A5F44857E653}" type="parTrans" cxnId="{272B4057-7517-4890-AB49-0883D07A58CF}">
      <dgm:prSet/>
      <dgm:spPr/>
      <dgm:t>
        <a:bodyPr/>
        <a:lstStyle/>
        <a:p>
          <a:endParaRPr lang="es-GT"/>
        </a:p>
      </dgm:t>
    </dgm:pt>
    <dgm:pt modelId="{D24642E1-A0C5-43F4-87AF-21CA5BDEA660}" type="sibTrans" cxnId="{272B4057-7517-4890-AB49-0883D07A58CF}">
      <dgm:prSet/>
      <dgm:spPr/>
      <dgm:t>
        <a:bodyPr/>
        <a:lstStyle/>
        <a:p>
          <a:endParaRPr lang="es-GT"/>
        </a:p>
      </dgm:t>
    </dgm:pt>
    <dgm:pt modelId="{4D2B91B9-872D-4281-8DFA-F500B44E6133}" type="pres">
      <dgm:prSet presAssocID="{B1F53024-5083-4A2B-B4E2-6E721960422D}" presName="arrowDiagram" presStyleCnt="0">
        <dgm:presLayoutVars>
          <dgm:chMax val="5"/>
          <dgm:dir/>
          <dgm:resizeHandles val="exact"/>
        </dgm:presLayoutVars>
      </dgm:prSet>
      <dgm:spPr/>
    </dgm:pt>
    <dgm:pt modelId="{94B58F47-A1CF-42A9-AECB-071F4F9BAF05}" type="pres">
      <dgm:prSet presAssocID="{B1F53024-5083-4A2B-B4E2-6E721960422D}" presName="arrow" presStyleLbl="bgShp" presStyleIdx="0" presStyleCnt="1"/>
      <dgm:spPr/>
    </dgm:pt>
    <dgm:pt modelId="{2210EA95-6078-4150-B987-87537D2A84EB}" type="pres">
      <dgm:prSet presAssocID="{B1F53024-5083-4A2B-B4E2-6E721960422D}" presName="arrowDiagram1" presStyleCnt="0">
        <dgm:presLayoutVars>
          <dgm:bulletEnabled val="1"/>
        </dgm:presLayoutVars>
      </dgm:prSet>
      <dgm:spPr/>
    </dgm:pt>
    <dgm:pt modelId="{C767F853-344C-4A3D-A809-2404F251C302}" type="pres">
      <dgm:prSet presAssocID="{6BF6640F-E9D2-470C-AE7F-78379DF52A82}" presName="bullet1" presStyleLbl="node1" presStyleIdx="0" presStyleCnt="1"/>
      <dgm:spPr/>
    </dgm:pt>
    <dgm:pt modelId="{A24B042F-2A48-47EE-A142-21A2A9421CD2}" type="pres">
      <dgm:prSet presAssocID="{6BF6640F-E9D2-470C-AE7F-78379DF52A82}" presName="textBox1" presStyleLbl="revTx" presStyleIdx="0" presStyleCnt="1" custScaleX="129416" custScaleY="71629" custLinFactNeighborX="-26672" custLinFactNeighborY="-23889">
        <dgm:presLayoutVars>
          <dgm:bulletEnabled val="1"/>
        </dgm:presLayoutVars>
      </dgm:prSet>
      <dgm:spPr/>
    </dgm:pt>
  </dgm:ptLst>
  <dgm:cxnLst>
    <dgm:cxn modelId="{7632C053-42A6-4D80-BD7C-C517C8A2CCE3}" type="presOf" srcId="{B1F53024-5083-4A2B-B4E2-6E721960422D}" destId="{4D2B91B9-872D-4281-8DFA-F500B44E6133}" srcOrd="0" destOrd="0" presId="urn:microsoft.com/office/officeart/2005/8/layout/arrow2"/>
    <dgm:cxn modelId="{272B4057-7517-4890-AB49-0883D07A58CF}" srcId="{B1F53024-5083-4A2B-B4E2-6E721960422D}" destId="{6BF6640F-E9D2-470C-AE7F-78379DF52A82}" srcOrd="0" destOrd="0" parTransId="{E24E7788-DE9A-45B7-A773-A5F44857E653}" sibTransId="{D24642E1-A0C5-43F4-87AF-21CA5BDEA660}"/>
    <dgm:cxn modelId="{86842BCE-B43A-4EF5-9E66-FCBFE574CCB3}" type="presOf" srcId="{6BF6640F-E9D2-470C-AE7F-78379DF52A82}" destId="{A24B042F-2A48-47EE-A142-21A2A9421CD2}" srcOrd="0" destOrd="0" presId="urn:microsoft.com/office/officeart/2005/8/layout/arrow2"/>
    <dgm:cxn modelId="{FDEEAC46-7735-4024-A174-D81434A43FBD}" type="presParOf" srcId="{4D2B91B9-872D-4281-8DFA-F500B44E6133}" destId="{94B58F47-A1CF-42A9-AECB-071F4F9BAF05}" srcOrd="0" destOrd="0" presId="urn:microsoft.com/office/officeart/2005/8/layout/arrow2"/>
    <dgm:cxn modelId="{8B23F868-7CB0-4D31-A849-87256B78BD40}" type="presParOf" srcId="{4D2B91B9-872D-4281-8DFA-F500B44E6133}" destId="{2210EA95-6078-4150-B987-87537D2A84EB}" srcOrd="1" destOrd="0" presId="urn:microsoft.com/office/officeart/2005/8/layout/arrow2"/>
    <dgm:cxn modelId="{D58D0B1E-1A0B-4F51-96D4-FAAFB545E629}" type="presParOf" srcId="{2210EA95-6078-4150-B987-87537D2A84EB}" destId="{C767F853-344C-4A3D-A809-2404F251C302}" srcOrd="0" destOrd="0" presId="urn:microsoft.com/office/officeart/2005/8/layout/arrow2"/>
    <dgm:cxn modelId="{2BDA995C-A0D4-41AD-AF09-1727E66DDECE}" type="presParOf" srcId="{2210EA95-6078-4150-B987-87537D2A84EB}" destId="{A24B042F-2A48-47EE-A142-21A2A9421CD2}" srcOrd="1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B58F47-A1CF-42A9-AECB-071F4F9BAF05}">
      <dsp:nvSpPr>
        <dsp:cNvPr id="0" name=""/>
        <dsp:cNvSpPr/>
      </dsp:nvSpPr>
      <dsp:spPr>
        <a:xfrm>
          <a:off x="1875212" y="0"/>
          <a:ext cx="8046720" cy="5029199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C767F853-344C-4A3D-A809-2404F251C302}">
      <dsp:nvSpPr>
        <dsp:cNvPr id="0" name=""/>
        <dsp:cNvSpPr/>
      </dsp:nvSpPr>
      <dsp:spPr>
        <a:xfrm>
          <a:off x="8014859" y="1019921"/>
          <a:ext cx="595457" cy="59545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4B042F-2A48-47EE-A142-21A2A9421CD2}">
      <dsp:nvSpPr>
        <dsp:cNvPr id="0" name=""/>
        <dsp:cNvSpPr/>
      </dsp:nvSpPr>
      <dsp:spPr>
        <a:xfrm>
          <a:off x="3762006" y="957500"/>
          <a:ext cx="4165497" cy="2658545"/>
        </a:xfrm>
        <a:prstGeom prst="round2Diag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5520" bIns="0" numCol="1" spcCol="1270" anchor="t" anchorCtr="0">
          <a:noAutofit/>
        </a:bodyPr>
        <a:lstStyle/>
        <a:p>
          <a:pPr marL="0" lvl="0" indent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GT" sz="4900" b="1" kern="1200" dirty="0"/>
            <a:t>DISCIPULADO Y MINISTERIO EN ACCION</a:t>
          </a:r>
        </a:p>
      </dsp:txBody>
      <dsp:txXfrm>
        <a:off x="3891785" y="1087279"/>
        <a:ext cx="3905939" cy="23989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969A-3809-42F1-B162-00CB97101AC2}" type="datetimeFigureOut">
              <a:rPr lang="es-GT" smtClean="0"/>
              <a:t>4/08/2022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1EFB-C69C-433D-8CB0-CF074B000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20384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969A-3809-42F1-B162-00CB97101AC2}" type="datetimeFigureOut">
              <a:rPr lang="es-GT" smtClean="0"/>
              <a:t>4/08/2022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1EFB-C69C-433D-8CB0-CF074B000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6094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969A-3809-42F1-B162-00CB97101AC2}" type="datetimeFigureOut">
              <a:rPr lang="es-GT" smtClean="0"/>
              <a:t>4/08/2022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1EFB-C69C-433D-8CB0-CF074B000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79188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969A-3809-42F1-B162-00CB97101AC2}" type="datetimeFigureOut">
              <a:rPr lang="es-GT" smtClean="0"/>
              <a:t>4/08/2022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1EFB-C69C-433D-8CB0-CF074B000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5610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969A-3809-42F1-B162-00CB97101AC2}" type="datetimeFigureOut">
              <a:rPr lang="es-GT" smtClean="0"/>
              <a:t>4/08/2022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1EFB-C69C-433D-8CB0-CF074B000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61258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969A-3809-42F1-B162-00CB97101AC2}" type="datetimeFigureOut">
              <a:rPr lang="es-GT" smtClean="0"/>
              <a:t>4/08/2022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1EFB-C69C-433D-8CB0-CF074B000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53625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969A-3809-42F1-B162-00CB97101AC2}" type="datetimeFigureOut">
              <a:rPr lang="es-GT" smtClean="0"/>
              <a:t>4/08/2022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1EFB-C69C-433D-8CB0-CF074B000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06801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969A-3809-42F1-B162-00CB97101AC2}" type="datetimeFigureOut">
              <a:rPr lang="es-GT" smtClean="0"/>
              <a:t>4/08/2022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1EFB-C69C-433D-8CB0-CF074B000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1464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969A-3809-42F1-B162-00CB97101AC2}" type="datetimeFigureOut">
              <a:rPr lang="es-GT" smtClean="0"/>
              <a:t>4/08/2022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1EFB-C69C-433D-8CB0-CF074B000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98538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969A-3809-42F1-B162-00CB97101AC2}" type="datetimeFigureOut">
              <a:rPr lang="es-GT" smtClean="0"/>
              <a:t>4/08/2022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1EFB-C69C-433D-8CB0-CF074B000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22619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969A-3809-42F1-B162-00CB97101AC2}" type="datetimeFigureOut">
              <a:rPr lang="es-GT" smtClean="0"/>
              <a:t>4/08/2022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1EFB-C69C-433D-8CB0-CF074B000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50798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D969A-3809-42F1-B162-00CB97101AC2}" type="datetimeFigureOut">
              <a:rPr lang="es-GT" smtClean="0"/>
              <a:t>4/08/2022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B1EFB-C69C-433D-8CB0-CF074B000E4D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46976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964" y="713995"/>
            <a:ext cx="5486400" cy="540105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8844" y="357187"/>
            <a:ext cx="5537631" cy="3414713"/>
          </a:xfrm>
        </p:spPr>
        <p:txBody>
          <a:bodyPr anchor="ctr">
            <a:normAutofit/>
          </a:bodyPr>
          <a:lstStyle/>
          <a:p>
            <a:pPr algn="ctr"/>
            <a:r>
              <a:rPr lang="es-GT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POR QUÉ VINO EL ESPÍRITU SANTO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E9C7C5-3209-8B7F-46E5-D208267EB72F}"/>
              </a:ext>
            </a:extLst>
          </p:cNvPr>
          <p:cNvSpPr txBox="1"/>
          <p:nvPr/>
        </p:nvSpPr>
        <p:spPr>
          <a:xfrm>
            <a:off x="548844" y="3919367"/>
            <a:ext cx="553763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GT" sz="4000" dirty="0"/>
              <a:t>“El Espíritu Santo nos habilita para vivir para Cristo y dar a conocer el evangelio en al mundo”.</a:t>
            </a:r>
          </a:p>
        </p:txBody>
      </p:sp>
    </p:spTree>
    <p:extLst>
      <p:ext uri="{BB962C8B-B14F-4D97-AF65-F5344CB8AC3E}">
        <p14:creationId xmlns:p14="http://schemas.microsoft.com/office/powerpoint/2010/main" val="760682627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637" y="371475"/>
            <a:ext cx="11158537" cy="6110007"/>
          </a:xfrm>
        </p:spPr>
        <p:txBody>
          <a:bodyPr anchor="ctr">
            <a:no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mejor amigo del cristiano es el Espíritu Santo, Él mora en nosotros, nos da seguridad, nos da poder.</a:t>
            </a:r>
          </a:p>
        </p:txBody>
      </p:sp>
    </p:spTree>
    <p:extLst>
      <p:ext uri="{BB962C8B-B14F-4D97-AF65-F5344CB8AC3E}">
        <p14:creationId xmlns:p14="http://schemas.microsoft.com/office/powerpoint/2010/main" val="348899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637" y="371475"/>
            <a:ext cx="11158537" cy="6110007"/>
          </a:xfrm>
        </p:spPr>
        <p:txBody>
          <a:bodyPr anchor="ctr">
            <a:noAutofit/>
          </a:bodyPr>
          <a:lstStyle/>
          <a:p>
            <a:pPr marL="542925" indent="-542925" algn="just">
              <a:lnSpc>
                <a:spcPct val="80000"/>
              </a:lnSpc>
              <a:buFont typeface="+mj-lt"/>
              <a:buAutoNum type="alphaUcPeriod" startAt="2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Además, el Espíritu Santo ayuda a los creyentes de diversas maneras.</a:t>
            </a:r>
          </a:p>
          <a:p>
            <a:pPr marL="971550" lvl="1" indent="-514350" algn="just">
              <a:lnSpc>
                <a:spcPct val="80000"/>
              </a:lnSpc>
              <a:buFont typeface="+mj-lt"/>
              <a:buAutoNum type="arabicParenR"/>
            </a:pPr>
            <a:r>
              <a:rPr lang="es-GT" sz="3800" dirty="0"/>
              <a:t>Como nuestro maestro, Juan 14:26.</a:t>
            </a:r>
          </a:p>
          <a:p>
            <a:pPr marL="1524000" lvl="2" indent="-539750" algn="just">
              <a:lnSpc>
                <a:spcPct val="80000"/>
              </a:lnSpc>
              <a:buFont typeface="+mj-lt"/>
              <a:buAutoNum type="alphaLcParenR"/>
            </a:pPr>
            <a:r>
              <a:rPr lang="es-GT" sz="3600" dirty="0"/>
              <a:t>Él nos enseña todas las cosas.</a:t>
            </a:r>
          </a:p>
          <a:p>
            <a:pPr marL="1524000" lvl="2" indent="-539750" algn="just">
              <a:lnSpc>
                <a:spcPct val="80000"/>
              </a:lnSpc>
              <a:buFont typeface="+mj-lt"/>
              <a:buAutoNum type="alphaLcParenR"/>
            </a:pPr>
            <a:r>
              <a:rPr lang="es-GT" sz="3600" dirty="0"/>
              <a:t>Él nos recordará las enseñanzas de Cristo.</a:t>
            </a:r>
          </a:p>
          <a:p>
            <a:pPr marL="1066800" lvl="1" indent="-539750" algn="just">
              <a:lnSpc>
                <a:spcPct val="80000"/>
              </a:lnSpc>
              <a:buFont typeface="+mj-lt"/>
              <a:buAutoNum type="arabicParenR"/>
            </a:pPr>
            <a:r>
              <a:rPr lang="es-GT" sz="4000" dirty="0"/>
              <a:t>Como nuestro guía, Juan 16:12-14.</a:t>
            </a:r>
          </a:p>
          <a:p>
            <a:pPr marL="1524000" lvl="2" indent="-539750" algn="just">
              <a:lnSpc>
                <a:spcPct val="80000"/>
              </a:lnSpc>
              <a:buFont typeface="+mj-lt"/>
              <a:buAutoNum type="alphaLcParenR"/>
            </a:pPr>
            <a:r>
              <a:rPr lang="es-GT" sz="3600" dirty="0"/>
              <a:t>Él nos guiará a toda verdad.</a:t>
            </a:r>
          </a:p>
          <a:p>
            <a:pPr marL="1524000" lvl="2" indent="-539750" algn="just">
              <a:lnSpc>
                <a:spcPct val="80000"/>
              </a:lnSpc>
              <a:buFont typeface="+mj-lt"/>
              <a:buAutoNum type="alphaLcParenR"/>
            </a:pPr>
            <a:r>
              <a:rPr lang="es-GT" sz="3600" dirty="0"/>
              <a:t>Él nos lleva a glorificar a Cristo.</a:t>
            </a:r>
          </a:p>
          <a:p>
            <a:pPr marL="1066800" lvl="1" indent="-539750" algn="just">
              <a:lnSpc>
                <a:spcPct val="80000"/>
              </a:lnSpc>
              <a:buFont typeface="+mj-lt"/>
              <a:buAutoNum type="arabicParenR"/>
            </a:pPr>
            <a:r>
              <a:rPr lang="es-GT" sz="4000" dirty="0"/>
              <a:t>Como nuestro ayudador, Romanos 8:26-27.</a:t>
            </a:r>
          </a:p>
          <a:p>
            <a:pPr marL="1524000" lvl="2" indent="-539750" algn="just">
              <a:lnSpc>
                <a:spcPct val="80000"/>
              </a:lnSpc>
              <a:buFont typeface="+mj-lt"/>
              <a:buAutoNum type="alphaLcParenR"/>
            </a:pPr>
            <a:r>
              <a:rPr lang="es-GT" sz="3600" dirty="0"/>
              <a:t>Él nos ayudará a superar nuestras debilidades.</a:t>
            </a:r>
          </a:p>
          <a:p>
            <a:pPr marL="1524000" lvl="2" indent="-539750" algn="just">
              <a:lnSpc>
                <a:spcPct val="80000"/>
              </a:lnSpc>
              <a:buFont typeface="+mj-lt"/>
              <a:buAutoNum type="alphaLcParenR"/>
            </a:pPr>
            <a:r>
              <a:rPr lang="es-GT" sz="3600" dirty="0"/>
              <a:t>Él intercede por nosotros conforme a la voluntad del Padre.</a:t>
            </a:r>
          </a:p>
        </p:txBody>
      </p:sp>
    </p:spTree>
    <p:extLst>
      <p:ext uri="{BB962C8B-B14F-4D97-AF65-F5344CB8AC3E}">
        <p14:creationId xmlns:p14="http://schemas.microsoft.com/office/powerpoint/2010/main" val="599961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637" y="371475"/>
            <a:ext cx="11158537" cy="6110007"/>
          </a:xfrm>
        </p:spPr>
        <p:txBody>
          <a:bodyPr anchor="ctr">
            <a:noAutofit/>
          </a:bodyPr>
          <a:lstStyle/>
          <a:p>
            <a:pPr marL="542925" indent="-542925" algn="just">
              <a:buFont typeface="+mj-lt"/>
              <a:buAutoNum type="alphaUcPeriod" startAt="3"/>
            </a:pPr>
            <a:r>
              <a:rPr lang="es-GT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muchos cristianos que se sienten débiles, frustrados o desanimados en su vida de oración, El Espíritu Santo nos ayuda a superar toda situación para la gloria de Dios.</a:t>
            </a:r>
          </a:p>
        </p:txBody>
      </p:sp>
    </p:spTree>
    <p:extLst>
      <p:ext uri="{BB962C8B-B14F-4D97-AF65-F5344CB8AC3E}">
        <p14:creationId xmlns:p14="http://schemas.microsoft.com/office/powerpoint/2010/main" val="141840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120" y="742950"/>
            <a:ext cx="5419344" cy="539738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8638" y="371475"/>
            <a:ext cx="5567362" cy="2343150"/>
          </a:xfrm>
        </p:spPr>
        <p:txBody>
          <a:bodyPr anchor="ctr">
            <a:no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EL ESPÍRITU CONVENCE AL MUNDO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28638" y="3204816"/>
            <a:ext cx="5567362" cy="1129553"/>
          </a:xfrm>
        </p:spPr>
        <p:txBody>
          <a:bodyPr anchor="ctr">
            <a:no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15:26-27; 16:7-11.</a:t>
            </a:r>
          </a:p>
        </p:txBody>
      </p:sp>
      <p:sp>
        <p:nvSpPr>
          <p:cNvPr id="5" name="Elipse 4"/>
          <p:cNvSpPr/>
          <p:nvPr/>
        </p:nvSpPr>
        <p:spPr>
          <a:xfrm>
            <a:off x="2734096" y="4824560"/>
            <a:ext cx="1156446" cy="1143000"/>
          </a:xfrm>
          <a:prstGeom prst="ellipse">
            <a:avLst/>
          </a:prstGeom>
          <a:solidFill>
            <a:srgbClr val="FEC2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820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4349" y="376518"/>
            <a:ext cx="11172825" cy="6104964"/>
          </a:xfrm>
        </p:spPr>
        <p:txBody>
          <a:bodyPr anchor="ctr">
            <a:no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obra del Espíritu Santo no se limita a la vida de los cristianos, Juan 15:26-27.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Él obra en la vida de los pecadores.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Él nos ayuda a proclamar el nombre de Jesús a los pecadores. </a:t>
            </a:r>
          </a:p>
        </p:txBody>
      </p:sp>
    </p:spTree>
    <p:extLst>
      <p:ext uri="{BB962C8B-B14F-4D97-AF65-F5344CB8AC3E}">
        <p14:creationId xmlns:p14="http://schemas.microsoft.com/office/powerpoint/2010/main" val="409296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637" y="371475"/>
            <a:ext cx="11158537" cy="6110007"/>
          </a:xfrm>
        </p:spPr>
        <p:txBody>
          <a:bodyPr anchor="ctr">
            <a:noAutofit/>
          </a:bodyPr>
          <a:lstStyle/>
          <a:p>
            <a:pPr marL="542925" indent="-542925" algn="just">
              <a:lnSpc>
                <a:spcPct val="80000"/>
              </a:lnSpc>
              <a:buFont typeface="+mj-lt"/>
              <a:buAutoNum type="alphaUcPeriod" startAt="2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Espíritu revela la pecaminosidad y la culpa del mundo en tres aspectos específicos, Juan 16:7-11.</a:t>
            </a:r>
          </a:p>
          <a:p>
            <a:pPr marL="971550" lvl="1" indent="-514350" algn="just">
              <a:lnSpc>
                <a:spcPct val="80000"/>
              </a:lnSpc>
              <a:buFont typeface="+mj-lt"/>
              <a:buAutoNum type="arabicParenR"/>
            </a:pPr>
            <a:r>
              <a:rPr lang="es-GT" sz="3800" dirty="0"/>
              <a:t>El pecado: el pecado de la humanidad fue lo que llevó a Jesús a la cruz. </a:t>
            </a:r>
          </a:p>
          <a:p>
            <a:pPr marL="971550" lvl="1" indent="-514350" algn="just">
              <a:lnSpc>
                <a:spcPct val="80000"/>
              </a:lnSpc>
              <a:buFont typeface="+mj-lt"/>
              <a:buAutoNum type="arabicParenR"/>
            </a:pPr>
            <a:r>
              <a:rPr lang="es-GT" sz="3800" dirty="0"/>
              <a:t>La justicia: Cristo anduvo en la tierra como la encarnación de la justicia y la santidad. </a:t>
            </a:r>
          </a:p>
          <a:p>
            <a:pPr marL="971550" lvl="1" indent="-514350" algn="just">
              <a:lnSpc>
                <a:spcPct val="80000"/>
              </a:lnSpc>
              <a:buFont typeface="+mj-lt"/>
              <a:buAutoNum type="arabicParenR"/>
            </a:pPr>
            <a:r>
              <a:rPr lang="es-GT" sz="3800" dirty="0"/>
              <a:t>El Juicio: Por medio de la cruz de Cristo, Dios usó el acto más vil de Satanás como instrumento para derrotarlo.</a:t>
            </a:r>
          </a:p>
        </p:txBody>
      </p:sp>
    </p:spTree>
    <p:extLst>
      <p:ext uri="{BB962C8B-B14F-4D97-AF65-F5344CB8AC3E}">
        <p14:creationId xmlns:p14="http://schemas.microsoft.com/office/powerpoint/2010/main" val="340005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637" y="371475"/>
            <a:ext cx="11158537" cy="6110007"/>
          </a:xfrm>
        </p:spPr>
        <p:txBody>
          <a:bodyPr anchor="ctr">
            <a:noAutofit/>
          </a:bodyPr>
          <a:lstStyle/>
          <a:p>
            <a:pPr marL="542925" indent="-542925" algn="just">
              <a:buFont typeface="+mj-lt"/>
              <a:buAutoNum type="alphaUcPeriod" startAt="3"/>
            </a:pPr>
            <a:r>
              <a:rPr lang="es-GT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Espíritu Santo nos prepara para proclamar a Cristo con eficacia, al hacerlo se tiene el privilegio de ayudar a las almas perdidas a que se libren del juicio y experimenten la bendición de Dios.</a:t>
            </a:r>
          </a:p>
        </p:txBody>
      </p:sp>
    </p:spTree>
    <p:extLst>
      <p:ext uri="{BB962C8B-B14F-4D97-AF65-F5344CB8AC3E}">
        <p14:creationId xmlns:p14="http://schemas.microsoft.com/office/powerpoint/2010/main" val="2885409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856351926"/>
              </p:ext>
            </p:extLst>
          </p:nvPr>
        </p:nvGraphicFramePr>
        <p:xfrm>
          <a:off x="200892" y="914400"/>
          <a:ext cx="11797144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0825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4349" y="385762"/>
            <a:ext cx="11187113" cy="6100763"/>
          </a:xfrm>
        </p:spPr>
        <p:txBody>
          <a:bodyPr anchor="ctr">
            <a:normAutofit/>
          </a:bodyPr>
          <a:lstStyle/>
          <a:p>
            <a:pPr marL="444500" indent="-444500" algn="just">
              <a:buFont typeface="Wingdings" panose="05000000000000000000" pitchFamily="2" charset="2"/>
              <a:buChar char="ü"/>
            </a:pPr>
            <a:r>
              <a:rPr lang="es-GT" sz="4000" dirty="0"/>
              <a:t>El Espíritu nos ayudará a vivir de la manera que Dios quiere que vivamos, a hacer las cosas que Dios nos llama a hacer. </a:t>
            </a:r>
          </a:p>
          <a:p>
            <a:pPr marL="444500" indent="-444500" algn="just">
              <a:buFont typeface="Wingdings" panose="05000000000000000000" pitchFamily="2" charset="2"/>
              <a:buChar char="ü"/>
            </a:pPr>
            <a:r>
              <a:rPr lang="es-GT" sz="4000" dirty="0"/>
              <a:t>Necesitamos el ministerio continuo y renovador del Espíritu Santo.</a:t>
            </a:r>
          </a:p>
          <a:p>
            <a:pPr marL="444500" indent="-444500" algn="just">
              <a:buFont typeface="Wingdings" panose="05000000000000000000" pitchFamily="2" charset="2"/>
              <a:buChar char="ü"/>
            </a:pPr>
            <a:r>
              <a:rPr lang="es-GT" sz="4000" dirty="0"/>
              <a:t>Ore para que el Espíritu haga su obra plena en su vida.</a:t>
            </a:r>
          </a:p>
          <a:p>
            <a:pPr marL="444500" indent="-444500" algn="just">
              <a:buFont typeface="Wingdings" panose="05000000000000000000" pitchFamily="2" charset="2"/>
              <a:buChar char="ü"/>
            </a:pPr>
            <a:r>
              <a:rPr lang="es-GT" sz="4000" dirty="0"/>
              <a:t>Ore por los que no han recibido el bautismo en el Espíritu Santo.</a:t>
            </a:r>
          </a:p>
        </p:txBody>
      </p:sp>
    </p:spTree>
    <p:extLst>
      <p:ext uri="{BB962C8B-B14F-4D97-AF65-F5344CB8AC3E}">
        <p14:creationId xmlns:p14="http://schemas.microsoft.com/office/powerpoint/2010/main" val="4402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3" y="0"/>
            <a:ext cx="121595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22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28638" y="371476"/>
            <a:ext cx="11172825" cy="3414712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s-GT" sz="4800" dirty="0"/>
              <a:t>“Pero cuando venga el Consolador, a quien os enviaré del Padre, el Espíritu de verdad, el cual procede del Padre, él dará testimonio acerca de mí”. Juan 15:26.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28637" y="3934690"/>
            <a:ext cx="11172825" cy="2580409"/>
          </a:xfrm>
        </p:spPr>
        <p:txBody>
          <a:bodyPr anchor="ctr">
            <a:normAutofit fontScale="92500" lnSpcReduction="10000"/>
          </a:bodyPr>
          <a:lstStyle/>
          <a:p>
            <a:pPr algn="ctr"/>
            <a:r>
              <a:rPr lang="es-GT" sz="6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LECTURA EN CLASE: </a:t>
            </a:r>
          </a:p>
          <a:p>
            <a:pPr algn="ctr"/>
            <a:r>
              <a:rPr lang="es-GT" sz="4800" b="0" dirty="0"/>
              <a:t>Juan 14:16,17; Hechos 2:4; Juan 14:26; 16:13,14; Romanos 8:26,27; Juan 15:26,27; 16:7-11.</a:t>
            </a:r>
          </a:p>
        </p:txBody>
      </p:sp>
    </p:spTree>
    <p:extLst>
      <p:ext uri="{BB962C8B-B14F-4D97-AF65-F5344CB8AC3E}">
        <p14:creationId xmlns:p14="http://schemas.microsoft.com/office/powerpoint/2010/main" val="3119855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891" y="385763"/>
            <a:ext cx="11055927" cy="1013547"/>
          </a:xfrm>
        </p:spPr>
        <p:txBody>
          <a:bodyPr>
            <a:norm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891" y="1500188"/>
            <a:ext cx="11055927" cy="5014912"/>
          </a:xfrm>
        </p:spPr>
        <p:txBody>
          <a:bodyPr anchor="ctr">
            <a:noAutofit/>
          </a:bodyPr>
          <a:lstStyle/>
          <a:p>
            <a:pPr marL="444500" indent="-4445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s-GT" sz="4000" dirty="0"/>
              <a:t>Hechos 2 describe la venida del Espíritu Santo en el día de Pentecostés. </a:t>
            </a:r>
          </a:p>
          <a:p>
            <a:pPr marL="444500" indent="-4445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s-GT" sz="4000" dirty="0"/>
              <a:t>Hoy estudiaremos las promesas que hizo Jesús acerca de la venida del Espíritu Santo. </a:t>
            </a:r>
          </a:p>
          <a:p>
            <a:pPr marL="444500" indent="-4445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s-GT" sz="4000" dirty="0"/>
              <a:t>También el ministerio del Espíritu, tanto entre los creyentes como entre los no creyentes. </a:t>
            </a:r>
          </a:p>
          <a:p>
            <a:pPr marL="444500" indent="-4445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s-GT" sz="4000" dirty="0"/>
              <a:t>Esto nos dará una mejor comprensión de la razón por la cual Dios envió su Espíritu, y cómo obra Él en nuestra vida hoy.</a:t>
            </a:r>
          </a:p>
        </p:txBody>
      </p:sp>
    </p:spTree>
    <p:extLst>
      <p:ext uri="{BB962C8B-B14F-4D97-AF65-F5344CB8AC3E}">
        <p14:creationId xmlns:p14="http://schemas.microsoft.com/office/powerpoint/2010/main" val="436731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120" y="734597"/>
            <a:ext cx="5419344" cy="540902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8638" y="371475"/>
            <a:ext cx="5567362" cy="2343150"/>
          </a:xfrm>
        </p:spPr>
        <p:txBody>
          <a:bodyPr anchor="ctr">
            <a:no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EL ESPÍRITU EN PENTECOSTÉS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28638" y="3204816"/>
            <a:ext cx="5567362" cy="1129553"/>
          </a:xfrm>
        </p:spPr>
        <p:txBody>
          <a:bodyPr anchor="ctr">
            <a:no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14:15-18; Hechos 2:1-4. </a:t>
            </a:r>
          </a:p>
        </p:txBody>
      </p:sp>
      <p:sp>
        <p:nvSpPr>
          <p:cNvPr id="5" name="Elipse 4"/>
          <p:cNvSpPr/>
          <p:nvPr/>
        </p:nvSpPr>
        <p:spPr>
          <a:xfrm>
            <a:off x="2734096" y="4824560"/>
            <a:ext cx="1156446" cy="1143000"/>
          </a:xfrm>
          <a:prstGeom prst="ellipse">
            <a:avLst/>
          </a:prstGeom>
          <a:solidFill>
            <a:srgbClr val="FEC2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5658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4351" y="376518"/>
            <a:ext cx="11172824" cy="6104964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 larga plática toma lugar en la Última Cena, Juan capítulos 13-17. Allí Jesús les prometió que enviaría “otro Consolador”, V.16. El Consolador: 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Es un abogado, un ayudador o un amigo.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Sería otro, pero de la misma naturaleza que Jesús, V.16; 1 Juan 2:1.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Es el Espíritu de Verdad, V.17.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Imparte la misma vida de resurrección que levantó a Jesús de entre los muertos, V.18-19.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Nos lleva a tener una íntima comunión con el Padre y el Hijo, V.20.</a:t>
            </a:r>
          </a:p>
        </p:txBody>
      </p:sp>
    </p:spTree>
    <p:extLst>
      <p:ext uri="{BB962C8B-B14F-4D97-AF65-F5344CB8AC3E}">
        <p14:creationId xmlns:p14="http://schemas.microsoft.com/office/powerpoint/2010/main" val="1421449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639" y="376518"/>
            <a:ext cx="11156856" cy="6104964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 startAt="2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venida del Espíritu Santo en la Fiesta de Pentecostés.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Esta fiesta fue la escogida por Dios para derramar el Espíritu Santo. Hechos 1:4, 5, 14.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En esta fiesta se celebraban las primicias de la cosecha del trigo. Tres mil almas fue la primera cosecha, Hechos 2:41.</a:t>
            </a:r>
          </a:p>
        </p:txBody>
      </p:sp>
    </p:spTree>
    <p:extLst>
      <p:ext uri="{BB962C8B-B14F-4D97-AF65-F5344CB8AC3E}">
        <p14:creationId xmlns:p14="http://schemas.microsoft.com/office/powerpoint/2010/main" val="261560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639" y="376518"/>
            <a:ext cx="11156856" cy="6104964"/>
          </a:xfrm>
        </p:spPr>
        <p:txBody>
          <a:bodyPr anchor="ctr">
            <a:noAutofit/>
          </a:bodyPr>
          <a:lstStyle/>
          <a:p>
            <a:pPr marL="542925" indent="-542925" algn="just">
              <a:buFont typeface="+mj-lt"/>
              <a:buAutoNum type="alphaUcPeriod" startAt="3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venida del Espíritu Santo estuvo acompañado por varios sucesos, Hechos 2:1-4.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Estaban todos unánimes juntos.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sonido como de un viento recio.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La aparición como lenguas de fuego.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Hablaron lenguas que no conocían.</a:t>
            </a:r>
          </a:p>
        </p:txBody>
      </p:sp>
    </p:spTree>
    <p:extLst>
      <p:ext uri="{BB962C8B-B14F-4D97-AF65-F5344CB8AC3E}">
        <p14:creationId xmlns:p14="http://schemas.microsoft.com/office/powerpoint/2010/main" val="174314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637" y="376518"/>
            <a:ext cx="11158537" cy="6104964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 startAt="4"/>
            </a:pPr>
            <a:r>
              <a:rPr lang="es-GT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Hoy en día es necesario esta experiencia Pentecostés para recibir poder y así obedecer la Gran Comisión, Hechos 1:8; Mateo 28:18-20.</a:t>
            </a:r>
          </a:p>
        </p:txBody>
      </p:sp>
    </p:spTree>
    <p:extLst>
      <p:ext uri="{BB962C8B-B14F-4D97-AF65-F5344CB8AC3E}">
        <p14:creationId xmlns:p14="http://schemas.microsoft.com/office/powerpoint/2010/main" val="1635920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735" y="743418"/>
            <a:ext cx="5419344" cy="540105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8638" y="371475"/>
            <a:ext cx="5567362" cy="2343150"/>
          </a:xfrm>
        </p:spPr>
        <p:txBody>
          <a:bodyPr anchor="ctr">
            <a:no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EL ESPÍRITU AYUDA A LOS CREYENTES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28638" y="3204816"/>
            <a:ext cx="5567362" cy="1129553"/>
          </a:xfrm>
        </p:spPr>
        <p:txBody>
          <a:bodyPr anchor="ctr">
            <a:no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14:26; 16:12-14; Romanos 8:26-27.</a:t>
            </a:r>
          </a:p>
        </p:txBody>
      </p:sp>
      <p:sp>
        <p:nvSpPr>
          <p:cNvPr id="5" name="Elipse 4"/>
          <p:cNvSpPr/>
          <p:nvPr/>
        </p:nvSpPr>
        <p:spPr>
          <a:xfrm>
            <a:off x="2734096" y="4824560"/>
            <a:ext cx="1156446" cy="1143000"/>
          </a:xfrm>
          <a:prstGeom prst="ellipse">
            <a:avLst/>
          </a:prstGeom>
          <a:solidFill>
            <a:srgbClr val="FEC2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43753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782</Words>
  <Application>Microsoft Office PowerPoint</Application>
  <PresentationFormat>Panorámica</PresentationFormat>
  <Paragraphs>60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Tema de Office</vt:lpstr>
      <vt:lpstr>POR QUÉ VINO EL ESPÍRITU SANTO</vt:lpstr>
      <vt:lpstr>Presentación de PowerPoint</vt:lpstr>
      <vt:lpstr>INTRODUCCIÓN</vt:lpstr>
      <vt:lpstr>EL ESPÍRITU EN PENTECOSTÉS</vt:lpstr>
      <vt:lpstr>Presentación de PowerPoint</vt:lpstr>
      <vt:lpstr>Presentación de PowerPoint</vt:lpstr>
      <vt:lpstr>Presentación de PowerPoint</vt:lpstr>
      <vt:lpstr>Presentación de PowerPoint</vt:lpstr>
      <vt:lpstr>EL ESPÍRITU AYUDA A LOS CREYENTES</vt:lpstr>
      <vt:lpstr>Presentación de PowerPoint</vt:lpstr>
      <vt:lpstr>Presentación de PowerPoint</vt:lpstr>
      <vt:lpstr>Presentación de PowerPoint</vt:lpstr>
      <vt:lpstr>EL ESPÍRITU CONVENCE AL MUNDO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 QUÉ VINO EL ESPÍRITU SANTO</dc:title>
  <dc:creator>Alberto A. Gaitan Ortiz</dc:creator>
  <cp:lastModifiedBy>David Rodríguez Zamora</cp:lastModifiedBy>
  <cp:revision>61</cp:revision>
  <dcterms:created xsi:type="dcterms:W3CDTF">2018-05-17T17:40:46Z</dcterms:created>
  <dcterms:modified xsi:type="dcterms:W3CDTF">2022-08-04T16:35:34Z</dcterms:modified>
</cp:coreProperties>
</file>