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70" r:id="rId6"/>
    <p:sldId id="274" r:id="rId7"/>
    <p:sldId id="262" r:id="rId8"/>
    <p:sldId id="276" r:id="rId9"/>
    <p:sldId id="264" r:id="rId10"/>
    <p:sldId id="275" r:id="rId11"/>
    <p:sldId id="271" r:id="rId12"/>
    <p:sldId id="277" r:id="rId13"/>
    <p:sldId id="266" r:id="rId14"/>
    <p:sldId id="272" r:id="rId15"/>
    <p:sldId id="273" r:id="rId16"/>
    <p:sldId id="267" r:id="rId17"/>
    <p:sldId id="268" r:id="rId18"/>
    <p:sldId id="269" r:id="rId19"/>
  </p:sldIdLst>
  <p:sldSz cx="12192000" cy="6858000"/>
  <p:notesSz cx="6858000" cy="91440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1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1F48C-A29F-4720-B2F5-D5A11B765246}" type="datetimeFigureOut">
              <a:rPr lang="es-GT" smtClean="0"/>
              <a:t>19/04/2022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FF01-78E8-4632-9DB5-6E0005F06552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293652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1F48C-A29F-4720-B2F5-D5A11B765246}" type="datetimeFigureOut">
              <a:rPr lang="es-GT" smtClean="0"/>
              <a:t>19/04/2022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FF01-78E8-4632-9DB5-6E0005F06552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933860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1F48C-A29F-4720-B2F5-D5A11B765246}" type="datetimeFigureOut">
              <a:rPr lang="es-GT" smtClean="0"/>
              <a:t>19/04/2022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FF01-78E8-4632-9DB5-6E0005F06552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123534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1F48C-A29F-4720-B2F5-D5A11B765246}" type="datetimeFigureOut">
              <a:rPr lang="es-GT" smtClean="0"/>
              <a:t>19/04/2022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FF01-78E8-4632-9DB5-6E0005F06552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740462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1F48C-A29F-4720-B2F5-D5A11B765246}" type="datetimeFigureOut">
              <a:rPr lang="es-GT" smtClean="0"/>
              <a:t>19/04/2022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FF01-78E8-4632-9DB5-6E0005F06552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764055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1F48C-A29F-4720-B2F5-D5A11B765246}" type="datetimeFigureOut">
              <a:rPr lang="es-GT" smtClean="0"/>
              <a:t>19/04/2022</a:t>
            </a:fld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FF01-78E8-4632-9DB5-6E0005F06552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611262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1F48C-A29F-4720-B2F5-D5A11B765246}" type="datetimeFigureOut">
              <a:rPr lang="es-GT" smtClean="0"/>
              <a:t>19/04/2022</a:t>
            </a:fld>
            <a:endParaRPr lang="es-GT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FF01-78E8-4632-9DB5-6E0005F06552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456796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1F48C-A29F-4720-B2F5-D5A11B765246}" type="datetimeFigureOut">
              <a:rPr lang="es-GT" smtClean="0"/>
              <a:t>19/04/2022</a:t>
            </a:fld>
            <a:endParaRPr lang="es-GT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FF01-78E8-4632-9DB5-6E0005F06552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09582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1F48C-A29F-4720-B2F5-D5A11B765246}" type="datetimeFigureOut">
              <a:rPr lang="es-GT" smtClean="0"/>
              <a:t>19/04/2022</a:t>
            </a:fld>
            <a:endParaRPr lang="es-GT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FF01-78E8-4632-9DB5-6E0005F06552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614590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1F48C-A29F-4720-B2F5-D5A11B765246}" type="datetimeFigureOut">
              <a:rPr lang="es-GT" smtClean="0"/>
              <a:t>19/04/2022</a:t>
            </a:fld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FF01-78E8-4632-9DB5-6E0005F06552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007501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G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1F48C-A29F-4720-B2F5-D5A11B765246}" type="datetimeFigureOut">
              <a:rPr lang="es-GT" smtClean="0"/>
              <a:t>19/04/2022</a:t>
            </a:fld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FF01-78E8-4632-9DB5-6E0005F06552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634877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000" t="-5000" r="-2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1F48C-A29F-4720-B2F5-D5A11B765246}" type="datetimeFigureOut">
              <a:rPr lang="es-GT" smtClean="0"/>
              <a:t>19/04/2022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4FF01-78E8-4632-9DB5-6E0005F06552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104340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G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1152" y="2351781"/>
            <a:ext cx="6461760" cy="416145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1" y="376518"/>
            <a:ext cx="11102787" cy="1715965"/>
          </a:xfrm>
        </p:spPr>
        <p:txBody>
          <a:bodyPr>
            <a:noAutofit/>
          </a:bodyPr>
          <a:lstStyle/>
          <a:p>
            <a:pPr algn="ctr"/>
            <a:r>
              <a:rPr lang="es-GT" sz="7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LAS FUERZAS ESPIRITUALES EN LOS LUGARES CELESTES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AB5AF62-084F-48BF-94E1-BE9094A807A8}"/>
              </a:ext>
            </a:extLst>
          </p:cNvPr>
          <p:cNvSpPr txBox="1"/>
          <p:nvPr/>
        </p:nvSpPr>
        <p:spPr>
          <a:xfrm>
            <a:off x="609601" y="3155961"/>
            <a:ext cx="4244787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“Dios tiene supremacía sobre todas las fuerzas espirituales”</a:t>
            </a:r>
            <a:endParaRPr lang="es-419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51592138"/>
      </p:ext>
    </p:extLst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D6DD39-AC31-4531-A795-9E5C7F4728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882" y="363072"/>
            <a:ext cx="11147612" cy="6131858"/>
          </a:xfrm>
        </p:spPr>
        <p:txBody>
          <a:bodyPr anchor="ctr">
            <a:noAutofit/>
          </a:bodyPr>
          <a:lstStyle/>
          <a:p>
            <a:pPr marL="538163" indent="-538163" algn="just">
              <a:lnSpc>
                <a:spcPct val="70000"/>
              </a:lnSpc>
              <a:buFont typeface="+mj-lt"/>
              <a:buAutoNum type="alphaUcPeriod" startAt="2"/>
            </a:pPr>
            <a:r>
              <a:rPr lang="es-GT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experiencia de Daniel cuando el ángel vino a ayudarle, acciones del ángel:</a:t>
            </a:r>
          </a:p>
          <a:p>
            <a:pPr marL="981075" lvl="1" indent="-536575" algn="just">
              <a:lnSpc>
                <a:spcPct val="70000"/>
              </a:lnSpc>
              <a:buFont typeface="+mj-lt"/>
              <a:buAutoNum type="arabicParenR"/>
            </a:pPr>
            <a:r>
              <a:rPr lang="es-GT" sz="3600" dirty="0"/>
              <a:t>Le toco, e hizo que se pusiese sobre sus rodillas y sobre las palmas de sus manos, V.10.</a:t>
            </a:r>
          </a:p>
          <a:p>
            <a:pPr marL="981075" lvl="1" indent="-536575" algn="just">
              <a:lnSpc>
                <a:spcPct val="70000"/>
              </a:lnSpc>
              <a:buFont typeface="+mj-lt"/>
              <a:buAutoNum type="arabicParenR"/>
            </a:pPr>
            <a:r>
              <a:rPr lang="es-GT" sz="3600" dirty="0"/>
              <a:t>Le dijo en tres ocasiones “varón muy amado”, V.11, 19 y 9:23.</a:t>
            </a:r>
          </a:p>
          <a:p>
            <a:pPr marL="981075" lvl="1" indent="-536575" algn="just">
              <a:lnSpc>
                <a:spcPct val="70000"/>
              </a:lnSpc>
              <a:buFont typeface="+mj-lt"/>
              <a:buAutoNum type="arabicParenR"/>
            </a:pPr>
            <a:r>
              <a:rPr lang="es-GT" sz="3600" dirty="0"/>
              <a:t>Le dijo que estuviera atento a las palabras que le iba hablar, V.11.</a:t>
            </a:r>
          </a:p>
          <a:p>
            <a:pPr marL="981075" lvl="1" indent="-536575" algn="just">
              <a:lnSpc>
                <a:spcPct val="70000"/>
              </a:lnSpc>
              <a:buFont typeface="+mj-lt"/>
              <a:buAutoNum type="arabicParenR"/>
            </a:pPr>
            <a:r>
              <a:rPr lang="es-GT" sz="3600" dirty="0"/>
              <a:t>Le dijo que se pusiera en pie, porque a ti he sido enviado ahora, V.11.</a:t>
            </a:r>
          </a:p>
          <a:p>
            <a:pPr marL="981075" lvl="1" indent="-536575" algn="just">
              <a:lnSpc>
                <a:spcPct val="70000"/>
              </a:lnSpc>
              <a:buFont typeface="+mj-lt"/>
              <a:buAutoNum type="arabicParenR"/>
            </a:pPr>
            <a:r>
              <a:rPr lang="es-GT" sz="3600" dirty="0"/>
              <a:t>Le dijo no temas porque su oración había sido escuchada en el mismo momento que el dio a conocer su petición, V.12. “Por tres semanas había estado en oración y ayuno”.</a:t>
            </a:r>
            <a:endParaRPr lang="es-419" sz="3600" dirty="0"/>
          </a:p>
        </p:txBody>
      </p:sp>
    </p:spTree>
    <p:extLst>
      <p:ext uri="{BB962C8B-B14F-4D97-AF65-F5344CB8AC3E}">
        <p14:creationId xmlns:p14="http://schemas.microsoft.com/office/powerpoint/2010/main" val="644949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7881" y="389965"/>
            <a:ext cx="11161059" cy="6104964"/>
          </a:xfrm>
        </p:spPr>
        <p:txBody>
          <a:bodyPr anchor="ctr">
            <a:noAutofit/>
          </a:bodyPr>
          <a:lstStyle/>
          <a:p>
            <a:pPr marL="533400" indent="-533400" algn="just">
              <a:buFont typeface="+mj-lt"/>
              <a:buAutoNum type="alphaUcPeriod" startAt="3"/>
            </a:pPr>
            <a:r>
              <a:rPr lang="es-GT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Hay que aprender a orar y ayunar con perseverancia como Daniel hasta recibir respuesta de nuestro Dios.</a:t>
            </a:r>
          </a:p>
        </p:txBody>
      </p:sp>
    </p:spTree>
    <p:extLst>
      <p:ext uri="{BB962C8B-B14F-4D97-AF65-F5344CB8AC3E}">
        <p14:creationId xmlns:p14="http://schemas.microsoft.com/office/powerpoint/2010/main" val="188423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409" y="535263"/>
            <a:ext cx="5766816" cy="577140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6468036" y="753035"/>
            <a:ext cx="5230906" cy="5392271"/>
          </a:xfrm>
        </p:spPr>
        <p:txBody>
          <a:bodyPr anchor="ctr">
            <a:normAutofit/>
          </a:bodyPr>
          <a:lstStyle/>
          <a:p>
            <a:pPr algn="ctr"/>
            <a:r>
              <a:rPr lang="es-GT" sz="6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FUERZAS ESPIRITUALES EN ACCIÓN</a:t>
            </a:r>
            <a:br>
              <a:rPr lang="es-GT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br>
              <a:rPr lang="es-GT" sz="3600" i="1" dirty="0">
                <a:latin typeface="+mn-lt"/>
              </a:rPr>
            </a:br>
            <a:r>
              <a:rPr lang="es-GT" sz="4000" i="1" dirty="0">
                <a:latin typeface="+mn-lt"/>
              </a:rPr>
              <a:t>Daniel 10:13-21.</a:t>
            </a:r>
          </a:p>
        </p:txBody>
      </p:sp>
      <p:sp>
        <p:nvSpPr>
          <p:cNvPr id="7" name="Marcador de texto 6"/>
          <p:cNvSpPr>
            <a:spLocks noGrp="1"/>
          </p:cNvSpPr>
          <p:nvPr>
            <p:ph type="body" sz="half" idx="2"/>
          </p:nvPr>
        </p:nvSpPr>
        <p:spPr>
          <a:xfrm>
            <a:off x="10784541" y="0"/>
            <a:ext cx="1407458" cy="1344706"/>
          </a:xfrm>
          <a:prstGeom prst="teardrop">
            <a:avLst/>
          </a:prstGeom>
          <a:solidFill>
            <a:schemeClr val="accent4">
              <a:lumMod val="75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/>
            <a:r>
              <a:rPr lang="es-GT" sz="8800" b="1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769270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0988" y="363071"/>
            <a:ext cx="11174506" cy="6131858"/>
          </a:xfrm>
        </p:spPr>
        <p:txBody>
          <a:bodyPr anchor="ctr">
            <a:noAutofit/>
          </a:bodyPr>
          <a:lstStyle/>
          <a:p>
            <a:pPr marL="538163" indent="-538163" algn="just">
              <a:buFont typeface="+mj-lt"/>
              <a:buAutoNum type="alphaUcPeriod"/>
            </a:pPr>
            <a:r>
              <a:rPr lang="es-GT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Descripción de fuerzas espirituales en el libro de Daniel. 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/>
              <a:t>Hay un principado espiritual de guerra que se opone al cumplimiento de las peticiones, V.13.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/>
              <a:t>El arcángel Miguel es nuestro defensor, el que gana nuestras batallas, V.13.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/>
              <a:t>El arcángel Gabriel es el mensajero de Dios que revela los planes divinos y el futuro del pueblo de Dios, V.14. </a:t>
            </a:r>
          </a:p>
        </p:txBody>
      </p:sp>
    </p:spTree>
    <p:extLst>
      <p:ext uri="{BB962C8B-B14F-4D97-AF65-F5344CB8AC3E}">
        <p14:creationId xmlns:p14="http://schemas.microsoft.com/office/powerpoint/2010/main" val="103240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7881" y="376518"/>
            <a:ext cx="11161059" cy="6118411"/>
          </a:xfrm>
        </p:spPr>
        <p:txBody>
          <a:bodyPr anchor="ctr">
            <a:noAutofit/>
          </a:bodyPr>
          <a:lstStyle/>
          <a:p>
            <a:pPr marL="539750" indent="-539750" algn="just">
              <a:lnSpc>
                <a:spcPct val="80000"/>
              </a:lnSpc>
              <a:buFont typeface="+mj-lt"/>
              <a:buAutoNum type="alphaUcPeriod" startAt="2"/>
            </a:pPr>
            <a:r>
              <a:rPr lang="es-GT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Descripción de la experiencia de Daniel con el ángel. </a:t>
            </a:r>
          </a:p>
          <a:p>
            <a:pPr marL="971550" lvl="1" indent="-514350" algn="just">
              <a:lnSpc>
                <a:spcPct val="80000"/>
              </a:lnSpc>
              <a:buFont typeface="+mj-lt"/>
              <a:buAutoNum type="arabicParenR"/>
            </a:pPr>
            <a:r>
              <a:rPr lang="es-GT" sz="3600" dirty="0"/>
              <a:t>Enmudeció al oír el mensaje del ángel, y pudo hablar cuando el ángel tocó sus labios, V.15,16.</a:t>
            </a:r>
          </a:p>
          <a:p>
            <a:pPr marL="971550" lvl="1" indent="-514350" algn="just">
              <a:lnSpc>
                <a:spcPct val="80000"/>
              </a:lnSpc>
              <a:buFont typeface="+mj-lt"/>
              <a:buAutoNum type="arabicParenR"/>
            </a:pPr>
            <a:r>
              <a:rPr lang="es-GT" sz="3600" dirty="0"/>
              <a:t>Se debilitó a causa de la visión, y se fortaleció cuando el ángel lo tocó otra vez, V.16,17,18.</a:t>
            </a:r>
          </a:p>
          <a:p>
            <a:pPr marL="971550" lvl="1" indent="-514350" algn="just">
              <a:lnSpc>
                <a:spcPct val="80000"/>
              </a:lnSpc>
              <a:buFont typeface="+mj-lt"/>
              <a:buAutoNum type="arabicParenR"/>
            </a:pPr>
            <a:r>
              <a:rPr lang="es-GT" sz="3600" dirty="0"/>
              <a:t>Es reconfortado al oír otra vez que era muy amado por Dios, V.19.</a:t>
            </a:r>
          </a:p>
          <a:p>
            <a:pPr marL="971550" lvl="1" indent="-514350" algn="just">
              <a:lnSpc>
                <a:spcPct val="80000"/>
              </a:lnSpc>
              <a:buFont typeface="+mj-lt"/>
              <a:buAutoNum type="arabicParenR"/>
            </a:pPr>
            <a:r>
              <a:rPr lang="es-GT" sz="3600" dirty="0"/>
              <a:t>El ángel le revela lo que está escrito en el libro de la verdad, y le dice que regresa a la batalla junto a Miguel, en favor del pueblo de Dios, V.20. “El príncipe de Grecia se uniría a la lucha contra Israel en el futuro”. </a:t>
            </a:r>
          </a:p>
        </p:txBody>
      </p:sp>
    </p:spTree>
    <p:extLst>
      <p:ext uri="{BB962C8B-B14F-4D97-AF65-F5344CB8AC3E}">
        <p14:creationId xmlns:p14="http://schemas.microsoft.com/office/powerpoint/2010/main" val="2080801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51329" y="389965"/>
            <a:ext cx="11161059" cy="6091517"/>
          </a:xfrm>
        </p:spPr>
        <p:txBody>
          <a:bodyPr anchor="ctr">
            <a:noAutofit/>
          </a:bodyPr>
          <a:lstStyle/>
          <a:p>
            <a:pPr marL="539750" indent="-539750" algn="just">
              <a:buFont typeface="+mj-lt"/>
              <a:buAutoNum type="alphaUcPeriod" startAt="3"/>
            </a:pPr>
            <a:r>
              <a:rPr lang="es-GT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Hay que comprender que estamos en una guerra espiritual según Efesios 1:21; 6:12; Colosenses 2:15.</a:t>
            </a:r>
          </a:p>
        </p:txBody>
      </p:sp>
    </p:spTree>
    <p:extLst>
      <p:ext uri="{BB962C8B-B14F-4D97-AF65-F5344CB8AC3E}">
        <p14:creationId xmlns:p14="http://schemas.microsoft.com/office/powerpoint/2010/main" val="3633091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87506" y="1815352"/>
            <a:ext cx="10434918" cy="3254189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ts val="1000"/>
              </a:spcBef>
              <a:buFont typeface="Arial" panose="020B0604020202020204" pitchFamily="34" charset="0"/>
            </a:pPr>
            <a:r>
              <a:rPr lang="es-GT" sz="7200" b="1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DISCIPULADO Y MINISTERIO EN ACCION</a:t>
            </a:r>
          </a:p>
        </p:txBody>
      </p:sp>
    </p:spTree>
    <p:extLst>
      <p:ext uri="{BB962C8B-B14F-4D97-AF65-F5344CB8AC3E}">
        <p14:creationId xmlns:p14="http://schemas.microsoft.com/office/powerpoint/2010/main" val="4259023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24435" y="376518"/>
            <a:ext cx="11174506" cy="6131858"/>
          </a:xfrm>
        </p:spPr>
        <p:txBody>
          <a:bodyPr anchor="ctr">
            <a:normAutofit fontScale="92500" lnSpcReduction="20000"/>
          </a:bodyPr>
          <a:lstStyle/>
          <a:p>
            <a:pPr marL="538163" indent="-538163" algn="just">
              <a:buFont typeface="Wingdings" panose="05000000000000000000" pitchFamily="2" charset="2"/>
              <a:buChar char="ü"/>
            </a:pPr>
            <a:r>
              <a:rPr lang="es-GT" sz="4500" dirty="0"/>
              <a:t>Dios le reveló a Daniel las intensas batallas espirituales que se libraban a su alrededor.</a:t>
            </a:r>
          </a:p>
          <a:p>
            <a:pPr marL="538163" indent="-538163" algn="just">
              <a:buFont typeface="Wingdings" panose="05000000000000000000" pitchFamily="2" charset="2"/>
              <a:buChar char="ü"/>
            </a:pPr>
            <a:r>
              <a:rPr lang="es-GT" sz="4500" dirty="0"/>
              <a:t>El espíritu del Anticristo ya esta obrando en nuestro mundo, 1 Juan 4:3.</a:t>
            </a:r>
          </a:p>
          <a:p>
            <a:pPr marL="538163" indent="-538163" algn="just">
              <a:buFont typeface="Wingdings" panose="05000000000000000000" pitchFamily="2" charset="2"/>
              <a:buChar char="ü"/>
            </a:pPr>
            <a:r>
              <a:rPr lang="es-GT" sz="4500" dirty="0"/>
              <a:t>Permanezcamos firmes para Cristo, viviendo piadosamente en un mundo impío y proclamemos a Cristo.</a:t>
            </a:r>
          </a:p>
          <a:p>
            <a:pPr marL="538163" indent="-538163" algn="just">
              <a:buFont typeface="Wingdings" panose="05000000000000000000" pitchFamily="2" charset="2"/>
              <a:buChar char="ü"/>
            </a:pPr>
            <a:r>
              <a:rPr lang="es-GT" sz="4500" dirty="0"/>
              <a:t>Que Dios nos ayude a andar mas cerca de Él y oremos por los que están en medio de una batalla espiritual.</a:t>
            </a:r>
          </a:p>
          <a:p>
            <a:pPr marL="538163" indent="-538163" algn="just">
              <a:buFont typeface="Wingdings" panose="05000000000000000000" pitchFamily="2" charset="2"/>
              <a:buChar char="ü"/>
            </a:pPr>
            <a:r>
              <a:rPr lang="es-GT" sz="4500" dirty="0"/>
              <a:t>Ore que Dios lo ayude a prepararse para las batallas espirituales que vendrán.</a:t>
            </a:r>
          </a:p>
        </p:txBody>
      </p:sp>
    </p:spTree>
    <p:extLst>
      <p:ext uri="{BB962C8B-B14F-4D97-AF65-F5344CB8AC3E}">
        <p14:creationId xmlns:p14="http://schemas.microsoft.com/office/powerpoint/2010/main" val="3728853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074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7882" y="551329"/>
            <a:ext cx="11174506" cy="3213847"/>
          </a:xfrm>
        </p:spPr>
        <p:txBody>
          <a:bodyPr>
            <a:normAutofit/>
          </a:bodyPr>
          <a:lstStyle/>
          <a:p>
            <a:pPr algn="ctr"/>
            <a:r>
              <a:rPr lang="es-GT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VERSÍCULO CLAVE</a:t>
            </a:r>
            <a:br>
              <a:rPr lang="es-GT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s-GT" sz="4000" dirty="0">
                <a:latin typeface="+mn-lt"/>
              </a:rPr>
              <a:t>“He venido para hacerte saber lo que ha de venir a tu pueblo en los postreros días; porque la visión es para esos días”, Daniel 10:14.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7882" y="4155141"/>
            <a:ext cx="11174506" cy="233978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s-GT" sz="5400" b="1" dirty="0"/>
              <a:t>LECTURA EN CLASE</a:t>
            </a:r>
          </a:p>
          <a:p>
            <a:pPr marL="0" indent="0" algn="ctr">
              <a:buNone/>
            </a:pPr>
            <a:r>
              <a:rPr lang="es-GT" sz="4000" dirty="0"/>
              <a:t>Daniel 10:2,3,5,6,8-15,20,21.</a:t>
            </a:r>
          </a:p>
        </p:txBody>
      </p:sp>
    </p:spTree>
    <p:extLst>
      <p:ext uri="{BB962C8B-B14F-4D97-AF65-F5344CB8AC3E}">
        <p14:creationId xmlns:p14="http://schemas.microsoft.com/office/powerpoint/2010/main" val="3671558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24435" y="363072"/>
            <a:ext cx="11187953" cy="1075764"/>
          </a:xfrm>
        </p:spPr>
        <p:txBody>
          <a:bodyPr>
            <a:normAutofit/>
          </a:bodyPr>
          <a:lstStyle/>
          <a:p>
            <a:pPr algn="ctr"/>
            <a:r>
              <a:rPr lang="es-GT" sz="6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INTRODUCCIÓN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24435" y="1532965"/>
            <a:ext cx="11187953" cy="4961964"/>
          </a:xfrm>
        </p:spPr>
        <p:txBody>
          <a:bodyPr anchor="ctr">
            <a:normAutofit fontScale="92500" lnSpcReduction="10000"/>
          </a:bodyPr>
          <a:lstStyle/>
          <a:p>
            <a:pPr marL="538163" indent="-538163" algn="just">
              <a:buFont typeface="Wingdings" panose="05000000000000000000" pitchFamily="2" charset="2"/>
              <a:buChar char="ü"/>
            </a:pPr>
            <a:r>
              <a:rPr lang="es-GT" sz="4300" dirty="0"/>
              <a:t>Todo cristiano enfrenta batallas en la vida, ya sean físicas, emocionales o espirituales.</a:t>
            </a:r>
          </a:p>
          <a:p>
            <a:pPr marL="538163" indent="-538163" algn="just">
              <a:buFont typeface="Wingdings" panose="05000000000000000000" pitchFamily="2" charset="2"/>
              <a:buChar char="ü"/>
            </a:pPr>
            <a:r>
              <a:rPr lang="es-GT" sz="4300" dirty="0"/>
              <a:t>Sin embargo, en el ajetreo de la vida no nos detenemos a pensar en las batallas y victorias que Dios nos ha dado. </a:t>
            </a:r>
          </a:p>
          <a:p>
            <a:pPr marL="538163" indent="-538163" algn="just">
              <a:buFont typeface="Wingdings" panose="05000000000000000000" pitchFamily="2" charset="2"/>
              <a:buChar char="ü"/>
            </a:pPr>
            <a:r>
              <a:rPr lang="es-GT" sz="4300" dirty="0"/>
              <a:t>Dios estará siempre activo en nuestra vida y en el mundo que nos rodea.</a:t>
            </a:r>
          </a:p>
          <a:p>
            <a:pPr marL="538163" indent="-538163" algn="just">
              <a:buFont typeface="Wingdings" panose="05000000000000000000" pitchFamily="2" charset="2"/>
              <a:buChar char="ü"/>
            </a:pPr>
            <a:r>
              <a:rPr lang="es-GT" sz="4300" dirty="0"/>
              <a:t>La lección de hoy se centra en la batalla del cristiano contra las fuerzas espirituales.</a:t>
            </a:r>
          </a:p>
        </p:txBody>
      </p:sp>
    </p:spTree>
    <p:extLst>
      <p:ext uri="{BB962C8B-B14F-4D97-AF65-F5344CB8AC3E}">
        <p14:creationId xmlns:p14="http://schemas.microsoft.com/office/powerpoint/2010/main" val="1738784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883" y="529096"/>
            <a:ext cx="5750417" cy="57729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6468036" y="900953"/>
            <a:ext cx="5230906" cy="5029199"/>
          </a:xfrm>
        </p:spPr>
        <p:txBody>
          <a:bodyPr anchor="ctr">
            <a:normAutofit/>
          </a:bodyPr>
          <a:lstStyle/>
          <a:p>
            <a:pPr algn="ctr"/>
            <a:r>
              <a:rPr lang="es-GT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LA VISIÓN DE DANIEL</a:t>
            </a:r>
            <a:br>
              <a:rPr lang="es-GT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br>
              <a:rPr lang="es-GT" i="1" dirty="0">
                <a:latin typeface="+mn-lt"/>
              </a:rPr>
            </a:br>
            <a:r>
              <a:rPr lang="es-GT" sz="4000" i="1" dirty="0">
                <a:latin typeface="+mn-lt"/>
              </a:rPr>
              <a:t>Daniel 10:1-8.</a:t>
            </a:r>
          </a:p>
        </p:txBody>
      </p:sp>
      <p:sp>
        <p:nvSpPr>
          <p:cNvPr id="7" name="Marcador de texto 6"/>
          <p:cNvSpPr>
            <a:spLocks noGrp="1"/>
          </p:cNvSpPr>
          <p:nvPr>
            <p:ph type="body" sz="half" idx="2"/>
          </p:nvPr>
        </p:nvSpPr>
        <p:spPr>
          <a:xfrm>
            <a:off x="10784541" y="0"/>
            <a:ext cx="1407458" cy="1331259"/>
          </a:xfrm>
          <a:prstGeom prst="teardrop">
            <a:avLst/>
          </a:prstGeom>
          <a:solidFill>
            <a:schemeClr val="accent4">
              <a:lumMod val="75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/>
            <a:r>
              <a:rPr lang="es-GT" sz="8800" b="1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408471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7882" y="389965"/>
            <a:ext cx="11147612" cy="6104963"/>
          </a:xfrm>
        </p:spPr>
        <p:txBody>
          <a:bodyPr anchor="ctr">
            <a:noAutofit/>
          </a:bodyPr>
          <a:lstStyle/>
          <a:p>
            <a:pPr marL="538163" indent="-538163" algn="just">
              <a:buFont typeface="+mj-lt"/>
              <a:buAutoNum type="alphaUcPeriod"/>
            </a:pPr>
            <a:r>
              <a:rPr lang="es-GT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Era el año tercero de Ciro, rey de Persia que Daniel comenzó a recibir la visión, V.1.</a:t>
            </a:r>
          </a:p>
          <a:p>
            <a:pPr marL="981075" lvl="1" indent="-523875" algn="just">
              <a:buFont typeface="+mj-lt"/>
              <a:buAutoNum type="arabicParenR"/>
            </a:pPr>
            <a:r>
              <a:rPr lang="es-GT" sz="3800" dirty="0"/>
              <a:t>Daniel tenía un nombre babilónico: Beltsasar.</a:t>
            </a:r>
          </a:p>
          <a:p>
            <a:pPr marL="981075" lvl="1" indent="-523875" algn="just">
              <a:buFont typeface="+mj-lt"/>
              <a:buAutoNum type="arabicParenR"/>
            </a:pPr>
            <a:r>
              <a:rPr lang="es-GT" sz="3800" dirty="0"/>
              <a:t>Daniel tuvo una revelación de la palabra verdadera y un conflicto grande.</a:t>
            </a:r>
          </a:p>
          <a:p>
            <a:pPr marL="981075" lvl="1" indent="-523875" algn="just">
              <a:buFont typeface="+mj-lt"/>
              <a:buAutoNum type="arabicParenR"/>
            </a:pPr>
            <a:r>
              <a:rPr lang="es-GT" sz="3800" dirty="0"/>
              <a:t>Daniel comprendió la palabra, y tuvo inteligencia en la visión. “Entendió que lo que se venía era guerra y aflicción para el pueblo”.</a:t>
            </a:r>
          </a:p>
          <a:p>
            <a:pPr marL="981075" lvl="1" indent="-523875" algn="just">
              <a:buFont typeface="+mj-lt"/>
              <a:buAutoNum type="arabicParenR"/>
            </a:pPr>
            <a:r>
              <a:rPr lang="es-GT" sz="3800" dirty="0"/>
              <a:t>Daniel estaba afligido en tal extremo que hizo ayuno, por tres semanas, V.2,3.</a:t>
            </a:r>
          </a:p>
        </p:txBody>
      </p:sp>
    </p:spTree>
    <p:extLst>
      <p:ext uri="{BB962C8B-B14F-4D97-AF65-F5344CB8AC3E}">
        <p14:creationId xmlns:p14="http://schemas.microsoft.com/office/powerpoint/2010/main" val="1831234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71A7B9-E435-4C14-87C3-104C628C24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435" y="389966"/>
            <a:ext cx="11174506" cy="6104964"/>
          </a:xfrm>
        </p:spPr>
        <p:txBody>
          <a:bodyPr>
            <a:normAutofit lnSpcReduction="10000"/>
          </a:bodyPr>
          <a:lstStyle/>
          <a:p>
            <a:pPr marL="538163" indent="-538163" algn="just">
              <a:buFont typeface="+mj-lt"/>
              <a:buAutoNum type="alphaUcPeriod" startAt="2"/>
            </a:pPr>
            <a:r>
              <a:rPr lang="es-GT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fecha y el lugar en que Daniel tuvo una visión excepcional, V.4.</a:t>
            </a:r>
          </a:p>
          <a:p>
            <a:pPr marL="984250" lvl="1" indent="-527050" algn="just">
              <a:buFont typeface="+mj-lt"/>
              <a:buAutoNum type="arabicParenR"/>
            </a:pPr>
            <a:r>
              <a:rPr lang="es-GT" sz="3600" dirty="0"/>
              <a:t>El día veinticuatro del mes primero o Nisan. “Se celebraba la Pascua y la fiesta de los panes sin levadura”</a:t>
            </a:r>
          </a:p>
          <a:p>
            <a:pPr marL="984250" lvl="1" indent="-527050" algn="just">
              <a:buFont typeface="+mj-lt"/>
              <a:buAutoNum type="arabicParenR"/>
            </a:pPr>
            <a:r>
              <a:rPr lang="es-GT" sz="3600" dirty="0"/>
              <a:t>El estaba   a la orilla del río Hidekel o Tigris.  “Parte oriental de Mesopotamia hoy sureste de Irak”</a:t>
            </a:r>
          </a:p>
          <a:p>
            <a:pPr marL="984250" lvl="1" indent="-527050" algn="just">
              <a:buFont typeface="+mj-lt"/>
              <a:buAutoNum type="arabicParenR"/>
            </a:pPr>
            <a:r>
              <a:rPr lang="es-GT" sz="3600" dirty="0"/>
              <a:t>El tuvo una visión excepcional.</a:t>
            </a:r>
          </a:p>
          <a:p>
            <a:pPr marL="1441450" lvl="2" indent="-527050" algn="just">
              <a:buFont typeface="+mj-lt"/>
              <a:buAutoNum type="alphaLcParenR"/>
            </a:pPr>
            <a:r>
              <a:rPr lang="es-GT" sz="3200" dirty="0"/>
              <a:t>La presencia y la voz del que habló fueron tremendamente abrumadoras para Daniel, V.5,6. “Unos creen que es Cristo y otros un ángel de gran poder”.</a:t>
            </a:r>
          </a:p>
          <a:p>
            <a:pPr marL="1441450" lvl="2" indent="-527050" algn="just">
              <a:buFont typeface="+mj-lt"/>
              <a:buAutoNum type="alphaLcParenR"/>
            </a:pPr>
            <a:r>
              <a:rPr lang="es-GT" sz="3200" dirty="0"/>
              <a:t>Los que estaban con Daniel se escondieron, V.7.</a:t>
            </a:r>
          </a:p>
          <a:p>
            <a:pPr marL="1441450" lvl="2" indent="-527050" algn="just">
              <a:buFont typeface="+mj-lt"/>
              <a:buAutoNum type="alphaLcParenR"/>
            </a:pPr>
            <a:r>
              <a:rPr lang="es-GT" sz="3200" dirty="0"/>
              <a:t>Daniel quedó solo y sin fuerzas, V.8. </a:t>
            </a:r>
          </a:p>
        </p:txBody>
      </p:sp>
    </p:spTree>
    <p:extLst>
      <p:ext uri="{BB962C8B-B14F-4D97-AF65-F5344CB8AC3E}">
        <p14:creationId xmlns:p14="http://schemas.microsoft.com/office/powerpoint/2010/main" val="239440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24435" y="389965"/>
            <a:ext cx="11174506" cy="6104964"/>
          </a:xfrm>
        </p:spPr>
        <p:txBody>
          <a:bodyPr anchor="ctr">
            <a:noAutofit/>
          </a:bodyPr>
          <a:lstStyle/>
          <a:p>
            <a:pPr marL="533400" indent="-533400" algn="just">
              <a:buFont typeface="+mj-lt"/>
              <a:buAutoNum type="alphaUcPeriod" startAt="3"/>
            </a:pPr>
            <a:r>
              <a:rPr lang="es-GT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Hay que estar listos para existir y crecer en el reino espiritual en este mundo natural que vivimos.</a:t>
            </a:r>
          </a:p>
        </p:txBody>
      </p:sp>
    </p:spTree>
    <p:extLst>
      <p:ext uri="{BB962C8B-B14F-4D97-AF65-F5344CB8AC3E}">
        <p14:creationId xmlns:p14="http://schemas.microsoft.com/office/powerpoint/2010/main" val="1878355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909" y="539376"/>
            <a:ext cx="5766816" cy="5765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6468036" y="753035"/>
            <a:ext cx="5230906" cy="5392271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s-GT" sz="6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DANIEL SE ENCUENTRA CON UN VISITANTE CELESTIAL</a:t>
            </a:r>
            <a:br>
              <a:rPr lang="es-GT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br>
              <a:rPr lang="es-GT" sz="3600" i="1" dirty="0">
                <a:latin typeface="+mn-lt"/>
              </a:rPr>
            </a:br>
            <a:r>
              <a:rPr lang="es-GT" sz="4000" i="1" dirty="0">
                <a:latin typeface="+mn-lt"/>
              </a:rPr>
              <a:t>Daniel 10:9-12.</a:t>
            </a:r>
          </a:p>
        </p:txBody>
      </p:sp>
      <p:sp>
        <p:nvSpPr>
          <p:cNvPr id="7" name="Marcador de texto 6"/>
          <p:cNvSpPr>
            <a:spLocks noGrp="1"/>
          </p:cNvSpPr>
          <p:nvPr>
            <p:ph type="body" sz="half" idx="2"/>
          </p:nvPr>
        </p:nvSpPr>
        <p:spPr>
          <a:xfrm>
            <a:off x="10784541" y="0"/>
            <a:ext cx="1407458" cy="1331259"/>
          </a:xfrm>
          <a:prstGeom prst="teardrop">
            <a:avLst/>
          </a:prstGeom>
          <a:solidFill>
            <a:schemeClr val="accent4">
              <a:lumMod val="75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/>
            <a:r>
              <a:rPr lang="es-GT" sz="8800" b="1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963478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7881" y="376518"/>
            <a:ext cx="11161059" cy="6113182"/>
          </a:xfrm>
        </p:spPr>
        <p:txBody>
          <a:bodyPr anchor="ctr">
            <a:noAutofit/>
          </a:bodyPr>
          <a:lstStyle/>
          <a:p>
            <a:pPr marL="538163" indent="-538163" algn="just">
              <a:buFont typeface="+mj-lt"/>
              <a:buAutoNum type="alphaUcPeriod"/>
            </a:pPr>
            <a:r>
              <a:rPr lang="es-GT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experiencia de Daniel cuando el ángel le habla. 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/>
              <a:t>Daniel se quedó sin fuerzas para hablar y para pararse, V.8.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/>
              <a:t>Daniel se desmayó y cayó al suelo sobre su rostro, V.9.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/>
              <a:t>Daniel ya había tenido una experiencia similar según Daniel 8:18,27. “La visión del carnero y el macho cabrío que anunció a Alejandro Magno y el imperio griego con asombrosa precisión y detalle”.</a:t>
            </a:r>
          </a:p>
        </p:txBody>
      </p:sp>
    </p:spTree>
    <p:extLst>
      <p:ext uri="{BB962C8B-B14F-4D97-AF65-F5344CB8AC3E}">
        <p14:creationId xmlns:p14="http://schemas.microsoft.com/office/powerpoint/2010/main" val="4065318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918</Words>
  <Application>Microsoft Office PowerPoint</Application>
  <PresentationFormat>Panorámica</PresentationFormat>
  <Paragraphs>56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Wingdings</vt:lpstr>
      <vt:lpstr>Tema de Office</vt:lpstr>
      <vt:lpstr>LAS FUERZAS ESPIRITUALES EN LOS LUGARES CELESTES</vt:lpstr>
      <vt:lpstr>VERSÍCULO CLAVE “He venido para hacerte saber lo que ha de venir a tu pueblo en los postreros días; porque la visión es para esos días”, Daniel 10:14.</vt:lpstr>
      <vt:lpstr>INTRODUCCIÓN</vt:lpstr>
      <vt:lpstr>LA VISIÓN DE DANIEL  Daniel 10:1-8.</vt:lpstr>
      <vt:lpstr>Presentación de PowerPoint</vt:lpstr>
      <vt:lpstr>Presentación de PowerPoint</vt:lpstr>
      <vt:lpstr>Presentación de PowerPoint</vt:lpstr>
      <vt:lpstr>DANIEL SE ENCUENTRA CON UN VISITANTE CELESTIAL  Daniel 10:9-12.</vt:lpstr>
      <vt:lpstr>Presentación de PowerPoint</vt:lpstr>
      <vt:lpstr>Presentación de PowerPoint</vt:lpstr>
      <vt:lpstr>Presentación de PowerPoint</vt:lpstr>
      <vt:lpstr>FUERZAS ESPIRITUALES EN ACCIÓN  Daniel 10:13-21.</vt:lpstr>
      <vt:lpstr>Presentación de PowerPoint</vt:lpstr>
      <vt:lpstr>Presentación de PowerPoint</vt:lpstr>
      <vt:lpstr>Presentación de PowerPoint</vt:lpstr>
      <vt:lpstr>DISCIPULADO Y MINISTERIO EN ACCION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PRIMEROS JUECES:  OTONIEL, AOD, Y DÉBORA</dc:title>
  <dc:creator>Alfonso Gaitan</dc:creator>
  <cp:lastModifiedBy>David Rodríguez Zamora</cp:lastModifiedBy>
  <cp:revision>59</cp:revision>
  <dcterms:created xsi:type="dcterms:W3CDTF">2017-03-09T05:17:31Z</dcterms:created>
  <dcterms:modified xsi:type="dcterms:W3CDTF">2022-04-19T22:50:16Z</dcterms:modified>
</cp:coreProperties>
</file>