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3" r:id="rId6"/>
    <p:sldId id="264" r:id="rId7"/>
    <p:sldId id="277" r:id="rId8"/>
    <p:sldId id="278" r:id="rId9"/>
    <p:sldId id="265" r:id="rId10"/>
    <p:sldId id="267" r:id="rId11"/>
    <p:sldId id="279" r:id="rId12"/>
    <p:sldId id="280" r:id="rId13"/>
    <p:sldId id="268" r:id="rId14"/>
    <p:sldId id="281" r:id="rId15"/>
    <p:sldId id="269" r:id="rId16"/>
    <p:sldId id="282" r:id="rId17"/>
    <p:sldId id="270" r:id="rId18"/>
    <p:sldId id="271" r:id="rId19"/>
    <p:sldId id="272" r:id="rId20"/>
  </p:sldIdLst>
  <p:sldSz cx="12192000" cy="6858000"/>
  <p:notesSz cx="6858000" cy="91440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E02"/>
    <a:srgbClr val="EEE800"/>
    <a:srgbClr val="DFDA00"/>
    <a:srgbClr val="4EBC56"/>
    <a:srgbClr val="FF47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GT"/>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GT"/>
          </a:p>
        </p:txBody>
      </p:sp>
      <p:sp>
        <p:nvSpPr>
          <p:cNvPr id="4" name="Marcador de fecha 3"/>
          <p:cNvSpPr>
            <a:spLocks noGrp="1"/>
          </p:cNvSpPr>
          <p:nvPr>
            <p:ph type="dt" sz="half" idx="10"/>
          </p:nvPr>
        </p:nvSpPr>
        <p:spPr/>
        <p:txBody>
          <a:bodyPr/>
          <a:lstStyle/>
          <a:p>
            <a:fld id="{1AFD0368-50AF-4F16-8AB1-8AC4E715918A}" type="datetimeFigureOut">
              <a:rPr lang="es-GT" smtClean="0"/>
              <a:t>15/09/2021</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CC713A67-CE4A-490A-9ED7-9979541A2497}" type="slidenum">
              <a:rPr lang="es-GT" smtClean="0"/>
              <a:t>‹Nº›</a:t>
            </a:fld>
            <a:endParaRPr lang="es-GT"/>
          </a:p>
        </p:txBody>
      </p:sp>
    </p:spTree>
    <p:extLst>
      <p:ext uri="{BB962C8B-B14F-4D97-AF65-F5344CB8AC3E}">
        <p14:creationId xmlns:p14="http://schemas.microsoft.com/office/powerpoint/2010/main" val="2025952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GT"/>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p:cNvSpPr>
            <a:spLocks noGrp="1"/>
          </p:cNvSpPr>
          <p:nvPr>
            <p:ph type="dt" sz="half" idx="10"/>
          </p:nvPr>
        </p:nvSpPr>
        <p:spPr/>
        <p:txBody>
          <a:bodyPr/>
          <a:lstStyle/>
          <a:p>
            <a:fld id="{1AFD0368-50AF-4F16-8AB1-8AC4E715918A}" type="datetimeFigureOut">
              <a:rPr lang="es-GT" smtClean="0"/>
              <a:t>15/09/2021</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CC713A67-CE4A-490A-9ED7-9979541A2497}" type="slidenum">
              <a:rPr lang="es-GT" smtClean="0"/>
              <a:t>‹Nº›</a:t>
            </a:fld>
            <a:endParaRPr lang="es-GT"/>
          </a:p>
        </p:txBody>
      </p:sp>
    </p:spTree>
    <p:extLst>
      <p:ext uri="{BB962C8B-B14F-4D97-AF65-F5344CB8AC3E}">
        <p14:creationId xmlns:p14="http://schemas.microsoft.com/office/powerpoint/2010/main" val="1769197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GT"/>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p:cNvSpPr>
            <a:spLocks noGrp="1"/>
          </p:cNvSpPr>
          <p:nvPr>
            <p:ph type="dt" sz="half" idx="10"/>
          </p:nvPr>
        </p:nvSpPr>
        <p:spPr/>
        <p:txBody>
          <a:bodyPr/>
          <a:lstStyle/>
          <a:p>
            <a:fld id="{1AFD0368-50AF-4F16-8AB1-8AC4E715918A}" type="datetimeFigureOut">
              <a:rPr lang="es-GT" smtClean="0"/>
              <a:t>15/09/2021</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CC713A67-CE4A-490A-9ED7-9979541A2497}" type="slidenum">
              <a:rPr lang="es-GT" smtClean="0"/>
              <a:t>‹Nº›</a:t>
            </a:fld>
            <a:endParaRPr lang="es-GT"/>
          </a:p>
        </p:txBody>
      </p:sp>
    </p:spTree>
    <p:extLst>
      <p:ext uri="{BB962C8B-B14F-4D97-AF65-F5344CB8AC3E}">
        <p14:creationId xmlns:p14="http://schemas.microsoft.com/office/powerpoint/2010/main" val="1171177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GT"/>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p:cNvSpPr>
            <a:spLocks noGrp="1"/>
          </p:cNvSpPr>
          <p:nvPr>
            <p:ph type="dt" sz="half" idx="10"/>
          </p:nvPr>
        </p:nvSpPr>
        <p:spPr/>
        <p:txBody>
          <a:bodyPr/>
          <a:lstStyle/>
          <a:p>
            <a:fld id="{1AFD0368-50AF-4F16-8AB1-8AC4E715918A}" type="datetimeFigureOut">
              <a:rPr lang="es-GT" smtClean="0"/>
              <a:t>15/09/2021</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CC713A67-CE4A-490A-9ED7-9979541A2497}" type="slidenum">
              <a:rPr lang="es-GT" smtClean="0"/>
              <a:t>‹Nº›</a:t>
            </a:fld>
            <a:endParaRPr lang="es-GT"/>
          </a:p>
        </p:txBody>
      </p:sp>
    </p:spTree>
    <p:extLst>
      <p:ext uri="{BB962C8B-B14F-4D97-AF65-F5344CB8AC3E}">
        <p14:creationId xmlns:p14="http://schemas.microsoft.com/office/powerpoint/2010/main" val="3703701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GT"/>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1AFD0368-50AF-4F16-8AB1-8AC4E715918A}" type="datetimeFigureOut">
              <a:rPr lang="es-GT" smtClean="0"/>
              <a:t>15/09/2021</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CC713A67-CE4A-490A-9ED7-9979541A2497}" type="slidenum">
              <a:rPr lang="es-GT" smtClean="0"/>
              <a:t>‹Nº›</a:t>
            </a:fld>
            <a:endParaRPr lang="es-GT"/>
          </a:p>
        </p:txBody>
      </p:sp>
    </p:spTree>
    <p:extLst>
      <p:ext uri="{BB962C8B-B14F-4D97-AF65-F5344CB8AC3E}">
        <p14:creationId xmlns:p14="http://schemas.microsoft.com/office/powerpoint/2010/main" val="26069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GT"/>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fecha 4"/>
          <p:cNvSpPr>
            <a:spLocks noGrp="1"/>
          </p:cNvSpPr>
          <p:nvPr>
            <p:ph type="dt" sz="half" idx="10"/>
          </p:nvPr>
        </p:nvSpPr>
        <p:spPr/>
        <p:txBody>
          <a:bodyPr/>
          <a:lstStyle/>
          <a:p>
            <a:fld id="{1AFD0368-50AF-4F16-8AB1-8AC4E715918A}" type="datetimeFigureOut">
              <a:rPr lang="es-GT" smtClean="0"/>
              <a:t>15/09/2021</a:t>
            </a:fld>
            <a:endParaRPr lang="es-GT"/>
          </a:p>
        </p:txBody>
      </p:sp>
      <p:sp>
        <p:nvSpPr>
          <p:cNvPr id="6" name="Marcador de pie de página 5"/>
          <p:cNvSpPr>
            <a:spLocks noGrp="1"/>
          </p:cNvSpPr>
          <p:nvPr>
            <p:ph type="ftr" sz="quarter" idx="11"/>
          </p:nvPr>
        </p:nvSpPr>
        <p:spPr/>
        <p:txBody>
          <a:bodyPr/>
          <a:lstStyle/>
          <a:p>
            <a:endParaRPr lang="es-GT"/>
          </a:p>
        </p:txBody>
      </p:sp>
      <p:sp>
        <p:nvSpPr>
          <p:cNvPr id="7" name="Marcador de número de diapositiva 6"/>
          <p:cNvSpPr>
            <a:spLocks noGrp="1"/>
          </p:cNvSpPr>
          <p:nvPr>
            <p:ph type="sldNum" sz="quarter" idx="12"/>
          </p:nvPr>
        </p:nvSpPr>
        <p:spPr/>
        <p:txBody>
          <a:bodyPr/>
          <a:lstStyle/>
          <a:p>
            <a:fld id="{CC713A67-CE4A-490A-9ED7-9979541A2497}" type="slidenum">
              <a:rPr lang="es-GT" smtClean="0"/>
              <a:t>‹Nº›</a:t>
            </a:fld>
            <a:endParaRPr lang="es-GT"/>
          </a:p>
        </p:txBody>
      </p:sp>
    </p:spTree>
    <p:extLst>
      <p:ext uri="{BB962C8B-B14F-4D97-AF65-F5344CB8AC3E}">
        <p14:creationId xmlns:p14="http://schemas.microsoft.com/office/powerpoint/2010/main" val="3114329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GT"/>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7" name="Marcador de fecha 6"/>
          <p:cNvSpPr>
            <a:spLocks noGrp="1"/>
          </p:cNvSpPr>
          <p:nvPr>
            <p:ph type="dt" sz="half" idx="10"/>
          </p:nvPr>
        </p:nvSpPr>
        <p:spPr/>
        <p:txBody>
          <a:bodyPr/>
          <a:lstStyle/>
          <a:p>
            <a:fld id="{1AFD0368-50AF-4F16-8AB1-8AC4E715918A}" type="datetimeFigureOut">
              <a:rPr lang="es-GT" smtClean="0"/>
              <a:t>15/09/2021</a:t>
            </a:fld>
            <a:endParaRPr lang="es-GT"/>
          </a:p>
        </p:txBody>
      </p:sp>
      <p:sp>
        <p:nvSpPr>
          <p:cNvPr id="8" name="Marcador de pie de página 7"/>
          <p:cNvSpPr>
            <a:spLocks noGrp="1"/>
          </p:cNvSpPr>
          <p:nvPr>
            <p:ph type="ftr" sz="quarter" idx="11"/>
          </p:nvPr>
        </p:nvSpPr>
        <p:spPr/>
        <p:txBody>
          <a:bodyPr/>
          <a:lstStyle/>
          <a:p>
            <a:endParaRPr lang="es-GT"/>
          </a:p>
        </p:txBody>
      </p:sp>
      <p:sp>
        <p:nvSpPr>
          <p:cNvPr id="9" name="Marcador de número de diapositiva 8"/>
          <p:cNvSpPr>
            <a:spLocks noGrp="1"/>
          </p:cNvSpPr>
          <p:nvPr>
            <p:ph type="sldNum" sz="quarter" idx="12"/>
          </p:nvPr>
        </p:nvSpPr>
        <p:spPr/>
        <p:txBody>
          <a:bodyPr/>
          <a:lstStyle/>
          <a:p>
            <a:fld id="{CC713A67-CE4A-490A-9ED7-9979541A2497}" type="slidenum">
              <a:rPr lang="es-GT" smtClean="0"/>
              <a:t>‹Nº›</a:t>
            </a:fld>
            <a:endParaRPr lang="es-GT"/>
          </a:p>
        </p:txBody>
      </p:sp>
    </p:spTree>
    <p:extLst>
      <p:ext uri="{BB962C8B-B14F-4D97-AF65-F5344CB8AC3E}">
        <p14:creationId xmlns:p14="http://schemas.microsoft.com/office/powerpoint/2010/main" val="2015284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GT"/>
          </a:p>
        </p:txBody>
      </p:sp>
      <p:sp>
        <p:nvSpPr>
          <p:cNvPr id="3" name="Marcador de fecha 2"/>
          <p:cNvSpPr>
            <a:spLocks noGrp="1"/>
          </p:cNvSpPr>
          <p:nvPr>
            <p:ph type="dt" sz="half" idx="10"/>
          </p:nvPr>
        </p:nvSpPr>
        <p:spPr/>
        <p:txBody>
          <a:bodyPr/>
          <a:lstStyle/>
          <a:p>
            <a:fld id="{1AFD0368-50AF-4F16-8AB1-8AC4E715918A}" type="datetimeFigureOut">
              <a:rPr lang="es-GT" smtClean="0"/>
              <a:t>15/09/2021</a:t>
            </a:fld>
            <a:endParaRPr lang="es-GT"/>
          </a:p>
        </p:txBody>
      </p:sp>
      <p:sp>
        <p:nvSpPr>
          <p:cNvPr id="4" name="Marcador de pie de página 3"/>
          <p:cNvSpPr>
            <a:spLocks noGrp="1"/>
          </p:cNvSpPr>
          <p:nvPr>
            <p:ph type="ftr" sz="quarter" idx="11"/>
          </p:nvPr>
        </p:nvSpPr>
        <p:spPr/>
        <p:txBody>
          <a:bodyPr/>
          <a:lstStyle/>
          <a:p>
            <a:endParaRPr lang="es-GT"/>
          </a:p>
        </p:txBody>
      </p:sp>
      <p:sp>
        <p:nvSpPr>
          <p:cNvPr id="5" name="Marcador de número de diapositiva 4"/>
          <p:cNvSpPr>
            <a:spLocks noGrp="1"/>
          </p:cNvSpPr>
          <p:nvPr>
            <p:ph type="sldNum" sz="quarter" idx="12"/>
          </p:nvPr>
        </p:nvSpPr>
        <p:spPr/>
        <p:txBody>
          <a:bodyPr/>
          <a:lstStyle/>
          <a:p>
            <a:fld id="{CC713A67-CE4A-490A-9ED7-9979541A2497}" type="slidenum">
              <a:rPr lang="es-GT" smtClean="0"/>
              <a:t>‹Nº›</a:t>
            </a:fld>
            <a:endParaRPr lang="es-GT"/>
          </a:p>
        </p:txBody>
      </p:sp>
    </p:spTree>
    <p:extLst>
      <p:ext uri="{BB962C8B-B14F-4D97-AF65-F5344CB8AC3E}">
        <p14:creationId xmlns:p14="http://schemas.microsoft.com/office/powerpoint/2010/main" val="978333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AFD0368-50AF-4F16-8AB1-8AC4E715918A}" type="datetimeFigureOut">
              <a:rPr lang="es-GT" smtClean="0"/>
              <a:t>15/09/2021</a:t>
            </a:fld>
            <a:endParaRPr lang="es-GT"/>
          </a:p>
        </p:txBody>
      </p:sp>
      <p:sp>
        <p:nvSpPr>
          <p:cNvPr id="3" name="Marcador de pie de página 2"/>
          <p:cNvSpPr>
            <a:spLocks noGrp="1"/>
          </p:cNvSpPr>
          <p:nvPr>
            <p:ph type="ftr" sz="quarter" idx="11"/>
          </p:nvPr>
        </p:nvSpPr>
        <p:spPr/>
        <p:txBody>
          <a:bodyPr/>
          <a:lstStyle/>
          <a:p>
            <a:endParaRPr lang="es-GT"/>
          </a:p>
        </p:txBody>
      </p:sp>
      <p:sp>
        <p:nvSpPr>
          <p:cNvPr id="4" name="Marcador de número de diapositiva 3"/>
          <p:cNvSpPr>
            <a:spLocks noGrp="1"/>
          </p:cNvSpPr>
          <p:nvPr>
            <p:ph type="sldNum" sz="quarter" idx="12"/>
          </p:nvPr>
        </p:nvSpPr>
        <p:spPr/>
        <p:txBody>
          <a:bodyPr/>
          <a:lstStyle/>
          <a:p>
            <a:fld id="{CC713A67-CE4A-490A-9ED7-9979541A2497}" type="slidenum">
              <a:rPr lang="es-GT" smtClean="0"/>
              <a:t>‹Nº›</a:t>
            </a:fld>
            <a:endParaRPr lang="es-GT"/>
          </a:p>
        </p:txBody>
      </p:sp>
    </p:spTree>
    <p:extLst>
      <p:ext uri="{BB962C8B-B14F-4D97-AF65-F5344CB8AC3E}">
        <p14:creationId xmlns:p14="http://schemas.microsoft.com/office/powerpoint/2010/main" val="2521021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GT"/>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AFD0368-50AF-4F16-8AB1-8AC4E715918A}" type="datetimeFigureOut">
              <a:rPr lang="es-GT" smtClean="0"/>
              <a:t>15/09/2021</a:t>
            </a:fld>
            <a:endParaRPr lang="es-GT"/>
          </a:p>
        </p:txBody>
      </p:sp>
      <p:sp>
        <p:nvSpPr>
          <p:cNvPr id="6" name="Marcador de pie de página 5"/>
          <p:cNvSpPr>
            <a:spLocks noGrp="1"/>
          </p:cNvSpPr>
          <p:nvPr>
            <p:ph type="ftr" sz="quarter" idx="11"/>
          </p:nvPr>
        </p:nvSpPr>
        <p:spPr/>
        <p:txBody>
          <a:bodyPr/>
          <a:lstStyle/>
          <a:p>
            <a:endParaRPr lang="es-GT"/>
          </a:p>
        </p:txBody>
      </p:sp>
      <p:sp>
        <p:nvSpPr>
          <p:cNvPr id="7" name="Marcador de número de diapositiva 6"/>
          <p:cNvSpPr>
            <a:spLocks noGrp="1"/>
          </p:cNvSpPr>
          <p:nvPr>
            <p:ph type="sldNum" sz="quarter" idx="12"/>
          </p:nvPr>
        </p:nvSpPr>
        <p:spPr/>
        <p:txBody>
          <a:bodyPr/>
          <a:lstStyle/>
          <a:p>
            <a:fld id="{CC713A67-CE4A-490A-9ED7-9979541A2497}" type="slidenum">
              <a:rPr lang="es-GT" smtClean="0"/>
              <a:t>‹Nº›</a:t>
            </a:fld>
            <a:endParaRPr lang="es-GT"/>
          </a:p>
        </p:txBody>
      </p:sp>
    </p:spTree>
    <p:extLst>
      <p:ext uri="{BB962C8B-B14F-4D97-AF65-F5344CB8AC3E}">
        <p14:creationId xmlns:p14="http://schemas.microsoft.com/office/powerpoint/2010/main" val="3792283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GT"/>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GT"/>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AFD0368-50AF-4F16-8AB1-8AC4E715918A}" type="datetimeFigureOut">
              <a:rPr lang="es-GT" smtClean="0"/>
              <a:t>15/09/2021</a:t>
            </a:fld>
            <a:endParaRPr lang="es-GT"/>
          </a:p>
        </p:txBody>
      </p:sp>
      <p:sp>
        <p:nvSpPr>
          <p:cNvPr id="6" name="Marcador de pie de página 5"/>
          <p:cNvSpPr>
            <a:spLocks noGrp="1"/>
          </p:cNvSpPr>
          <p:nvPr>
            <p:ph type="ftr" sz="quarter" idx="11"/>
          </p:nvPr>
        </p:nvSpPr>
        <p:spPr/>
        <p:txBody>
          <a:bodyPr/>
          <a:lstStyle/>
          <a:p>
            <a:endParaRPr lang="es-GT"/>
          </a:p>
        </p:txBody>
      </p:sp>
      <p:sp>
        <p:nvSpPr>
          <p:cNvPr id="7" name="Marcador de número de diapositiva 6"/>
          <p:cNvSpPr>
            <a:spLocks noGrp="1"/>
          </p:cNvSpPr>
          <p:nvPr>
            <p:ph type="sldNum" sz="quarter" idx="12"/>
          </p:nvPr>
        </p:nvSpPr>
        <p:spPr/>
        <p:txBody>
          <a:bodyPr/>
          <a:lstStyle/>
          <a:p>
            <a:fld id="{CC713A67-CE4A-490A-9ED7-9979541A2497}" type="slidenum">
              <a:rPr lang="es-GT" smtClean="0"/>
              <a:t>‹Nº›</a:t>
            </a:fld>
            <a:endParaRPr lang="es-GT"/>
          </a:p>
        </p:txBody>
      </p:sp>
    </p:spTree>
    <p:extLst>
      <p:ext uri="{BB962C8B-B14F-4D97-AF65-F5344CB8AC3E}">
        <p14:creationId xmlns:p14="http://schemas.microsoft.com/office/powerpoint/2010/main" val="1152610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5000" t="-15000" r="-15000" b="-15000"/>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GT"/>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FD0368-50AF-4F16-8AB1-8AC4E715918A}" type="datetimeFigureOut">
              <a:rPr lang="es-GT" smtClean="0"/>
              <a:t>15/09/2021</a:t>
            </a:fld>
            <a:endParaRPr lang="es-GT"/>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GT"/>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713A67-CE4A-490A-9ED7-9979541A2497}" type="slidenum">
              <a:rPr lang="es-GT" smtClean="0"/>
              <a:t>‹Nº›</a:t>
            </a:fld>
            <a:endParaRPr lang="es-GT"/>
          </a:p>
        </p:txBody>
      </p:sp>
    </p:spTree>
    <p:extLst>
      <p:ext uri="{BB962C8B-B14F-4D97-AF65-F5344CB8AC3E}">
        <p14:creationId xmlns:p14="http://schemas.microsoft.com/office/powerpoint/2010/main" val="2377269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0530" y="2299741"/>
            <a:ext cx="6117928" cy="418185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 name="Título 1"/>
          <p:cNvSpPr>
            <a:spLocks noGrp="1"/>
          </p:cNvSpPr>
          <p:nvPr>
            <p:ph type="title"/>
          </p:nvPr>
        </p:nvSpPr>
        <p:spPr>
          <a:xfrm>
            <a:off x="551330" y="389964"/>
            <a:ext cx="11147612" cy="1909891"/>
          </a:xfrm>
        </p:spPr>
        <p:txBody>
          <a:bodyPr anchor="ctr">
            <a:noAutofit/>
          </a:bodyPr>
          <a:lstStyle/>
          <a:p>
            <a:pPr algn="ctr"/>
            <a:r>
              <a:rPr lang="es-GT" sz="7000" b="1" dirty="0">
                <a:effectLst>
                  <a:outerShdw blurRad="38100" dist="38100" dir="2700000" algn="tl">
                    <a:srgbClr val="000000">
                      <a:alpha val="43137"/>
                    </a:srgbClr>
                  </a:outerShdw>
                </a:effectLst>
                <a:latin typeface="+mn-lt"/>
              </a:rPr>
              <a:t>CÓMO MANTENER LA IGLESIA PURA</a:t>
            </a:r>
          </a:p>
        </p:txBody>
      </p:sp>
      <p:sp>
        <p:nvSpPr>
          <p:cNvPr id="5" name="TextBox 4">
            <a:extLst>
              <a:ext uri="{FF2B5EF4-FFF2-40B4-BE49-F238E27FC236}">
                <a16:creationId xmlns:a16="http://schemas.microsoft.com/office/drawing/2014/main" id="{B425604D-B663-4E31-AFBC-B6661D114C43}"/>
              </a:ext>
            </a:extLst>
          </p:cNvPr>
          <p:cNvSpPr txBox="1"/>
          <p:nvPr/>
        </p:nvSpPr>
        <p:spPr>
          <a:xfrm>
            <a:off x="551330" y="3320527"/>
            <a:ext cx="4814046" cy="1938992"/>
          </a:xfrm>
          <a:prstGeom prst="rect">
            <a:avLst/>
          </a:prstGeom>
          <a:noFill/>
        </p:spPr>
        <p:txBody>
          <a:bodyPr wrap="square">
            <a:spAutoFit/>
          </a:bodyPr>
          <a:lstStyle/>
          <a:p>
            <a:pPr algn="ctr"/>
            <a:r>
              <a:rPr lang="es-GT" sz="4000" dirty="0"/>
              <a:t>“La iglesia debe permanecer santa en un mundo impuro”</a:t>
            </a:r>
            <a:endParaRPr lang="es-419" sz="4000" dirty="0"/>
          </a:p>
        </p:txBody>
      </p:sp>
    </p:spTree>
    <p:extLst>
      <p:ext uri="{BB962C8B-B14F-4D97-AF65-F5344CB8AC3E}">
        <p14:creationId xmlns:p14="http://schemas.microsoft.com/office/powerpoint/2010/main" val="1891710750"/>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7881" y="376518"/>
            <a:ext cx="11161059" cy="6118411"/>
          </a:xfrm>
        </p:spPr>
        <p:txBody>
          <a:bodyPr anchor="ctr">
            <a:normAutofit lnSpcReduction="10000"/>
          </a:bodyPr>
          <a:lstStyle/>
          <a:p>
            <a:pPr marL="539750" indent="-539750" algn="just">
              <a:lnSpc>
                <a:spcPct val="80000"/>
              </a:lnSpc>
              <a:buFont typeface="+mj-lt"/>
              <a:buAutoNum type="alphaUcPeriod" startAt="2"/>
            </a:pPr>
            <a:r>
              <a:rPr lang="es-GT" sz="3600" dirty="0"/>
              <a:t>Pablo reitera su mandamiento pasado para evitar las influencias inmorales y ser responsables ante los demás, 1 Corintios 5:9-13. </a:t>
            </a:r>
          </a:p>
          <a:p>
            <a:pPr marL="996950" lvl="1" indent="-539750" algn="just">
              <a:lnSpc>
                <a:spcPct val="80000"/>
              </a:lnSpc>
              <a:buFont typeface="+mj-lt"/>
              <a:buAutoNum type="arabicParenR"/>
            </a:pPr>
            <a:r>
              <a:rPr lang="es-GT" sz="3400" dirty="0"/>
              <a:t>Les manda a no juntarse o evitar el estilo de vida inmoral de los que se hacen llamar cristianos, V.9.</a:t>
            </a:r>
          </a:p>
          <a:p>
            <a:pPr marL="996950" lvl="1" indent="-539750" algn="just">
              <a:lnSpc>
                <a:spcPct val="80000"/>
              </a:lnSpc>
              <a:buFont typeface="+mj-lt"/>
              <a:buAutoNum type="arabicParenR"/>
            </a:pPr>
            <a:r>
              <a:rPr lang="es-GT" sz="3400" dirty="0"/>
              <a:t>Les manda a no aislarse de los pecadores de este mundo, ya que estamos llamados a testificarles a través de nuestra vida santa y el evangelio el poder transformador de Cristo, V.10.</a:t>
            </a:r>
          </a:p>
          <a:p>
            <a:pPr marL="996950" lvl="1" indent="-539750" algn="just">
              <a:lnSpc>
                <a:spcPct val="80000"/>
              </a:lnSpc>
              <a:buFont typeface="+mj-lt"/>
              <a:buAutoNum type="arabicParenR"/>
            </a:pPr>
            <a:r>
              <a:rPr lang="es-GT" sz="3400" dirty="0"/>
              <a:t>Les manda esto por los hermanos que vivían como mundanos.</a:t>
            </a:r>
          </a:p>
          <a:p>
            <a:pPr marL="1441450" lvl="2" indent="-447675" algn="just">
              <a:lnSpc>
                <a:spcPct val="80000"/>
              </a:lnSpc>
              <a:buFont typeface="+mj-lt"/>
              <a:buAutoNum type="alphaLcParenR"/>
            </a:pPr>
            <a:r>
              <a:rPr lang="es-GT" sz="3200" dirty="0"/>
              <a:t>Porque no tenía razón para juzgar a los de afuera, V.11,12.</a:t>
            </a:r>
          </a:p>
          <a:p>
            <a:pPr marL="1452563" lvl="2" indent="-458788" algn="just">
              <a:lnSpc>
                <a:spcPct val="80000"/>
              </a:lnSpc>
              <a:buFont typeface="+mj-lt"/>
              <a:buAutoNum type="alphaLcParenR"/>
            </a:pPr>
            <a:r>
              <a:rPr lang="es-GT" sz="3200" dirty="0"/>
              <a:t>Porque sí debemos juzgar a los que están dentro, V.12.</a:t>
            </a:r>
          </a:p>
          <a:p>
            <a:pPr marL="1452563" lvl="2" indent="-458788" algn="just">
              <a:lnSpc>
                <a:spcPct val="80000"/>
              </a:lnSpc>
              <a:buFont typeface="+mj-lt"/>
              <a:buAutoNum type="alphaLcParenR"/>
            </a:pPr>
            <a:r>
              <a:rPr lang="es-GT" sz="3200" dirty="0"/>
              <a:t>Porque a los de afuera los juzgará Dios, V.13.</a:t>
            </a:r>
          </a:p>
        </p:txBody>
      </p:sp>
    </p:spTree>
    <p:extLst>
      <p:ext uri="{BB962C8B-B14F-4D97-AF65-F5344CB8AC3E}">
        <p14:creationId xmlns:p14="http://schemas.microsoft.com/office/powerpoint/2010/main" val="2162709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7882" y="376519"/>
            <a:ext cx="11174505" cy="6104964"/>
          </a:xfrm>
        </p:spPr>
        <p:txBody>
          <a:bodyPr anchor="ctr">
            <a:normAutofit/>
          </a:bodyPr>
          <a:lstStyle/>
          <a:p>
            <a:pPr marL="538163" lvl="1" indent="-538163" algn="just">
              <a:buFont typeface="+mj-lt"/>
              <a:buAutoNum type="alphaUcPeriod" startAt="3"/>
            </a:pPr>
            <a:r>
              <a:rPr lang="es-GT" sz="4000" dirty="0">
                <a:effectLst>
                  <a:outerShdw blurRad="38100" dist="38100" dir="2700000" algn="tl">
                    <a:srgbClr val="000000">
                      <a:alpha val="43137"/>
                    </a:srgbClr>
                  </a:outerShdw>
                </a:effectLst>
              </a:rPr>
              <a:t>Estemos dispuestos a mantener los patrones de conducta establecidos en la Palabra para el bienestar de la iglesia y ganar al pecador para Cristo.</a:t>
            </a:r>
          </a:p>
        </p:txBody>
      </p:sp>
    </p:spTree>
    <p:extLst>
      <p:ext uri="{BB962C8B-B14F-4D97-AF65-F5344CB8AC3E}">
        <p14:creationId xmlns:p14="http://schemas.microsoft.com/office/powerpoint/2010/main" val="31889668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0566" y="742895"/>
            <a:ext cx="5663184" cy="538896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4" name="Título 3"/>
          <p:cNvSpPr>
            <a:spLocks noGrp="1"/>
          </p:cNvSpPr>
          <p:nvPr>
            <p:ph type="title"/>
          </p:nvPr>
        </p:nvSpPr>
        <p:spPr>
          <a:xfrm>
            <a:off x="363071" y="739587"/>
            <a:ext cx="5849469" cy="3065931"/>
          </a:xfrm>
        </p:spPr>
        <p:txBody>
          <a:bodyPr anchor="ctr">
            <a:noAutofit/>
          </a:bodyPr>
          <a:lstStyle/>
          <a:p>
            <a:pPr algn="ctr"/>
            <a:r>
              <a:rPr lang="es-GT" sz="6000" b="1" dirty="0">
                <a:effectLst>
                  <a:outerShdw blurRad="38100" dist="38100" dir="2700000" algn="tl">
                    <a:srgbClr val="000000">
                      <a:alpha val="43137"/>
                    </a:srgbClr>
                  </a:outerShdw>
                </a:effectLst>
              </a:rPr>
              <a:t>COMPROMETIDOS CON EL ESTÁNDAR DE DIOS</a:t>
            </a:r>
            <a:endParaRPr lang="es-GT" sz="6000" i="1" dirty="0"/>
          </a:p>
        </p:txBody>
      </p:sp>
      <p:sp>
        <p:nvSpPr>
          <p:cNvPr id="6" name="Marcador de texto 5"/>
          <p:cNvSpPr>
            <a:spLocks noGrp="1"/>
          </p:cNvSpPr>
          <p:nvPr>
            <p:ph type="body" sz="half" idx="2"/>
          </p:nvPr>
        </p:nvSpPr>
        <p:spPr>
          <a:xfrm>
            <a:off x="2601764" y="4357893"/>
            <a:ext cx="1264506" cy="1258903"/>
          </a:xfrm>
          <a:prstGeom prst="ellipse">
            <a:avLst/>
          </a:prstGeom>
          <a:solidFill>
            <a:srgbClr val="002060"/>
          </a:solidFill>
          <a:ln>
            <a:noFill/>
          </a:ln>
          <a:effectLst>
            <a:outerShdw blurRad="152400" dist="317500" dir="5400000" sx="90000" sy="-19000" rotWithShape="0">
              <a:prstClr val="black">
                <a:alpha val="15000"/>
              </a:prstClr>
            </a:outerShdw>
          </a:effectLst>
          <a:scene3d>
            <a:camera prst="orthographicFront">
              <a:rot lat="0" lon="0" rev="0"/>
            </a:camera>
            <a:lightRig rig="balanced" dir="t">
              <a:rot lat="0" lon="0" rev="8700000"/>
            </a:lightRig>
          </a:scene3d>
          <a:sp3d>
            <a:bevelT w="190500" h="38100"/>
          </a:sp3d>
        </p:spPr>
        <p:txBody>
          <a:bodyPr anchor="ctr">
            <a:normAutofit/>
          </a:bodyPr>
          <a:lstStyle/>
          <a:p>
            <a:pPr algn="ctr"/>
            <a:r>
              <a:rPr lang="es-GT" sz="5400" b="1" dirty="0">
                <a:solidFill>
                  <a:schemeClr val="bg1"/>
                </a:solidFill>
              </a:rPr>
              <a:t>3</a:t>
            </a:r>
          </a:p>
        </p:txBody>
      </p:sp>
    </p:spTree>
    <p:extLst>
      <p:ext uri="{BB962C8B-B14F-4D97-AF65-F5344CB8AC3E}">
        <p14:creationId xmlns:p14="http://schemas.microsoft.com/office/powerpoint/2010/main" val="39866647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24435" y="389965"/>
            <a:ext cx="11174506" cy="6079920"/>
          </a:xfrm>
        </p:spPr>
        <p:txBody>
          <a:bodyPr anchor="ctr">
            <a:normAutofit/>
          </a:bodyPr>
          <a:lstStyle/>
          <a:p>
            <a:pPr marL="538163" indent="-538163" algn="just">
              <a:buFont typeface="+mj-lt"/>
              <a:buAutoNum type="alphaUcPeriod"/>
            </a:pPr>
            <a:r>
              <a:rPr lang="es-GT" sz="3600" dirty="0">
                <a:effectLst>
                  <a:outerShdw blurRad="38100" dist="38100" dir="2700000" algn="tl">
                    <a:srgbClr val="000000">
                      <a:alpha val="43137"/>
                    </a:srgbClr>
                  </a:outerShdw>
                </a:effectLst>
              </a:rPr>
              <a:t>Jesús describió los pasos que se deben dar para tratar con un compañero cristiano que ofrende,                Mateo 18:15-17. </a:t>
            </a:r>
            <a:endParaRPr lang="es-GT" sz="3200" dirty="0">
              <a:effectLst>
                <a:outerShdw blurRad="38100" dist="38100" dir="2700000" algn="tl">
                  <a:srgbClr val="000000">
                    <a:alpha val="43137"/>
                  </a:srgbClr>
                </a:outerShdw>
              </a:effectLst>
            </a:endParaRPr>
          </a:p>
          <a:p>
            <a:pPr marL="1050925" lvl="1" indent="-514350" algn="just">
              <a:buFont typeface="+mj-lt"/>
              <a:buAutoNum type="arabicParenR"/>
            </a:pPr>
            <a:r>
              <a:rPr lang="es-GT" sz="3400" dirty="0"/>
              <a:t>Abordar el asunto con la otra persona personalmente, V.15.</a:t>
            </a:r>
          </a:p>
          <a:p>
            <a:pPr marL="1050925" lvl="1" indent="-514350" algn="just">
              <a:buFont typeface="+mj-lt"/>
              <a:buAutoNum type="arabicParenR"/>
            </a:pPr>
            <a:r>
              <a:rPr lang="es-GT" sz="3400" dirty="0"/>
              <a:t>Buscar a otro cristiano que sirva de testigo y arbitro entre las dos partes, V.16.</a:t>
            </a:r>
          </a:p>
          <a:p>
            <a:pPr marL="1050925" lvl="1" indent="-514350" algn="just">
              <a:buFont typeface="+mj-lt"/>
              <a:buAutoNum type="arabicParenR"/>
            </a:pPr>
            <a:r>
              <a:rPr lang="es-GT" sz="3400" dirty="0"/>
              <a:t>Si aun no hay una resolución, llevar a la persona ofensora ante la iglesia para una decisión final, V.17.</a:t>
            </a:r>
          </a:p>
          <a:p>
            <a:pPr marL="1050925" lvl="1" indent="-514350" algn="just">
              <a:buFont typeface="+mj-lt"/>
              <a:buAutoNum type="arabicParenR"/>
            </a:pPr>
            <a:r>
              <a:rPr lang="es-GT" sz="3400" dirty="0"/>
              <a:t>Si el ofensor no se arrepiente la iglesia lo considerará como un no creyente, esto implica la expulsión de la comunidad de fe, V.17. </a:t>
            </a:r>
          </a:p>
        </p:txBody>
      </p:sp>
    </p:spTree>
    <p:extLst>
      <p:ext uri="{BB962C8B-B14F-4D97-AF65-F5344CB8AC3E}">
        <p14:creationId xmlns:p14="http://schemas.microsoft.com/office/powerpoint/2010/main" val="39409030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7881" y="376518"/>
            <a:ext cx="11161059" cy="6118411"/>
          </a:xfrm>
        </p:spPr>
        <p:txBody>
          <a:bodyPr anchor="ctr">
            <a:normAutofit/>
          </a:bodyPr>
          <a:lstStyle/>
          <a:p>
            <a:pPr marL="539750" indent="-539750" algn="just">
              <a:buFont typeface="+mj-lt"/>
              <a:buAutoNum type="alphaUcPeriod" startAt="2"/>
            </a:pPr>
            <a:r>
              <a:rPr lang="es-GT" sz="3600" dirty="0">
                <a:effectLst>
                  <a:outerShdw blurRad="38100" dist="38100" dir="2700000" algn="tl">
                    <a:srgbClr val="000000">
                      <a:alpha val="43137"/>
                    </a:srgbClr>
                  </a:outerShdw>
                </a:effectLst>
              </a:rPr>
              <a:t>Pablo nos provee una especie de mapa de ruta, que nos mantendrá en el camino de la justicia, Filipenses 4:8,9. </a:t>
            </a:r>
          </a:p>
          <a:p>
            <a:pPr marL="1050925" lvl="1" indent="-514350" algn="just">
              <a:buFont typeface="+mj-lt"/>
              <a:buAutoNum type="arabicParenR"/>
            </a:pPr>
            <a:r>
              <a:rPr lang="es-GT" sz="3400" dirty="0"/>
              <a:t>El nos instruye a pensar en aquellas cosas que son verdaderas, honestas, justas, puras, amables, V.8.</a:t>
            </a:r>
          </a:p>
          <a:p>
            <a:pPr marL="1050925" lvl="1" indent="-514350" algn="just">
              <a:buFont typeface="+mj-lt"/>
              <a:buAutoNum type="arabicParenR"/>
            </a:pPr>
            <a:r>
              <a:rPr lang="es-GT" sz="3400" dirty="0"/>
              <a:t>El nos anima a imitar su ejemplo, V.9. “El abrió su vida a la inspección de otros, una vida santa y pura”. </a:t>
            </a:r>
          </a:p>
        </p:txBody>
      </p:sp>
    </p:spTree>
    <p:extLst>
      <p:ext uri="{BB962C8B-B14F-4D97-AF65-F5344CB8AC3E}">
        <p14:creationId xmlns:p14="http://schemas.microsoft.com/office/powerpoint/2010/main" val="10242725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7882" y="389964"/>
            <a:ext cx="11174506" cy="6118411"/>
          </a:xfrm>
        </p:spPr>
        <p:txBody>
          <a:bodyPr anchor="ctr">
            <a:normAutofit/>
          </a:bodyPr>
          <a:lstStyle/>
          <a:p>
            <a:pPr marL="538163" indent="-538163" algn="just">
              <a:buFont typeface="+mj-lt"/>
              <a:buAutoNum type="alphaUcPeriod" startAt="3"/>
            </a:pPr>
            <a:r>
              <a:rPr lang="es-GT" sz="3600" dirty="0">
                <a:effectLst>
                  <a:outerShdw blurRad="38100" dist="38100" dir="2700000" algn="tl">
                    <a:srgbClr val="000000">
                      <a:alpha val="43137"/>
                    </a:srgbClr>
                  </a:outerShdw>
                </a:effectLst>
              </a:rPr>
              <a:t>Juan nos exhorta a no amar el mundo por las razones siguientes,1 Juan 2:15-17.</a:t>
            </a:r>
          </a:p>
          <a:p>
            <a:pPr marL="1054100" lvl="1" indent="-514350" algn="just">
              <a:buFont typeface="+mj-lt"/>
              <a:buAutoNum type="arabicParenR"/>
            </a:pPr>
            <a:r>
              <a:rPr lang="es-GT" sz="3400" dirty="0"/>
              <a:t>Porque el mundo entero está bajo el maligno.</a:t>
            </a:r>
          </a:p>
          <a:p>
            <a:pPr marL="1054100" lvl="1" indent="-514350" algn="just">
              <a:buFont typeface="+mj-lt"/>
              <a:buAutoNum type="arabicParenR"/>
            </a:pPr>
            <a:r>
              <a:rPr lang="es-GT" sz="3400" dirty="0"/>
              <a:t>Porque el mundo nos induce al pecado básicamente de tres formas diferentes: los deseos de la carne, los deseos de los ojos y el orgullo de la vida.</a:t>
            </a:r>
          </a:p>
          <a:p>
            <a:pPr marL="1054100" lvl="1" indent="-514350" algn="just">
              <a:buFont typeface="+mj-lt"/>
              <a:buAutoNum type="arabicParenR"/>
            </a:pPr>
            <a:r>
              <a:rPr lang="es-GT" sz="3400" dirty="0"/>
              <a:t>Porque el mundo es perecedero y conduce a la condenación eterna; sin embargo, el que hace la voluntad de Dios ese permanece para siempre.</a:t>
            </a:r>
          </a:p>
        </p:txBody>
      </p:sp>
    </p:spTree>
    <p:extLst>
      <p:ext uri="{BB962C8B-B14F-4D97-AF65-F5344CB8AC3E}">
        <p14:creationId xmlns:p14="http://schemas.microsoft.com/office/powerpoint/2010/main" val="31322769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7882" y="376519"/>
            <a:ext cx="11174505" cy="6104964"/>
          </a:xfrm>
        </p:spPr>
        <p:txBody>
          <a:bodyPr anchor="ctr">
            <a:normAutofit/>
          </a:bodyPr>
          <a:lstStyle/>
          <a:p>
            <a:pPr marL="538163" lvl="1" indent="-538163" algn="just">
              <a:buFont typeface="+mj-lt"/>
              <a:buAutoNum type="alphaUcPeriod" startAt="4"/>
            </a:pPr>
            <a:r>
              <a:rPr lang="es-GT" sz="4000" dirty="0">
                <a:effectLst>
                  <a:outerShdw blurRad="38100" dist="38100" dir="2700000" algn="tl">
                    <a:srgbClr val="000000">
                      <a:alpha val="43137"/>
                    </a:srgbClr>
                  </a:outerShdw>
                </a:effectLst>
              </a:rPr>
              <a:t>Estemos comprometidos con el estándar de Dios para resolver conflictos, para pensar de una manera justa, rechazar el sistema mundanal y hacer la voluntad de Dios.</a:t>
            </a:r>
          </a:p>
        </p:txBody>
      </p:sp>
    </p:spTree>
    <p:extLst>
      <p:ext uri="{BB962C8B-B14F-4D97-AF65-F5344CB8AC3E}">
        <p14:creationId xmlns:p14="http://schemas.microsoft.com/office/powerpoint/2010/main" val="30158279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9172" y="2206171"/>
            <a:ext cx="10515600" cy="2075543"/>
          </a:xfrm>
          <a:prstGeom prst="chevron">
            <a:avLst/>
          </a:prstGeom>
          <a:solidFill>
            <a:srgbClr val="DEDE0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algn="ctr"/>
            <a:r>
              <a:rPr lang="es-GT" sz="6600" b="1" dirty="0">
                <a:effectLst>
                  <a:outerShdw blurRad="38100" dist="38100" dir="2700000" algn="tl">
                    <a:srgbClr val="000000">
                      <a:alpha val="43137"/>
                    </a:srgbClr>
                  </a:outerShdw>
                </a:effectLst>
              </a:rPr>
              <a:t>DISCIPULADO Y MINISTERIO EN ACCIÓN</a:t>
            </a:r>
          </a:p>
        </p:txBody>
      </p:sp>
    </p:spTree>
    <p:extLst>
      <p:ext uri="{BB962C8B-B14F-4D97-AF65-F5344CB8AC3E}">
        <p14:creationId xmlns:p14="http://schemas.microsoft.com/office/powerpoint/2010/main" val="2048171877"/>
      </p:ext>
    </p:extLst>
  </p:cSld>
  <p:clrMapOvr>
    <a:masterClrMapping/>
  </p:clrMapOvr>
  <mc:AlternateContent xmlns:mc="http://schemas.openxmlformats.org/markup-compatibility/2006" xmlns:p14="http://schemas.microsoft.com/office/powerpoint/2010/main">
    <mc:Choice Requires="p14">
      <p:transition spd="slow" p14:dur="1500">
        <p:split orient="vert" dir="in"/>
      </p:transition>
    </mc:Choice>
    <mc:Fallback xmlns="">
      <p:transition spd="slow">
        <p:split orient="vert" dir="in"/>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24435" y="376518"/>
            <a:ext cx="11174506" cy="6118411"/>
          </a:xfrm>
        </p:spPr>
        <p:txBody>
          <a:bodyPr anchor="ctr">
            <a:normAutofit/>
          </a:bodyPr>
          <a:lstStyle/>
          <a:p>
            <a:pPr marL="538163" indent="-538163" algn="just">
              <a:buFont typeface="Wingdings" panose="05000000000000000000" pitchFamily="2" charset="2"/>
              <a:buChar char="ü"/>
            </a:pPr>
            <a:r>
              <a:rPr lang="es-GT" sz="3600" dirty="0"/>
              <a:t>Somos responsables de representar a Jesús ante el mundo, Él nos llama a ser diferentes al mundo.</a:t>
            </a:r>
          </a:p>
          <a:p>
            <a:pPr marL="538163" indent="-538163" algn="just">
              <a:buFont typeface="Wingdings" panose="05000000000000000000" pitchFamily="2" charset="2"/>
              <a:buChar char="ü"/>
            </a:pPr>
            <a:r>
              <a:rPr lang="es-GT" sz="3600" dirty="0"/>
              <a:t>Protegemos nuestros pensamientos, palabras y acciones para que los inconversos sean atraídos a Jesús. </a:t>
            </a:r>
          </a:p>
          <a:p>
            <a:pPr marL="538163" indent="-538163" algn="just">
              <a:buFont typeface="Wingdings" panose="05000000000000000000" pitchFamily="2" charset="2"/>
              <a:buChar char="ü"/>
            </a:pPr>
            <a:r>
              <a:rPr lang="es-GT" sz="3600" dirty="0"/>
              <a:t>Identifique y rechace las influencias pecaminosas que enfrenta cada día.</a:t>
            </a:r>
          </a:p>
          <a:p>
            <a:pPr marL="538163" indent="-538163" algn="just">
              <a:buFont typeface="Wingdings" panose="05000000000000000000" pitchFamily="2" charset="2"/>
              <a:buChar char="ü"/>
            </a:pPr>
            <a:r>
              <a:rPr lang="es-GT" sz="3600" dirty="0"/>
              <a:t>Estudie la Palabra para conocer y comprender mejor los mandamientos justos de Dios. </a:t>
            </a:r>
          </a:p>
          <a:p>
            <a:pPr marL="538163" indent="-538163" algn="just">
              <a:buFont typeface="Wingdings" panose="05000000000000000000" pitchFamily="2" charset="2"/>
              <a:buChar char="ü"/>
            </a:pPr>
            <a:r>
              <a:rPr lang="es-GT" sz="3600" dirty="0"/>
              <a:t>Busque resolución de cualquier conflicto que tenga con otros creyentes y con inconversos.</a:t>
            </a:r>
          </a:p>
        </p:txBody>
      </p:sp>
    </p:spTree>
    <p:extLst>
      <p:ext uri="{BB962C8B-B14F-4D97-AF65-F5344CB8AC3E}">
        <p14:creationId xmlns:p14="http://schemas.microsoft.com/office/powerpoint/2010/main" val="2236851462"/>
      </p:ext>
    </p:extLst>
  </p:cSld>
  <p:clrMapOvr>
    <a:masterClrMapping/>
  </p:clrMapOvr>
  <mc:AlternateContent xmlns:mc="http://schemas.openxmlformats.org/markup-compatibility/2006" xmlns:p14="http://schemas.microsoft.com/office/powerpoint/2010/main">
    <mc:Choice Requires="p14">
      <p:transition spd="slow" p14:dur="1500">
        <p:split orient="vert" dir="in"/>
      </p:transition>
    </mc:Choice>
    <mc:Fallback xmlns="">
      <p:transition spd="slow">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02479138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949A8A50-3FC0-42D6-A6FF-BF5A4C85468D}"/>
              </a:ext>
            </a:extLst>
          </p:cNvPr>
          <p:cNvSpPr/>
          <p:nvPr/>
        </p:nvSpPr>
        <p:spPr>
          <a:xfrm>
            <a:off x="537882" y="748932"/>
            <a:ext cx="11174506" cy="2616101"/>
          </a:xfrm>
          <a:prstGeom prst="rect">
            <a:avLst/>
          </a:prstGeom>
        </p:spPr>
        <p:txBody>
          <a:bodyPr wrap="square">
            <a:spAutoFit/>
          </a:bodyPr>
          <a:lstStyle/>
          <a:p>
            <a:pPr algn="ctr"/>
            <a:r>
              <a:rPr lang="es-GT" sz="4400" b="1" dirty="0"/>
              <a:t>VERSÍCULO CLAVE:</a:t>
            </a:r>
          </a:p>
          <a:p>
            <a:pPr algn="ctr"/>
            <a:r>
              <a:rPr lang="es-GT" sz="4000" dirty="0"/>
              <a:t>“No améis al mundo, ni las cosas que están en el mundo. Si alguno ama al mundo, el amor del Padre no está en él”, 1 Juan 2:15.  </a:t>
            </a:r>
          </a:p>
        </p:txBody>
      </p:sp>
      <p:sp>
        <p:nvSpPr>
          <p:cNvPr id="5" name="Rectángulo 4">
            <a:extLst>
              <a:ext uri="{FF2B5EF4-FFF2-40B4-BE49-F238E27FC236}">
                <a16:creationId xmlns:a16="http://schemas.microsoft.com/office/drawing/2014/main" id="{9346B134-3485-4F05-AE5B-40FD0776936D}"/>
              </a:ext>
            </a:extLst>
          </p:cNvPr>
          <p:cNvSpPr/>
          <p:nvPr/>
        </p:nvSpPr>
        <p:spPr>
          <a:xfrm>
            <a:off x="798784" y="4103875"/>
            <a:ext cx="10284374" cy="2000548"/>
          </a:xfrm>
          <a:prstGeom prst="rect">
            <a:avLst/>
          </a:prstGeom>
        </p:spPr>
        <p:txBody>
          <a:bodyPr wrap="square">
            <a:spAutoFit/>
          </a:bodyPr>
          <a:lstStyle/>
          <a:p>
            <a:pPr algn="ctr"/>
            <a:r>
              <a:rPr lang="es-GT" sz="4400" b="1" dirty="0"/>
              <a:t>LECTURA EN CLASE:</a:t>
            </a:r>
          </a:p>
          <a:p>
            <a:pPr algn="ctr"/>
            <a:r>
              <a:rPr lang="es-GT" sz="4000" dirty="0"/>
              <a:t>1 Corintios 5:1,4,5,9,11-13; Mateo 18:15-17; Filipenses 4:8; 1 Juan 2:15,16. </a:t>
            </a:r>
          </a:p>
        </p:txBody>
      </p:sp>
    </p:spTree>
    <p:extLst>
      <p:ext uri="{BB962C8B-B14F-4D97-AF65-F5344CB8AC3E}">
        <p14:creationId xmlns:p14="http://schemas.microsoft.com/office/powerpoint/2010/main" val="12773972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89965"/>
            <a:ext cx="10515600" cy="954742"/>
          </a:xfrm>
        </p:spPr>
        <p:txBody>
          <a:bodyPr/>
          <a:lstStyle/>
          <a:p>
            <a:pPr algn="ctr"/>
            <a:r>
              <a:rPr lang="es-GT" b="1" dirty="0">
                <a:latin typeface="+mn-lt"/>
              </a:rPr>
              <a:t>INTRODUCCIÓN</a:t>
            </a:r>
          </a:p>
        </p:txBody>
      </p:sp>
      <p:sp>
        <p:nvSpPr>
          <p:cNvPr id="3" name="Marcador de contenido 2"/>
          <p:cNvSpPr>
            <a:spLocks noGrp="1"/>
          </p:cNvSpPr>
          <p:nvPr>
            <p:ph idx="1"/>
          </p:nvPr>
        </p:nvSpPr>
        <p:spPr>
          <a:xfrm>
            <a:off x="457199" y="1465729"/>
            <a:ext cx="11346873" cy="5015753"/>
          </a:xfrm>
        </p:spPr>
        <p:txBody>
          <a:bodyPr anchor="ctr">
            <a:noAutofit/>
          </a:bodyPr>
          <a:lstStyle/>
          <a:p>
            <a:pPr marL="538163" indent="-538163" algn="just">
              <a:buFont typeface="Wingdings" panose="05000000000000000000" pitchFamily="2" charset="2"/>
              <a:buChar char="ü"/>
            </a:pPr>
            <a:r>
              <a:rPr lang="es-GT" sz="3400" dirty="0"/>
              <a:t>Hay quienes afirman que no asisten a la iglesia porque está llena de hipócritas, a veces respondemos que esto no debe ser así, vamos adorar a Dios y no a juzgar a los demás.  </a:t>
            </a:r>
          </a:p>
          <a:p>
            <a:pPr marL="538163" indent="-538163" algn="just">
              <a:buFont typeface="Wingdings" panose="05000000000000000000" pitchFamily="2" charset="2"/>
              <a:buChar char="ü"/>
            </a:pPr>
            <a:r>
              <a:rPr lang="es-GT" sz="3400" dirty="0"/>
              <a:t>Sin embargo, hacemos bien en examinar nuestro comportamiento para no proyectar al mundo una percepción distorsionada de la iglesia. </a:t>
            </a:r>
          </a:p>
          <a:p>
            <a:pPr marL="538163" indent="-538163" algn="just">
              <a:buFont typeface="Wingdings" panose="05000000000000000000" pitchFamily="2" charset="2"/>
              <a:buChar char="ü"/>
            </a:pPr>
            <a:r>
              <a:rPr lang="es-GT" sz="3400" dirty="0"/>
              <a:t>Todos somos pecadores perdonados, pero Dios nos llama a vivir de una manera que nos diferencie del mundo. </a:t>
            </a:r>
          </a:p>
          <a:p>
            <a:pPr marL="538163" indent="-538163" algn="just">
              <a:buFont typeface="Wingdings" panose="05000000000000000000" pitchFamily="2" charset="2"/>
              <a:buChar char="ü"/>
            </a:pPr>
            <a:r>
              <a:rPr lang="es-GT" sz="3400" dirty="0"/>
              <a:t>La lección de hoy nos prepara para comprender la santidad y vivir de acuerdo con los justos mandamientos de Dios.</a:t>
            </a:r>
          </a:p>
        </p:txBody>
      </p:sp>
    </p:spTree>
    <p:extLst>
      <p:ext uri="{BB962C8B-B14F-4D97-AF65-F5344CB8AC3E}">
        <p14:creationId xmlns:p14="http://schemas.microsoft.com/office/powerpoint/2010/main" val="28742571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2541" y="739587"/>
            <a:ext cx="5663184" cy="538896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4" name="Título 3"/>
          <p:cNvSpPr>
            <a:spLocks noGrp="1"/>
          </p:cNvSpPr>
          <p:nvPr>
            <p:ph type="title"/>
          </p:nvPr>
        </p:nvSpPr>
        <p:spPr>
          <a:xfrm>
            <a:off x="363071" y="739587"/>
            <a:ext cx="5741893" cy="3065931"/>
          </a:xfrm>
        </p:spPr>
        <p:txBody>
          <a:bodyPr anchor="ctr">
            <a:noAutofit/>
          </a:bodyPr>
          <a:lstStyle/>
          <a:p>
            <a:pPr algn="ctr"/>
            <a:r>
              <a:rPr lang="es-GT" sz="6000" b="1" dirty="0">
                <a:effectLst>
                  <a:outerShdw blurRad="38100" dist="38100" dir="2700000" algn="tl">
                    <a:srgbClr val="000000">
                      <a:alpha val="43137"/>
                    </a:srgbClr>
                  </a:outerShdw>
                </a:effectLst>
              </a:rPr>
              <a:t>ENGAÑADOS </a:t>
            </a:r>
            <a:br>
              <a:rPr lang="es-GT" sz="6000" b="1" dirty="0">
                <a:effectLst>
                  <a:outerShdw blurRad="38100" dist="38100" dir="2700000" algn="tl">
                    <a:srgbClr val="000000">
                      <a:alpha val="43137"/>
                    </a:srgbClr>
                  </a:outerShdw>
                </a:effectLst>
              </a:rPr>
            </a:br>
            <a:r>
              <a:rPr lang="es-GT" sz="6000" b="1" dirty="0">
                <a:effectLst>
                  <a:outerShdw blurRad="38100" dist="38100" dir="2700000" algn="tl">
                    <a:srgbClr val="000000">
                      <a:alpha val="43137"/>
                    </a:srgbClr>
                  </a:outerShdw>
                </a:effectLst>
              </a:rPr>
              <a:t>POR INFLUENCIAS PAGANAS</a:t>
            </a:r>
            <a:endParaRPr lang="es-GT" sz="6000" i="1" dirty="0"/>
          </a:p>
        </p:txBody>
      </p:sp>
      <p:sp>
        <p:nvSpPr>
          <p:cNvPr id="6" name="Marcador de texto 5"/>
          <p:cNvSpPr>
            <a:spLocks noGrp="1"/>
          </p:cNvSpPr>
          <p:nvPr>
            <p:ph type="body" sz="half" idx="2"/>
          </p:nvPr>
        </p:nvSpPr>
        <p:spPr>
          <a:xfrm>
            <a:off x="2601764" y="4357893"/>
            <a:ext cx="1264506" cy="1258903"/>
          </a:xfrm>
          <a:prstGeom prst="ellipse">
            <a:avLst/>
          </a:prstGeom>
          <a:solidFill>
            <a:srgbClr val="002060"/>
          </a:solidFill>
          <a:ln>
            <a:noFill/>
          </a:ln>
          <a:effectLst>
            <a:outerShdw blurRad="152400" dist="317500" dir="5400000" sx="90000" sy="-19000" rotWithShape="0">
              <a:prstClr val="black">
                <a:alpha val="15000"/>
              </a:prstClr>
            </a:outerShdw>
          </a:effectLst>
          <a:scene3d>
            <a:camera prst="orthographicFront">
              <a:rot lat="0" lon="0" rev="0"/>
            </a:camera>
            <a:lightRig rig="balanced" dir="t">
              <a:rot lat="0" lon="0" rev="8700000"/>
            </a:lightRig>
          </a:scene3d>
          <a:sp3d>
            <a:bevelT w="190500" h="38100"/>
          </a:sp3d>
        </p:spPr>
        <p:txBody>
          <a:bodyPr anchor="ctr">
            <a:normAutofit/>
          </a:bodyPr>
          <a:lstStyle/>
          <a:p>
            <a:pPr algn="ctr"/>
            <a:r>
              <a:rPr lang="es-GT" sz="5400" b="1" dirty="0">
                <a:solidFill>
                  <a:schemeClr val="bg1"/>
                </a:solidFill>
              </a:rPr>
              <a:t>1</a:t>
            </a:r>
          </a:p>
        </p:txBody>
      </p:sp>
    </p:spTree>
    <p:extLst>
      <p:ext uri="{BB962C8B-B14F-4D97-AF65-F5344CB8AC3E}">
        <p14:creationId xmlns:p14="http://schemas.microsoft.com/office/powerpoint/2010/main" val="2881134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24435" y="389965"/>
            <a:ext cx="11174506" cy="6104964"/>
          </a:xfrm>
        </p:spPr>
        <p:txBody>
          <a:bodyPr anchor="ctr">
            <a:normAutofit/>
          </a:bodyPr>
          <a:lstStyle/>
          <a:p>
            <a:pPr marL="538163" indent="-538163" algn="just">
              <a:buFont typeface="+mj-lt"/>
              <a:buAutoNum type="alphaUcPeriod"/>
            </a:pPr>
            <a:r>
              <a:rPr lang="es-GT" sz="3600" dirty="0">
                <a:effectLst>
                  <a:outerShdw blurRad="38100" dist="38100" dir="2700000" algn="tl">
                    <a:srgbClr val="000000">
                      <a:alpha val="43137"/>
                    </a:srgbClr>
                  </a:outerShdw>
                </a:effectLst>
              </a:rPr>
              <a:t>Pablo comienza mostrando su gran indignación al enterarse de la inmoralidad sexual cometido en la iglesia. Se indigno más aun, por la actitud de la iglesia ante lo que estaba ocurriendo, 1 Corintios 5:1-3.</a:t>
            </a:r>
            <a:endParaRPr lang="es-GT" sz="3400" dirty="0">
              <a:effectLst>
                <a:outerShdw blurRad="38100" dist="38100" dir="2700000" algn="tl">
                  <a:srgbClr val="000000">
                    <a:alpha val="43137"/>
                  </a:srgbClr>
                </a:outerShdw>
              </a:effectLst>
            </a:endParaRPr>
          </a:p>
          <a:p>
            <a:pPr marL="971550" lvl="1" indent="-514350" algn="just">
              <a:buFont typeface="+mj-lt"/>
              <a:buAutoNum type="arabicParenR"/>
            </a:pPr>
            <a:r>
              <a:rPr lang="es-GT" sz="3400" dirty="0"/>
              <a:t>Porque la pecaminosidad ya se oía fuera de la iglesia y la forma de vida del creyente era peor que la del incrédulo, V.1. “Hombre viviendo y acostándose con madrastra”. </a:t>
            </a:r>
          </a:p>
          <a:p>
            <a:pPr marL="971550" lvl="1" indent="-514350" algn="just">
              <a:buFont typeface="+mj-lt"/>
              <a:buAutoNum type="arabicParenR"/>
            </a:pPr>
            <a:r>
              <a:rPr lang="es-GT" sz="3400" dirty="0"/>
              <a:t>Porque se habían envanecido en lugar de haberse lamentado y no habían quitado de ellos al que permanecía en su pecado, V.2.</a:t>
            </a:r>
          </a:p>
          <a:p>
            <a:pPr marL="971550" lvl="1" indent="-514350" algn="just">
              <a:buFont typeface="+mj-lt"/>
              <a:buAutoNum type="arabicParenR"/>
            </a:pPr>
            <a:r>
              <a:rPr lang="es-GT" sz="3400" dirty="0"/>
              <a:t>Porque no podían resolver el problema estando él ausente, V.3.</a:t>
            </a:r>
          </a:p>
        </p:txBody>
      </p:sp>
    </p:spTree>
    <p:extLst>
      <p:ext uri="{BB962C8B-B14F-4D97-AF65-F5344CB8AC3E}">
        <p14:creationId xmlns:p14="http://schemas.microsoft.com/office/powerpoint/2010/main" val="18864603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7882" y="376519"/>
            <a:ext cx="11174505" cy="6104964"/>
          </a:xfrm>
        </p:spPr>
        <p:txBody>
          <a:bodyPr anchor="ctr">
            <a:normAutofit/>
          </a:bodyPr>
          <a:lstStyle/>
          <a:p>
            <a:pPr marL="514350" lvl="1" indent="-514350" algn="just">
              <a:buFont typeface="+mj-lt"/>
              <a:buAutoNum type="alphaUcPeriod" startAt="2"/>
            </a:pPr>
            <a:r>
              <a:rPr lang="es-GT" sz="3600" dirty="0">
                <a:effectLst>
                  <a:outerShdw blurRad="38100" dist="38100" dir="2700000" algn="tl">
                    <a:srgbClr val="000000">
                      <a:alpha val="43137"/>
                    </a:srgbClr>
                  </a:outerShdw>
                </a:effectLst>
              </a:rPr>
              <a:t>Pablo al conocer la gravedad de esta situación les da tres instrucciones claras para dar solución a este caso y de éstas nosotros hoy podemos aprender mucho,           1 Corintios 5:4-8. </a:t>
            </a:r>
          </a:p>
          <a:p>
            <a:pPr marL="971550" lvl="1" indent="-514350" algn="just">
              <a:buFont typeface="+mj-lt"/>
              <a:buAutoNum type="arabicParenR"/>
            </a:pPr>
            <a:r>
              <a:rPr lang="es-GT" sz="3400" dirty="0"/>
              <a:t>Les manda a reunirse en el nombre y poder de Jesucristo, V.4.</a:t>
            </a:r>
          </a:p>
          <a:p>
            <a:pPr marL="971550" lvl="1" indent="-514350" algn="just">
              <a:buFont typeface="+mj-lt"/>
              <a:buAutoNum type="arabicParenR"/>
            </a:pPr>
            <a:r>
              <a:rPr lang="es-GT" sz="3400" dirty="0"/>
              <a:t>Les manda a quitar al inmoral de entre ellos, V.5,6. “Quitar la comunión, Dios quita protección, el fin: arrepentirse”.</a:t>
            </a:r>
          </a:p>
          <a:p>
            <a:pPr marL="971550" lvl="1" indent="-514350" algn="just">
              <a:buFont typeface="+mj-lt"/>
              <a:buAutoNum type="arabicParenR"/>
            </a:pPr>
            <a:r>
              <a:rPr lang="es-GT" sz="3400" dirty="0"/>
              <a:t>Les manda a limpiarse de la vieja levadura y celebrar la fiesta con sinceridad y verdad. V.7,8.</a:t>
            </a:r>
            <a:endParaRPr lang="es-GT" sz="3600" dirty="0"/>
          </a:p>
        </p:txBody>
      </p:sp>
    </p:spTree>
    <p:extLst>
      <p:ext uri="{BB962C8B-B14F-4D97-AF65-F5344CB8AC3E}">
        <p14:creationId xmlns:p14="http://schemas.microsoft.com/office/powerpoint/2010/main" val="4353629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7882" y="376519"/>
            <a:ext cx="11174505" cy="6104964"/>
          </a:xfrm>
        </p:spPr>
        <p:txBody>
          <a:bodyPr anchor="ctr">
            <a:normAutofit/>
          </a:bodyPr>
          <a:lstStyle/>
          <a:p>
            <a:pPr marL="538163" lvl="1" indent="-538163" algn="just">
              <a:buFont typeface="+mj-lt"/>
              <a:buAutoNum type="alphaUcPeriod" startAt="3"/>
            </a:pPr>
            <a:r>
              <a:rPr lang="es-GT" sz="4000" dirty="0">
                <a:effectLst>
                  <a:outerShdw blurRad="38100" dist="38100" dir="2700000" algn="tl">
                    <a:srgbClr val="000000">
                      <a:alpha val="43137"/>
                    </a:srgbClr>
                  </a:outerShdw>
                </a:effectLst>
              </a:rPr>
              <a:t>Mantengamos la pureza espiritual en el cuerpo de Cristo, no toleremos la práctica desvergonzada del pecado en medio de la congregación.</a:t>
            </a:r>
          </a:p>
        </p:txBody>
      </p:sp>
    </p:spTree>
    <p:extLst>
      <p:ext uri="{BB962C8B-B14F-4D97-AF65-F5344CB8AC3E}">
        <p14:creationId xmlns:p14="http://schemas.microsoft.com/office/powerpoint/2010/main" val="41148954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2540" y="739587"/>
            <a:ext cx="5648632" cy="538912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4" name="Título 3"/>
          <p:cNvSpPr>
            <a:spLocks noGrp="1"/>
          </p:cNvSpPr>
          <p:nvPr>
            <p:ph type="title"/>
          </p:nvPr>
        </p:nvSpPr>
        <p:spPr>
          <a:xfrm>
            <a:off x="363071" y="739587"/>
            <a:ext cx="5741893" cy="3065931"/>
          </a:xfrm>
        </p:spPr>
        <p:txBody>
          <a:bodyPr anchor="ctr">
            <a:noAutofit/>
          </a:bodyPr>
          <a:lstStyle/>
          <a:p>
            <a:pPr algn="ctr"/>
            <a:r>
              <a:rPr lang="es-GT" sz="6000" b="1" dirty="0">
                <a:effectLst>
                  <a:outerShdw blurRad="38100" dist="38100" dir="2700000" algn="tl">
                    <a:srgbClr val="000000">
                      <a:alpha val="43137"/>
                    </a:srgbClr>
                  </a:outerShdw>
                </a:effectLst>
              </a:rPr>
              <a:t>UNA DECISIÓN BIEN FUNDADA</a:t>
            </a:r>
            <a:endParaRPr lang="es-GT" sz="6000" i="1" dirty="0"/>
          </a:p>
        </p:txBody>
      </p:sp>
      <p:sp>
        <p:nvSpPr>
          <p:cNvPr id="6" name="Marcador de texto 5"/>
          <p:cNvSpPr>
            <a:spLocks noGrp="1"/>
          </p:cNvSpPr>
          <p:nvPr>
            <p:ph type="body" sz="half" idx="2"/>
          </p:nvPr>
        </p:nvSpPr>
        <p:spPr>
          <a:xfrm>
            <a:off x="2601764" y="4357893"/>
            <a:ext cx="1264506" cy="1258903"/>
          </a:xfrm>
          <a:prstGeom prst="ellipse">
            <a:avLst/>
          </a:prstGeom>
          <a:solidFill>
            <a:srgbClr val="002060"/>
          </a:solidFill>
          <a:ln>
            <a:noFill/>
          </a:ln>
          <a:effectLst>
            <a:outerShdw blurRad="152400" dist="317500" dir="5400000" sx="90000" sy="-19000" rotWithShape="0">
              <a:prstClr val="black">
                <a:alpha val="15000"/>
              </a:prstClr>
            </a:outerShdw>
          </a:effectLst>
          <a:scene3d>
            <a:camera prst="orthographicFront">
              <a:rot lat="0" lon="0" rev="0"/>
            </a:camera>
            <a:lightRig rig="balanced" dir="t">
              <a:rot lat="0" lon="0" rev="8700000"/>
            </a:lightRig>
          </a:scene3d>
          <a:sp3d>
            <a:bevelT w="190500" h="38100"/>
          </a:sp3d>
        </p:spPr>
        <p:txBody>
          <a:bodyPr anchor="ctr">
            <a:normAutofit/>
          </a:bodyPr>
          <a:lstStyle/>
          <a:p>
            <a:pPr algn="ctr"/>
            <a:r>
              <a:rPr lang="es-GT" sz="5400" b="1" dirty="0">
                <a:solidFill>
                  <a:schemeClr val="bg1"/>
                </a:solidFill>
              </a:rPr>
              <a:t>2</a:t>
            </a:r>
          </a:p>
        </p:txBody>
      </p:sp>
    </p:spTree>
    <p:extLst>
      <p:ext uri="{BB962C8B-B14F-4D97-AF65-F5344CB8AC3E}">
        <p14:creationId xmlns:p14="http://schemas.microsoft.com/office/powerpoint/2010/main" val="5614480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24435" y="376518"/>
            <a:ext cx="11187953" cy="6131857"/>
          </a:xfrm>
        </p:spPr>
        <p:txBody>
          <a:bodyPr anchor="ctr">
            <a:normAutofit/>
          </a:bodyPr>
          <a:lstStyle/>
          <a:p>
            <a:pPr marL="450850" indent="-450850" algn="just">
              <a:buFont typeface="+mj-lt"/>
              <a:buAutoNum type="alphaUcPeriod"/>
            </a:pPr>
            <a:r>
              <a:rPr lang="es-GT" sz="3600" dirty="0"/>
              <a:t>Pablo llamó a los cristianos a juzgar, a discernir lo bueno de lo malo en vez de asumir una actitud condenatoria. La razón de este llamado: porque a menudo juzgamos la conducta errónea de la comunidad exterior, pero muchas veces somos renuentes a actuar para remediar la conducta ética de los miembros de la iglesia. </a:t>
            </a:r>
          </a:p>
        </p:txBody>
      </p:sp>
    </p:spTree>
    <p:extLst>
      <p:ext uri="{BB962C8B-B14F-4D97-AF65-F5344CB8AC3E}">
        <p14:creationId xmlns:p14="http://schemas.microsoft.com/office/powerpoint/2010/main" val="36297820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518</TotalTime>
  <Words>1016</Words>
  <Application>Microsoft Office PowerPoint</Application>
  <PresentationFormat>Panorámica</PresentationFormat>
  <Paragraphs>54</Paragraphs>
  <Slides>19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19</vt:i4>
      </vt:variant>
    </vt:vector>
  </HeadingPairs>
  <TitlesOfParts>
    <vt:vector size="24" baseType="lpstr">
      <vt:lpstr>Arial</vt:lpstr>
      <vt:lpstr>Calibri</vt:lpstr>
      <vt:lpstr>Calibri Light</vt:lpstr>
      <vt:lpstr>Wingdings</vt:lpstr>
      <vt:lpstr>Tema de Office</vt:lpstr>
      <vt:lpstr>CÓMO MANTENER LA IGLESIA PURA</vt:lpstr>
      <vt:lpstr>Presentación de PowerPoint</vt:lpstr>
      <vt:lpstr>INTRODUCCIÓN</vt:lpstr>
      <vt:lpstr>ENGAÑADOS  POR INFLUENCIAS PAGANAS</vt:lpstr>
      <vt:lpstr>Presentación de PowerPoint</vt:lpstr>
      <vt:lpstr>Presentación de PowerPoint</vt:lpstr>
      <vt:lpstr>Presentación de PowerPoint</vt:lpstr>
      <vt:lpstr>UNA DECISIÓN BIEN FUNDADA</vt:lpstr>
      <vt:lpstr>Presentación de PowerPoint</vt:lpstr>
      <vt:lpstr>Presentación de PowerPoint</vt:lpstr>
      <vt:lpstr>Presentación de PowerPoint</vt:lpstr>
      <vt:lpstr>COMPROMETIDOS CON EL ESTÁNDAR DE DIOS</vt:lpstr>
      <vt:lpstr>Presentación de PowerPoint</vt:lpstr>
      <vt:lpstr>Presentación de PowerPoint</vt:lpstr>
      <vt:lpstr>Presentación de PowerPoint</vt:lpstr>
      <vt:lpstr>Presentación de PowerPoint</vt:lpstr>
      <vt:lpstr>DISCIPULADO Y MINISTERIO EN ACCIÓN</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NACIMIENTO DEL REY</dc:title>
  <dc:creator>Alberto A. Gaitan Ortiz</dc:creator>
  <cp:lastModifiedBy>David Rodríguez Zamora</cp:lastModifiedBy>
  <cp:revision>122</cp:revision>
  <dcterms:created xsi:type="dcterms:W3CDTF">2017-12-20T21:26:11Z</dcterms:created>
  <dcterms:modified xsi:type="dcterms:W3CDTF">2021-09-15T17:21:23Z</dcterms:modified>
</cp:coreProperties>
</file>