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78" r:id="rId7"/>
    <p:sldId id="276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67" r:id="rId17"/>
    <p:sldId id="262" r:id="rId18"/>
    <p:sldId id="268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F"/>
    <a:srgbClr val="3F92FE"/>
    <a:srgbClr val="DFA35B"/>
    <a:srgbClr val="7EBC37"/>
    <a:srgbClr val="9DCD58"/>
    <a:srgbClr val="0B0302"/>
    <a:srgbClr val="D0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28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45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5966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6607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66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57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373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551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095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1465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070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0535-6C3B-443B-B00D-50F61ADF4491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4135-F387-4A8E-920C-4B7F873C30F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847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472" y="0"/>
            <a:ext cx="6096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070" y="551329"/>
            <a:ext cx="5477998" cy="2864224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¿QUIÉN ES DIOS?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63070" y="3474145"/>
            <a:ext cx="54779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“Porque Dios es Creador, cada persona es moralmente responsable ante Él”</a:t>
            </a:r>
          </a:p>
        </p:txBody>
      </p:sp>
    </p:spTree>
    <p:extLst>
      <p:ext uri="{BB962C8B-B14F-4D97-AF65-F5344CB8AC3E}">
        <p14:creationId xmlns:p14="http://schemas.microsoft.com/office/powerpoint/2010/main" val="3349184620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389965"/>
            <a:ext cx="11161059" cy="6104964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establece la manera de vivir para Él.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Según Efesios 4:20-24, implica: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Aprender de Cristo, V.20.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Despojarse del viejo hombre que está viciado, V.21,22.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Renovarse en su manera de pensar, V.23.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Revestirse del nuevo hombre, que es según Dios, V.24.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Según 1 Pedro 1:13-16, implica: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Poner todo discernimiento e inteligencia, en ser sobrios en cuanto a nuestra manera de vivir.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Dejar toda inmundicia y santificarnos cada día. </a:t>
            </a:r>
          </a:p>
        </p:txBody>
      </p:sp>
    </p:spTree>
    <p:extLst>
      <p:ext uri="{BB962C8B-B14F-4D97-AF65-F5344CB8AC3E}">
        <p14:creationId xmlns:p14="http://schemas.microsoft.com/office/powerpoint/2010/main" val="387905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63071"/>
            <a:ext cx="11147612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una manera de vivir para Dios, ser guiado por el Espíritu Santo, vivir en obediencia lleva a experimentar la verdadera justicia y santidad.</a:t>
            </a:r>
          </a:p>
        </p:txBody>
      </p:sp>
    </p:spTree>
    <p:extLst>
      <p:ext uri="{BB962C8B-B14F-4D97-AF65-F5344CB8AC3E}">
        <p14:creationId xmlns:p14="http://schemas.microsoft.com/office/powerpoint/2010/main" val="214104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9" y="726141"/>
            <a:ext cx="5770605" cy="54115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9095" y="363071"/>
            <a:ext cx="5661212" cy="4504763"/>
          </a:xfrm>
        </p:spPr>
        <p:txBody>
          <a:bodyPr anchor="ctr">
            <a:noAutofit/>
          </a:bodyPr>
          <a:lstStyle/>
          <a:p>
            <a:pPr algn="ctr"/>
            <a:r>
              <a:rPr lang="es-GT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CREADOR PERSONALMENTE COMPROMETIDO</a:t>
            </a:r>
          </a:p>
        </p:txBody>
      </p:sp>
      <p:sp>
        <p:nvSpPr>
          <p:cNvPr id="8" name="Elipse 7"/>
          <p:cNvSpPr/>
          <p:nvPr/>
        </p:nvSpPr>
        <p:spPr>
          <a:xfrm>
            <a:off x="8259331" y="5056095"/>
            <a:ext cx="1540740" cy="1452282"/>
          </a:xfrm>
          <a:prstGeom prst="ellipse">
            <a:avLst/>
          </a:prstGeom>
          <a:solidFill>
            <a:srgbClr val="3F92F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147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76518"/>
            <a:ext cx="11147612" cy="6118411"/>
          </a:xfrm>
        </p:spPr>
        <p:txBody>
          <a:bodyPr anchor="ctr">
            <a:normAutofit lnSpcReduction="10000"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se ha revelado y puede ser conocido por el hombre, Hechos 17:16-31. 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El hombre ha fracaso en sus intentos de conocer a Dios. 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El fracaso de la religión (idolatría) V.16,17.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El fracaso de la razón humana (filosofía) V.18,21.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Dios se ha dado a conocer a los hombres, V.22-31.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Él es el creador del universo, V.22-24.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Él es el sustentador de la vida, V.25.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Él es el gobernador de todas las naciones, V.26,27.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Él es el padre de la humanidad, V.28,29.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Él es el Juez del mundo, V.30-31. </a:t>
            </a:r>
          </a:p>
        </p:txBody>
      </p:sp>
    </p:spTree>
    <p:extLst>
      <p:ext uri="{BB962C8B-B14F-4D97-AF65-F5344CB8AC3E}">
        <p14:creationId xmlns:p14="http://schemas.microsoft.com/office/powerpoint/2010/main" val="74158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389965"/>
            <a:ext cx="11161059" cy="6104964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Dios que se ha revelado demanda una respuesta del hombre, Hechos 17:32-34. Hebreos 11:6.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Rechazo: “algunos se burlaron”.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Renuencia: “otros dijeron, “te escucharemos de nuevo en otra ocasión”.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Recepción: “algunos se unieron y creyeron”.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La fe en Cristo es clave para tener una relación con Dios. Hebreos 11:6.</a:t>
            </a:r>
          </a:p>
        </p:txBody>
      </p:sp>
    </p:spTree>
    <p:extLst>
      <p:ext uri="{BB962C8B-B14F-4D97-AF65-F5344CB8AC3E}">
        <p14:creationId xmlns:p14="http://schemas.microsoft.com/office/powerpoint/2010/main" val="26307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63071"/>
            <a:ext cx="11147612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anunciar con fe y valentía el mensaje sobre el único Dios verdadero, y dar a las personas la oportunidad de recibir a Jesús como su Salvador personal.</a:t>
            </a:r>
          </a:p>
        </p:txBody>
      </p:sp>
    </p:spTree>
    <p:extLst>
      <p:ext uri="{BB962C8B-B14F-4D97-AF65-F5344CB8AC3E}">
        <p14:creationId xmlns:p14="http://schemas.microsoft.com/office/powerpoint/2010/main" val="39243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1492"/>
              <a:gd name="adj2" fmla="val 50000"/>
              <a:gd name="adj3" fmla="val 25000"/>
            </a:avLst>
          </a:prstGeom>
          <a:solidFill>
            <a:srgbClr val="0068AF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3428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987" y="376517"/>
            <a:ext cx="11187953" cy="6118411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Wingdings" panose="05000000000000000000" pitchFamily="2" charset="2"/>
              <a:buChar char="§"/>
            </a:pPr>
            <a:r>
              <a:rPr lang="es-GT" sz="4000" dirty="0"/>
              <a:t>Para alcanzar a otros con el evangelio, debemos entender quién es Dios.</a:t>
            </a:r>
          </a:p>
          <a:p>
            <a:pPr marL="542925" indent="-542925" algn="just">
              <a:buFont typeface="Wingdings" panose="05000000000000000000" pitchFamily="2" charset="2"/>
              <a:buChar char="§"/>
            </a:pPr>
            <a:r>
              <a:rPr lang="es-GT" sz="4000" dirty="0"/>
              <a:t>El es el Creador de todas las cosas, un Juez misericordioso y justo, que ama a su creación.</a:t>
            </a:r>
          </a:p>
          <a:p>
            <a:pPr marL="542925" indent="-542925" algn="just">
              <a:buFont typeface="Wingdings" panose="05000000000000000000" pitchFamily="2" charset="2"/>
              <a:buChar char="§"/>
            </a:pPr>
            <a:r>
              <a:rPr lang="es-GT" sz="4000" dirty="0"/>
              <a:t>Él hizo posible la salvación y la vida eterna a través de su Hijo Jesucristo.</a:t>
            </a:r>
          </a:p>
          <a:p>
            <a:pPr marL="542925" indent="-542925" algn="just">
              <a:buFont typeface="Wingdings" panose="05000000000000000000" pitchFamily="2" charset="2"/>
              <a:buChar char="§"/>
            </a:pPr>
            <a:r>
              <a:rPr lang="es-GT" sz="4000" dirty="0"/>
              <a:t>Disfrute de la creación de Dios, alabe al Creador, y hable a alguien sobre Dios.</a:t>
            </a:r>
          </a:p>
          <a:p>
            <a:pPr marL="542925" indent="-542925" algn="just">
              <a:buFont typeface="Wingdings" panose="05000000000000000000" pitchFamily="2" charset="2"/>
              <a:buChar char="§"/>
            </a:pPr>
            <a:r>
              <a:rPr lang="es-GT" sz="4000" dirty="0"/>
              <a:t>Ore por los que ministran el mensaje de Cristo en otras culturas.</a:t>
            </a:r>
          </a:p>
        </p:txBody>
      </p:sp>
    </p:spTree>
    <p:extLst>
      <p:ext uri="{BB962C8B-B14F-4D97-AF65-F5344CB8AC3E}">
        <p14:creationId xmlns:p14="http://schemas.microsoft.com/office/powerpoint/2010/main" val="20291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gion Central EDC: ¿PORQUE DEBO PREDICAR EL EVANGELI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0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 11"/>
          <p:cNvSpPr/>
          <p:nvPr/>
        </p:nvSpPr>
        <p:spPr>
          <a:xfrm>
            <a:off x="2415538" y="3684493"/>
            <a:ext cx="9095143" cy="2635625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353344"/>
              <a:satOff val="-10228"/>
              <a:lumOff val="-3922"/>
              <a:alphaOff val="0"/>
            </a:schemeClr>
          </a:fillRef>
          <a:effectRef idx="2">
            <a:schemeClr val="accent5">
              <a:hueOff val="-7353344"/>
              <a:satOff val="-10228"/>
              <a:lumOff val="-392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2065472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400" b="1" dirty="0">
                <a:solidFill>
                  <a:schemeClr val="tx1"/>
                </a:solidFill>
              </a:rPr>
              <a:t>LECTURA EN CLASE: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400" dirty="0">
                <a:solidFill>
                  <a:schemeClr val="tx1"/>
                </a:solidFill>
              </a:rPr>
              <a:t>Génesis 1:1; Salmo 19:1-4; Romanos 1:20; Efesios 4:22-24; 1 Pedro 1:15,16; Hechos 17:24-28. Hebreos 11:6. </a:t>
            </a:r>
            <a:endParaRPr lang="es-GT" sz="3200" kern="1200" dirty="0">
              <a:solidFill>
                <a:schemeClr val="tx1"/>
              </a:solidFill>
            </a:endParaRPr>
          </a:p>
        </p:txBody>
      </p:sp>
      <p:sp>
        <p:nvSpPr>
          <p:cNvPr id="15" name="Forma libre 14"/>
          <p:cNvSpPr/>
          <p:nvPr/>
        </p:nvSpPr>
        <p:spPr>
          <a:xfrm>
            <a:off x="672353" y="551329"/>
            <a:ext cx="9104107" cy="2773762"/>
          </a:xfrm>
          <a:custGeom>
            <a:avLst/>
            <a:gdLst>
              <a:gd name="connsiteX0" fmla="*/ 0 w 8938260"/>
              <a:gd name="connsiteY0" fmla="*/ 172257 h 1722568"/>
              <a:gd name="connsiteX1" fmla="*/ 172257 w 8938260"/>
              <a:gd name="connsiteY1" fmla="*/ 0 h 1722568"/>
              <a:gd name="connsiteX2" fmla="*/ 8766003 w 8938260"/>
              <a:gd name="connsiteY2" fmla="*/ 0 h 1722568"/>
              <a:gd name="connsiteX3" fmla="*/ 8938260 w 8938260"/>
              <a:gd name="connsiteY3" fmla="*/ 172257 h 1722568"/>
              <a:gd name="connsiteX4" fmla="*/ 8938260 w 8938260"/>
              <a:gd name="connsiteY4" fmla="*/ 1550311 h 1722568"/>
              <a:gd name="connsiteX5" fmla="*/ 8766003 w 8938260"/>
              <a:gd name="connsiteY5" fmla="*/ 1722568 h 1722568"/>
              <a:gd name="connsiteX6" fmla="*/ 172257 w 8938260"/>
              <a:gd name="connsiteY6" fmla="*/ 1722568 h 1722568"/>
              <a:gd name="connsiteX7" fmla="*/ 0 w 8938260"/>
              <a:gd name="connsiteY7" fmla="*/ 1550311 h 1722568"/>
              <a:gd name="connsiteX8" fmla="*/ 0 w 8938260"/>
              <a:gd name="connsiteY8" fmla="*/ 172257 h 172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38260" h="1722568">
                <a:moveTo>
                  <a:pt x="0" y="172257"/>
                </a:moveTo>
                <a:cubicBezTo>
                  <a:pt x="0" y="77122"/>
                  <a:pt x="77122" y="0"/>
                  <a:pt x="172257" y="0"/>
                </a:cubicBezTo>
                <a:lnTo>
                  <a:pt x="8766003" y="0"/>
                </a:lnTo>
                <a:cubicBezTo>
                  <a:pt x="8861138" y="0"/>
                  <a:pt x="8938260" y="77122"/>
                  <a:pt x="8938260" y="172257"/>
                </a:cubicBezTo>
                <a:lnTo>
                  <a:pt x="8938260" y="1550311"/>
                </a:lnTo>
                <a:cubicBezTo>
                  <a:pt x="8938260" y="1645446"/>
                  <a:pt x="8861138" y="1722568"/>
                  <a:pt x="8766003" y="1722568"/>
                </a:cubicBezTo>
                <a:lnTo>
                  <a:pt x="172257" y="1722568"/>
                </a:lnTo>
                <a:cubicBezTo>
                  <a:pt x="77122" y="1722568"/>
                  <a:pt x="0" y="1645446"/>
                  <a:pt x="0" y="1550311"/>
                </a:cubicBezTo>
                <a:lnTo>
                  <a:pt x="0" y="1722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7132" tIns="157132" rIns="1915014" bIns="157132" numCol="1" spcCol="1270" anchor="ctr" anchorCtr="0">
            <a:noAutofit/>
          </a:bodyPr>
          <a:lstStyle/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400" b="1" dirty="0">
                <a:solidFill>
                  <a:schemeClr val="tx1"/>
                </a:solidFill>
              </a:rPr>
              <a:t>VERSÍCULO CLAVE:</a:t>
            </a:r>
          </a:p>
          <a:p>
            <a:pPr lvl="0" algn="just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3200" dirty="0">
                <a:solidFill>
                  <a:schemeClr val="tx1"/>
                </a:solidFill>
              </a:rPr>
              <a:t>“Sin fe es imposible agradar a Dios, ya que cualquiera que se acerca a Dios tiene que creer que él existe y que recompensa a quienes lo buscan”. Hebreos 11:16.</a:t>
            </a:r>
            <a:endParaRPr lang="es-GT" sz="3200" kern="1200" dirty="0">
              <a:solidFill>
                <a:schemeClr val="tx1"/>
              </a:solidFill>
            </a:endParaRPr>
          </a:p>
        </p:txBody>
      </p:sp>
      <p:sp>
        <p:nvSpPr>
          <p:cNvPr id="16" name="Forma libre 15"/>
          <p:cNvSpPr/>
          <p:nvPr/>
        </p:nvSpPr>
        <p:spPr>
          <a:xfrm>
            <a:off x="8576108" y="2544182"/>
            <a:ext cx="1119669" cy="1748789"/>
          </a:xfrm>
          <a:custGeom>
            <a:avLst/>
            <a:gdLst>
              <a:gd name="connsiteX0" fmla="*/ 0 w 1119669"/>
              <a:gd name="connsiteY0" fmla="*/ 615818 h 1119669"/>
              <a:gd name="connsiteX1" fmla="*/ 251926 w 1119669"/>
              <a:gd name="connsiteY1" fmla="*/ 615818 h 1119669"/>
              <a:gd name="connsiteX2" fmla="*/ 251926 w 1119669"/>
              <a:gd name="connsiteY2" fmla="*/ 0 h 1119669"/>
              <a:gd name="connsiteX3" fmla="*/ 867743 w 1119669"/>
              <a:gd name="connsiteY3" fmla="*/ 0 h 1119669"/>
              <a:gd name="connsiteX4" fmla="*/ 867743 w 1119669"/>
              <a:gd name="connsiteY4" fmla="*/ 615818 h 1119669"/>
              <a:gd name="connsiteX5" fmla="*/ 1119669 w 1119669"/>
              <a:gd name="connsiteY5" fmla="*/ 615818 h 1119669"/>
              <a:gd name="connsiteX6" fmla="*/ 559835 w 1119669"/>
              <a:gd name="connsiteY6" fmla="*/ 1119669 h 1119669"/>
              <a:gd name="connsiteX7" fmla="*/ 0 w 1119669"/>
              <a:gd name="connsiteY7" fmla="*/ 615818 h 111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669" h="1119669">
                <a:moveTo>
                  <a:pt x="0" y="615818"/>
                </a:moveTo>
                <a:lnTo>
                  <a:pt x="251926" y="615818"/>
                </a:lnTo>
                <a:lnTo>
                  <a:pt x="251926" y="0"/>
                </a:lnTo>
                <a:lnTo>
                  <a:pt x="867743" y="0"/>
                </a:lnTo>
                <a:lnTo>
                  <a:pt x="867743" y="615818"/>
                </a:lnTo>
                <a:lnTo>
                  <a:pt x="1119669" y="615818"/>
                </a:lnTo>
                <a:lnTo>
                  <a:pt x="559835" y="1119669"/>
                </a:lnTo>
                <a:lnTo>
                  <a:pt x="0" y="615818"/>
                </a:lnTo>
                <a:close/>
              </a:path>
            </a:pathLst>
          </a:custGeom>
          <a:solidFill>
            <a:srgbClr val="3F92FE"/>
          </a:solidFill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2726" tIns="50800" rIns="302726" bIns="327918" numCol="1" spcCol="1270" anchor="ctr" anchorCtr="0">
            <a:noAutofit/>
          </a:bodyPr>
          <a:lstStyle/>
          <a:p>
            <a:pPr lvl="0" algn="just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GT" sz="4000" kern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2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89965"/>
            <a:ext cx="10515600" cy="981635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071" y="1371600"/>
            <a:ext cx="11524129" cy="5136776"/>
          </a:xfrm>
        </p:spPr>
        <p:txBody>
          <a:bodyPr anchor="ctr">
            <a:noAutofit/>
          </a:bodyPr>
          <a:lstStyle/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400" dirty="0"/>
              <a:t>¿Quién es Dios? Muchos responden a esta pregunta de muchas maneras.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400" dirty="0"/>
              <a:t>Los ateos dicen que no hay Dios, los agnósticos dicen que no se puede saber si Él existe.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400" dirty="0"/>
              <a:t>Los que abrazan el hinduismo, el islam y el budismo responden de manera muy diferente a los cristianos. 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400" dirty="0"/>
              <a:t>Entonces, ¿Quién es Dios? ¿Y cual debería ser la relación de una persona con Él? </a:t>
            </a:r>
          </a:p>
          <a:p>
            <a:pPr marL="357188" indent="-357188" algn="just">
              <a:buFont typeface="Wingdings" panose="05000000000000000000" pitchFamily="2" charset="2"/>
              <a:buChar char="§"/>
            </a:pPr>
            <a:r>
              <a:rPr lang="es-GT" sz="3400" dirty="0"/>
              <a:t>El día de hoy veremos cómo responde la Biblia a esta importante pregunta.</a:t>
            </a:r>
          </a:p>
        </p:txBody>
      </p:sp>
    </p:spTree>
    <p:extLst>
      <p:ext uri="{BB962C8B-B14F-4D97-AF65-F5344CB8AC3E}">
        <p14:creationId xmlns:p14="http://schemas.microsoft.com/office/powerpoint/2010/main" val="262977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5" y="724220"/>
            <a:ext cx="5766816" cy="54095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9095" y="363071"/>
            <a:ext cx="5661212" cy="4504763"/>
          </a:xfrm>
        </p:spPr>
        <p:txBody>
          <a:bodyPr anchor="ctr">
            <a:noAutofit/>
          </a:bodyPr>
          <a:lstStyle/>
          <a:p>
            <a:pPr algn="ctr"/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SE REVELA </a:t>
            </a:r>
            <a:b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CREACIÓN</a:t>
            </a:r>
            <a:endParaRPr lang="es-GT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lipse 7"/>
          <p:cNvSpPr/>
          <p:nvPr/>
        </p:nvSpPr>
        <p:spPr>
          <a:xfrm>
            <a:off x="8259331" y="5056095"/>
            <a:ext cx="1540740" cy="1452282"/>
          </a:xfrm>
          <a:prstGeom prst="ellipse">
            <a:avLst/>
          </a:prstGeom>
          <a:solidFill>
            <a:srgbClr val="3F92F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61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76518"/>
            <a:ext cx="11147612" cy="6118411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el Creador, Genesis 1:1,2. 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Dios creó un ambiente físico inanimado: atmosfera, tierra, agua, sol, estrellas.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Dios creó un ambiente natural animado: plantas, aves, animales acuáticos y terrestres.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Dios creó al hombre y la mujer como “corona de la creación” para ser el administrador de toda la creación. </a:t>
            </a:r>
          </a:p>
        </p:txBody>
      </p:sp>
    </p:spTree>
    <p:extLst>
      <p:ext uri="{BB962C8B-B14F-4D97-AF65-F5344CB8AC3E}">
        <p14:creationId xmlns:p14="http://schemas.microsoft.com/office/powerpoint/2010/main" val="233675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389965"/>
            <a:ext cx="11161059" cy="6104964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y sus atributos.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Omnipotente. Dios con su inmenso poder creo el universo y mantiene en equilibrio todas las cosas, Salmo 19:1-4, Romanos 1:18-20.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Omnipresencia. Dios está presente en todas partes, y hasta en el momento que fuimos concebidos, Salmo 139:7-10, 14.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Omnisciencia. Dios conoce todo: el pasado, el presente y el futuro, sabe con antelación lo que nos sucederá y prevé con anticipación la solución, Isaías 40:12-14. </a:t>
            </a:r>
          </a:p>
        </p:txBody>
      </p:sp>
    </p:spTree>
    <p:extLst>
      <p:ext uri="{BB962C8B-B14F-4D97-AF65-F5344CB8AC3E}">
        <p14:creationId xmlns:p14="http://schemas.microsoft.com/office/powerpoint/2010/main" val="19842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63071"/>
            <a:ext cx="11147612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trasmitir a nuestros hijos estas enseñanzas de las escrituras, los testimonios de Dios, y que los atributos de Dios reconforten nuestra fe.</a:t>
            </a:r>
          </a:p>
        </p:txBody>
      </p:sp>
    </p:spTree>
    <p:extLst>
      <p:ext uri="{BB962C8B-B14F-4D97-AF65-F5344CB8AC3E}">
        <p14:creationId xmlns:p14="http://schemas.microsoft.com/office/powerpoint/2010/main" val="26881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5" y="731859"/>
            <a:ext cx="5766816" cy="54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9095" y="363071"/>
            <a:ext cx="5661212" cy="4504763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JUEZ DEL BIEN </a:t>
            </a:r>
            <a:b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MAL</a:t>
            </a:r>
          </a:p>
        </p:txBody>
      </p:sp>
      <p:sp>
        <p:nvSpPr>
          <p:cNvPr id="8" name="Elipse 7"/>
          <p:cNvSpPr/>
          <p:nvPr/>
        </p:nvSpPr>
        <p:spPr>
          <a:xfrm>
            <a:off x="8259331" y="5056095"/>
            <a:ext cx="1540740" cy="1452282"/>
          </a:xfrm>
          <a:prstGeom prst="ellipse">
            <a:avLst/>
          </a:prstGeom>
          <a:solidFill>
            <a:srgbClr val="3F92F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8995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76518"/>
            <a:ext cx="11147612" cy="6118411"/>
          </a:xfrm>
        </p:spPr>
        <p:txBody>
          <a:bodyPr anchor="ctr">
            <a:normAutofit fontScale="92500" lnSpcReduction="10000"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 aprueba un estilo de vida pecaminoso, Romanos 2:12-16; Efesios 4:17-19. 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El pecado es inexcusable, para los que pecan sin o con conocimiento de la ley; para los que oyen, pero no obedecen, V.12,13.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La conciencia misma señala lo bueno y lo malo, V.14,15.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En el gran día no habrá excusas, pues lo revelará todo, V.16.</a:t>
            </a:r>
          </a:p>
          <a:p>
            <a:pPr marL="901700" lvl="1" indent="-450850" algn="just">
              <a:buFont typeface="+mj-lt"/>
              <a:buAutoNum type="arabicParenR"/>
            </a:pPr>
            <a:r>
              <a:rPr lang="es-GT" sz="3800" dirty="0"/>
              <a:t>El estilo de vida de los pecadores, Efesios 4:17-19.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Andan en la vanidad de su mente.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No tienen entendimiento.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Duros de corazón al ignorar la salvación de Dios.</a:t>
            </a:r>
          </a:p>
          <a:p>
            <a:pPr marL="1422400" lvl="2" indent="-514350" algn="just">
              <a:buFont typeface="+mj-lt"/>
              <a:buAutoNum type="alphaLcParenR"/>
            </a:pPr>
            <a:r>
              <a:rPr lang="es-GT" sz="3400" dirty="0"/>
              <a:t>Insensibles ante la gravedad del pecado.</a:t>
            </a:r>
          </a:p>
        </p:txBody>
      </p:sp>
    </p:spTree>
    <p:extLst>
      <p:ext uri="{BB962C8B-B14F-4D97-AF65-F5344CB8AC3E}">
        <p14:creationId xmlns:p14="http://schemas.microsoft.com/office/powerpoint/2010/main" val="59471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911</Words>
  <Application>Microsoft Office PowerPoint</Application>
  <PresentationFormat>Panorámica</PresentationFormat>
  <Paragraphs>68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¿QUIÉN ES DIOS?</vt:lpstr>
      <vt:lpstr>Presentación de PowerPoint</vt:lpstr>
      <vt:lpstr>INTRODUCCIÓN</vt:lpstr>
      <vt:lpstr>DIOS SE REVELA  EN LA CREACIÓN</vt:lpstr>
      <vt:lpstr>Presentación de PowerPoint</vt:lpstr>
      <vt:lpstr>Presentación de PowerPoint</vt:lpstr>
      <vt:lpstr>Presentación de PowerPoint</vt:lpstr>
      <vt:lpstr>JUEZ DEL BIEN  Y EL MAL</vt:lpstr>
      <vt:lpstr>Presentación de PowerPoint</vt:lpstr>
      <vt:lpstr>Presentación de PowerPoint</vt:lpstr>
      <vt:lpstr>Presentación de PowerPoint</vt:lpstr>
      <vt:lpstr>UN CREADOR PERSONALMENTE COMPROMETIDO</vt:lpstr>
      <vt:lpstr>Presentación de PowerPoint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MINISTERIO DE LA RECONCILIACIÓN</dc:title>
  <dc:creator>Alberto A. Gaitan Ortiz</dc:creator>
  <cp:lastModifiedBy>David Rodríguez Zamora</cp:lastModifiedBy>
  <cp:revision>235</cp:revision>
  <dcterms:created xsi:type="dcterms:W3CDTF">2018-04-23T20:17:41Z</dcterms:created>
  <dcterms:modified xsi:type="dcterms:W3CDTF">2021-09-15T17:19:32Z</dcterms:modified>
</cp:coreProperties>
</file>