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61" r:id="rId6"/>
    <p:sldId id="262" r:id="rId7"/>
    <p:sldId id="274" r:id="rId8"/>
    <p:sldId id="277" r:id="rId9"/>
    <p:sldId id="264" r:id="rId10"/>
    <p:sldId id="278" r:id="rId11"/>
    <p:sldId id="275" r:id="rId12"/>
    <p:sldId id="279" r:id="rId13"/>
    <p:sldId id="280" r:id="rId14"/>
    <p:sldId id="267" r:id="rId15"/>
    <p:sldId id="268" r:id="rId16"/>
    <p:sldId id="276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9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10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55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231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1EDDA-76F6-40DF-A891-4556995942FC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GT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CCB53-46B7-47B2-843E-D1D03CB71EE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503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60000"/>
                <a:lumOff val="40000"/>
              </a:schemeClr>
            </a:gs>
            <a:gs pos="83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75000"/>
              </a:schemeClr>
            </a:gs>
            <a:gs pos="88000">
              <a:schemeClr val="accent2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868" y="304799"/>
            <a:ext cx="5386490" cy="3838223"/>
          </a:xfrm>
        </p:spPr>
        <p:txBody>
          <a:bodyPr anchor="ctr"/>
          <a:lstStyle/>
          <a:p>
            <a:pPr algn="ctr"/>
            <a:r>
              <a:rPr lang="es-ES" sz="7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LA ORACIÓN SACERDOTAL DE CRISTO</a:t>
            </a:r>
            <a:endParaRPr lang="es-GT" sz="7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A2CFB96-92BB-4059-851C-87FA56EBCE59}"/>
              </a:ext>
            </a:extLst>
          </p:cNvPr>
          <p:cNvSpPr/>
          <p:nvPr/>
        </p:nvSpPr>
        <p:spPr>
          <a:xfrm>
            <a:off x="530578" y="4362496"/>
            <a:ext cx="53977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“La oración de Jesucristo detalla su deseo para sus seguidores”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289" y="304799"/>
            <a:ext cx="5746383" cy="624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539567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0578" y="372532"/>
            <a:ext cx="11153421" cy="6129867"/>
          </a:xfrm>
        </p:spPr>
        <p:txBody>
          <a:bodyPr anchor="ctr">
            <a:noAutofit/>
          </a:bodyPr>
          <a:lstStyle/>
          <a:p>
            <a:pPr marL="542925" indent="-498475" algn="just">
              <a:buClrTx/>
              <a:buAutoNum type="alphaUcPeriod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manifestó el nombre de Dios a los discípulos. </a:t>
            </a:r>
          </a:p>
          <a:p>
            <a:pPr marL="1073150" lvl="1" indent="-452438" algn="just">
              <a:buClrTx/>
              <a:buFont typeface="+mj-lt"/>
              <a:buAutoNum type="arabicParenR" startAt="2"/>
            </a:pPr>
            <a:r>
              <a:rPr lang="es-GT" sz="3800" dirty="0">
                <a:ln w="0"/>
                <a:solidFill>
                  <a:schemeClr val="tx1"/>
                </a:solidFill>
              </a:rPr>
              <a:t>Los discípulos fueron el enfoque de su oración, V. 9-10.</a:t>
            </a:r>
          </a:p>
          <a:p>
            <a:pPr marL="1441450" lvl="2" indent="-368300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Para que fueron protegidos, V.11-12. “Excepto Judas”. </a:t>
            </a:r>
          </a:p>
          <a:p>
            <a:pPr marL="1441450" lvl="2" indent="-368300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Para que se mantuvieran en unidad, V.11. </a:t>
            </a:r>
          </a:p>
          <a:p>
            <a:pPr marL="1441450" lvl="2" indent="-368300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Para que su gozo fuese cumplido, V.13.</a:t>
            </a:r>
          </a:p>
          <a:p>
            <a:pPr marL="1441450" lvl="2" indent="-368300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Para ser guardados del mal, V.14-16.</a:t>
            </a:r>
          </a:p>
        </p:txBody>
      </p:sp>
    </p:spTree>
    <p:extLst>
      <p:ext uri="{BB962C8B-B14F-4D97-AF65-F5344CB8AC3E}">
        <p14:creationId xmlns:p14="http://schemas.microsoft.com/office/powerpoint/2010/main" val="423684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0059BB-3953-4DB2-8DCF-A6BC5DAFE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578" y="372534"/>
            <a:ext cx="11153421" cy="6107288"/>
          </a:xfrm>
        </p:spPr>
        <p:txBody>
          <a:bodyPr anchor="ctr">
            <a:normAutofit/>
          </a:bodyPr>
          <a:lstStyle/>
          <a:p>
            <a:pPr marL="538163" indent="-493713" algn="just">
              <a:buClrTx/>
              <a:buFont typeface="+mj-lt"/>
              <a:buAutoNum type="alphaUcPeriod" startAt="2"/>
            </a:pPr>
            <a:r>
              <a:rPr lang="es-GT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le pide al Padre: "Santifícalos en tu verdad”.  </a:t>
            </a:r>
          </a:p>
          <a:p>
            <a:pPr marL="984250" lvl="1" indent="-444500" algn="just">
              <a:buClrTx/>
              <a:buFont typeface="+mj-lt"/>
              <a:buAutoNum type="arabicParenR"/>
            </a:pPr>
            <a:r>
              <a:rPr lang="es-GT" sz="3800" dirty="0">
                <a:solidFill>
                  <a:schemeClr val="tx1"/>
                </a:solidFill>
              </a:rPr>
              <a:t>Santificados o apartados para los propósitos de Dios, V.17. Véase Éxodo 40:9.</a:t>
            </a:r>
          </a:p>
          <a:p>
            <a:pPr marL="984250" lvl="1" indent="-444500" algn="just">
              <a:buClrTx/>
              <a:buFont typeface="+mj-lt"/>
              <a:buAutoNum type="arabicParenR"/>
            </a:pPr>
            <a:r>
              <a:rPr lang="es-GT" sz="3800" dirty="0">
                <a:solidFill>
                  <a:schemeClr val="tx1"/>
                </a:solidFill>
              </a:rPr>
              <a:t>Santificados por la verdad de la Palabra de Dios, V.17,19.</a:t>
            </a:r>
          </a:p>
          <a:p>
            <a:pPr marL="984250" lvl="1" indent="-444500" algn="just">
              <a:buClrTx/>
              <a:buFont typeface="+mj-lt"/>
              <a:buAutoNum type="arabicParenR"/>
            </a:pPr>
            <a:r>
              <a:rPr lang="es-GT" sz="3800" dirty="0">
                <a:solidFill>
                  <a:schemeClr val="tx1"/>
                </a:solidFill>
              </a:rPr>
              <a:t>Santificados para proclamar el Evangelio a todo el mundo, V.18.</a:t>
            </a:r>
          </a:p>
        </p:txBody>
      </p:sp>
    </p:spTree>
    <p:extLst>
      <p:ext uri="{BB962C8B-B14F-4D97-AF65-F5344CB8AC3E}">
        <p14:creationId xmlns:p14="http://schemas.microsoft.com/office/powerpoint/2010/main" val="320106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0059BB-3953-4DB2-8DCF-A6BC5DAFE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577" y="372533"/>
            <a:ext cx="11164711" cy="6118578"/>
          </a:xfrm>
        </p:spPr>
        <p:txBody>
          <a:bodyPr anchor="ctr">
            <a:normAutofit/>
          </a:bodyPr>
          <a:lstStyle/>
          <a:p>
            <a:pPr marL="538163" indent="-493713" algn="just">
              <a:buClrTx/>
              <a:buFont typeface="+mj-lt"/>
              <a:buAutoNum type="alphaUcPeriod" startAt="3"/>
            </a:pPr>
            <a:r>
              <a:rPr lang="es-GT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¿Que se destaca en la oración de Jesús? Únelos, protégelos, santifícalos, apártalos, envíalos al mundo. El nos protegerá cuando presentamos el Evangelio al mundo pecador. </a:t>
            </a:r>
          </a:p>
        </p:txBody>
      </p:sp>
    </p:spTree>
    <p:extLst>
      <p:ext uri="{BB962C8B-B14F-4D97-AF65-F5344CB8AC3E}">
        <p14:creationId xmlns:p14="http://schemas.microsoft.com/office/powerpoint/2010/main" val="234683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107289" y="551328"/>
            <a:ext cx="5591653" cy="4195483"/>
          </a:xfrm>
        </p:spPr>
        <p:txBody>
          <a:bodyPr anchor="ctr"/>
          <a:lstStyle/>
          <a:p>
            <a:pPr algn="ctr"/>
            <a:r>
              <a:rPr lang="es-GT" sz="6500" b="1" dirty="0">
                <a:ln w="0"/>
                <a:solidFill>
                  <a:schemeClr val="tx1"/>
                </a:solidFill>
              </a:rPr>
              <a:t>“QUE TODOS SEAN UNO”</a:t>
            </a:r>
            <a:br>
              <a:rPr lang="es-GT" sz="6500" dirty="0">
                <a:ln w="0"/>
                <a:solidFill>
                  <a:schemeClr val="tx1"/>
                </a:solidFill>
              </a:rPr>
            </a:br>
            <a:br>
              <a:rPr lang="es-GT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17:20-26.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8149581" y="4975410"/>
            <a:ext cx="1480672" cy="941295"/>
          </a:xfrm>
          <a:prstGeom prst="flowChartPreparation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>
            <a:noAutofit/>
          </a:bodyPr>
          <a:lstStyle/>
          <a:p>
            <a:pPr algn="ctr"/>
            <a:r>
              <a:rPr lang="es-GT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81" y="1448155"/>
            <a:ext cx="5537677" cy="394411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37784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1866" y="372533"/>
            <a:ext cx="11142134" cy="6107289"/>
          </a:xfrm>
        </p:spPr>
        <p:txBody>
          <a:bodyPr anchor="ctr">
            <a:noAutofit/>
          </a:bodyPr>
          <a:lstStyle/>
          <a:p>
            <a:pPr marL="539750" indent="-539750" algn="just">
              <a:buClrTx/>
              <a:buFont typeface="+mj-lt"/>
              <a:buAutoNum type="alphaUcPeriod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oró por sus futuros discípulos.</a:t>
            </a:r>
          </a:p>
          <a:p>
            <a:pPr marL="984250" lvl="1" indent="-44450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Por los que creerían en Él, V.20.</a:t>
            </a:r>
          </a:p>
          <a:p>
            <a:pPr marL="984250" lvl="1" indent="-44450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Por la unidad que refleje la unidad del Hijo con el Padre, V.21. “</a:t>
            </a:r>
            <a:r>
              <a:rPr lang="es-GT" sz="3600" dirty="0">
                <a:ln w="0"/>
                <a:solidFill>
                  <a:schemeClr val="tx1"/>
                </a:solidFill>
              </a:rPr>
              <a:t>Esto no es asunto de uniformidad, es unidad a pesar de la diversidad”, Romanos 12:3-8.</a:t>
            </a:r>
          </a:p>
          <a:p>
            <a:pPr marL="984250" lvl="1" indent="-44450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Por que la iglesia sea marcada por su gloria, V.22. Véase Juan 1:14.</a:t>
            </a:r>
          </a:p>
          <a:p>
            <a:pPr marL="984250" lvl="1" indent="-44450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Por una unidad fundada en el amor, V.23.</a:t>
            </a:r>
          </a:p>
        </p:txBody>
      </p:sp>
    </p:spTree>
    <p:extLst>
      <p:ext uri="{BB962C8B-B14F-4D97-AF65-F5344CB8AC3E}">
        <p14:creationId xmlns:p14="http://schemas.microsoft.com/office/powerpoint/2010/main" val="294475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9289" y="383822"/>
            <a:ext cx="11153422" cy="6118578"/>
          </a:xfrm>
        </p:spPr>
        <p:txBody>
          <a:bodyPr anchor="ctr">
            <a:noAutofit/>
          </a:bodyPr>
          <a:lstStyle/>
          <a:p>
            <a:pPr marL="539750" lvl="1" indent="-539750" algn="just">
              <a:buClrTx/>
              <a:buFont typeface="+mj-lt"/>
              <a:buAutoNum type="alphaUcPeriod" startAt="2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oró para que la unidad con los suyos sea completada.</a:t>
            </a:r>
          </a:p>
          <a:p>
            <a:pPr marL="1138237" lvl="1" indent="-51435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Para que todos los suyos estén con Él para siempre, V.24.</a:t>
            </a:r>
          </a:p>
          <a:p>
            <a:pPr marL="1138237" lvl="1" indent="-51435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Para que todos los suyos vean su gloria, V.24. Véase Juan 11:40; 12:41; 15:8.</a:t>
            </a:r>
          </a:p>
          <a:p>
            <a:pPr marL="1138237" lvl="1" indent="-51435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Para que el gran amor de Dios fortalezca y sustente a los suyos, V. 24-25. Véase Juan 13:35.</a:t>
            </a:r>
          </a:p>
          <a:p>
            <a:pPr marL="1138237" lvl="1" indent="-51435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Para que los suyos conozcan la misma presencia de Jesús, V.26.</a:t>
            </a:r>
          </a:p>
        </p:txBody>
      </p:sp>
    </p:spTree>
    <p:extLst>
      <p:ext uri="{BB962C8B-B14F-4D97-AF65-F5344CB8AC3E}">
        <p14:creationId xmlns:p14="http://schemas.microsoft.com/office/powerpoint/2010/main" val="358259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4B878D-68E8-4D11-AA67-9CB0B8438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578" y="372533"/>
            <a:ext cx="11153422" cy="6118578"/>
          </a:xfrm>
        </p:spPr>
        <p:txBody>
          <a:bodyPr anchor="ctr">
            <a:normAutofit/>
          </a:bodyPr>
          <a:lstStyle/>
          <a:p>
            <a:pPr marL="539750" indent="-539750" algn="just">
              <a:buClrTx/>
              <a:buFont typeface="+mj-lt"/>
              <a:buAutoNum type="alphaUcPeriod" startAt="3"/>
            </a:pPr>
            <a:r>
              <a:rPr lang="es-GT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reconfortante es saber que las oraciones de Jesús se cumplen en nosotros, al sufrir como Él sufrió compartimos su gloria, al hacer su voluntad experimentamos el amor de Dios.</a:t>
            </a:r>
          </a:p>
        </p:txBody>
      </p:sp>
    </p:spTree>
    <p:extLst>
      <p:ext uri="{BB962C8B-B14F-4D97-AF65-F5344CB8AC3E}">
        <p14:creationId xmlns:p14="http://schemas.microsoft.com/office/powerpoint/2010/main" val="3268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1739900"/>
            <a:ext cx="9875520" cy="2717800"/>
          </a:xfrm>
          <a:prstGeom prst="wedgeRoundRectCallout">
            <a:avLst>
              <a:gd name="adj1" fmla="val -59413"/>
              <a:gd name="adj2" fmla="val -105724"/>
              <a:gd name="adj3" fmla="val 16667"/>
            </a:avLst>
          </a:prstGeom>
          <a:solidFill>
            <a:srgbClr val="C79D03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s-GT" sz="6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DISCIPULADO Y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289922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9289" y="372534"/>
            <a:ext cx="11176000" cy="6107288"/>
          </a:xfrm>
        </p:spPr>
        <p:txBody>
          <a:bodyPr anchor="ctr">
            <a:noAutofit/>
          </a:bodyPr>
          <a:lstStyle/>
          <a:p>
            <a:pPr marL="615950" indent="-571500" algn="just">
              <a:buClrTx/>
              <a:buFont typeface="Wingdings" panose="05000000000000000000" pitchFamily="2" charset="2"/>
              <a:buChar char="§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oró para que hubiera unidad entre nosotros. 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§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¿Cómo vemos la unidad en el pueblo de Dios?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§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 necesidad permanece, determinemos fortalecer los lazos que nos unen.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§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Evitemos la división en el Cuerpo de Cristo.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§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que mostrar y presentar al mundo quien es Jesús.</a:t>
            </a:r>
          </a:p>
        </p:txBody>
      </p:sp>
    </p:spTree>
    <p:extLst>
      <p:ext uri="{BB962C8B-B14F-4D97-AF65-F5344CB8AC3E}">
        <p14:creationId xmlns:p14="http://schemas.microsoft.com/office/powerpoint/2010/main" val="360087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" y="225552"/>
            <a:ext cx="11753088" cy="6406896"/>
          </a:xfrm>
          <a:prstGeom prst="rect">
            <a:avLst/>
          </a:prstGeom>
        </p:spPr>
      </p:pic>
      <p:sp>
        <p:nvSpPr>
          <p:cNvPr id="6" name="AutoShape 10" descr="Imagenes: #Juan 17:21 #LBLA @ibcr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5364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7882" y="530578"/>
            <a:ext cx="11161059" cy="3273778"/>
          </a:xfrm>
        </p:spPr>
        <p:txBody>
          <a:bodyPr>
            <a:normAutofit/>
          </a:bodyPr>
          <a:lstStyle/>
          <a:p>
            <a:pPr algn="ctr"/>
            <a:r>
              <a:rPr lang="es-GT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VERSICULO CLAVE: </a:t>
            </a:r>
            <a:br>
              <a:rPr lang="es-GT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GT" sz="5000" dirty="0">
                <a:ln w="0"/>
                <a:solidFill>
                  <a:schemeClr val="tx1"/>
                </a:solidFill>
                <a:latin typeface="+mn-lt"/>
              </a:rPr>
              <a:t>“</a:t>
            </a:r>
            <a:r>
              <a:rPr lang="es-GT" dirty="0">
                <a:ln w="0"/>
                <a:solidFill>
                  <a:schemeClr val="tx1"/>
                </a:solidFill>
                <a:latin typeface="+mn-lt"/>
              </a:rPr>
              <a:t>La gloria que me diste, yo les he dado, para que sean uno, así como nosotros somos uno”, Juan 17:22.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4323644"/>
            <a:ext cx="11161059" cy="1975556"/>
          </a:xfrm>
        </p:spPr>
        <p:txBody>
          <a:bodyPr anchor="ctr">
            <a:normAutofit/>
          </a:bodyPr>
          <a:lstStyle/>
          <a:p>
            <a:pPr marL="45720" indent="0" algn="ctr">
              <a:buNone/>
            </a:pPr>
            <a:r>
              <a:rPr lang="es-GT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LECTURA EN CLASE: </a:t>
            </a:r>
          </a:p>
          <a:p>
            <a:pPr marL="45720" indent="0" algn="ctr">
              <a:buNone/>
            </a:pPr>
            <a:r>
              <a:rPr lang="es-GT" sz="4400" dirty="0">
                <a:ln w="0"/>
                <a:solidFill>
                  <a:schemeClr val="tx1"/>
                </a:solidFill>
                <a:latin typeface="+mj-lt"/>
              </a:rPr>
              <a:t>Juan 17:1-4,11-23.</a:t>
            </a:r>
          </a:p>
        </p:txBody>
      </p:sp>
    </p:spTree>
    <p:extLst>
      <p:ext uri="{BB962C8B-B14F-4D97-AF65-F5344CB8AC3E}">
        <p14:creationId xmlns:p14="http://schemas.microsoft.com/office/powerpoint/2010/main" val="184422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578" y="383822"/>
            <a:ext cx="11153422" cy="903111"/>
          </a:xfrm>
        </p:spPr>
        <p:txBody>
          <a:bodyPr>
            <a:noAutofit/>
          </a:bodyPr>
          <a:lstStyle/>
          <a:p>
            <a:pPr algn="ctr"/>
            <a:r>
              <a:rPr lang="es-GT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0578" y="1365955"/>
            <a:ext cx="11153422" cy="5125155"/>
          </a:xfrm>
        </p:spPr>
        <p:txBody>
          <a:bodyPr anchor="ctr">
            <a:noAutofit/>
          </a:bodyPr>
          <a:lstStyle/>
          <a:p>
            <a:pPr algn="just"/>
            <a:r>
              <a:rPr lang="es-GT" sz="3800" dirty="0">
                <a:solidFill>
                  <a:schemeClr val="tx1"/>
                </a:solidFill>
              </a:rPr>
              <a:t>La oración de Jesús por los discípulos fue uno de sus últimos actos antes de la crucifixión.</a:t>
            </a:r>
          </a:p>
          <a:p>
            <a:pPr algn="just"/>
            <a:r>
              <a:rPr lang="es-GT" sz="3800" dirty="0">
                <a:solidFill>
                  <a:schemeClr val="tx1"/>
                </a:solidFill>
              </a:rPr>
              <a:t>Esto habla de su compromiso con la oración y con los suyos.</a:t>
            </a:r>
          </a:p>
          <a:p>
            <a:pPr algn="just"/>
            <a:r>
              <a:rPr lang="es-GT" sz="3800" dirty="0">
                <a:solidFill>
                  <a:schemeClr val="tx1"/>
                </a:solidFill>
              </a:rPr>
              <a:t>La lección de hoy explora la oración de Jesús como sumo sacerdote.</a:t>
            </a:r>
          </a:p>
          <a:p>
            <a:pPr algn="just"/>
            <a:r>
              <a:rPr lang="es-GT" sz="3800" dirty="0">
                <a:solidFill>
                  <a:schemeClr val="tx1"/>
                </a:solidFill>
              </a:rPr>
              <a:t>Examinémosla, contemplemos su significado y determinemos cumplir la voluntad de Dios para nuestra vida.</a:t>
            </a:r>
          </a:p>
        </p:txBody>
      </p:sp>
    </p:spTree>
    <p:extLst>
      <p:ext uri="{BB962C8B-B14F-4D97-AF65-F5344CB8AC3E}">
        <p14:creationId xmlns:p14="http://schemas.microsoft.com/office/powerpoint/2010/main" val="10050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6000" y="685441"/>
            <a:ext cx="5610578" cy="3832412"/>
          </a:xfrm>
        </p:spPr>
        <p:txBody>
          <a:bodyPr anchor="ctr"/>
          <a:lstStyle/>
          <a:p>
            <a:pPr algn="ctr"/>
            <a:r>
              <a:rPr lang="es-GT" sz="6500" b="1" dirty="0">
                <a:ln w="0"/>
                <a:solidFill>
                  <a:schemeClr val="tx1"/>
                </a:solidFill>
              </a:rPr>
              <a:t>“PADRE, GLORIFICA A TU HIJO”</a:t>
            </a:r>
            <a:br>
              <a:rPr lang="es-GT" sz="6500" dirty="0">
                <a:ln w="0"/>
                <a:solidFill>
                  <a:schemeClr val="tx1"/>
                </a:solidFill>
              </a:rPr>
            </a:br>
            <a:br>
              <a:rPr lang="es-GT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17:1-5.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8149581" y="4975410"/>
            <a:ext cx="1480672" cy="941295"/>
          </a:xfrm>
          <a:prstGeom prst="flowChartPreparation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>
            <a:noAutofit/>
          </a:bodyPr>
          <a:lstStyle/>
          <a:p>
            <a:pPr algn="ctr"/>
            <a:r>
              <a:rPr lang="es-GT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50" y="1461604"/>
            <a:ext cx="5536062" cy="394411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58192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0578" y="372533"/>
            <a:ext cx="11153422" cy="6118578"/>
          </a:xfrm>
        </p:spPr>
        <p:txBody>
          <a:bodyPr anchor="ctr">
            <a:noAutofit/>
          </a:bodyPr>
          <a:lstStyle/>
          <a:p>
            <a:pPr marL="450850" indent="-406400" algn="just">
              <a:buClrTx/>
              <a:buFont typeface="+mj-lt"/>
              <a:buAutoNum type="alphaUcPeriod"/>
            </a:pPr>
            <a:r>
              <a:rPr lang="es-GT" sz="38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oró para ser glorificado por el Padre, V.1. </a:t>
            </a:r>
          </a:p>
          <a:p>
            <a:pPr marL="901700" lvl="1" indent="-365125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El levantó los ojos al cielo y comenzó a orar.</a:t>
            </a:r>
          </a:p>
          <a:p>
            <a:pPr marL="901700" lvl="1" indent="-358775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El oró con un sentido total y profundo de relación familiar: “Padre”.</a:t>
            </a:r>
          </a:p>
          <a:p>
            <a:pPr marL="901700" lvl="1" indent="-358775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Él dice que el tiempo de cumplir el plan de Salvación había llegado</a:t>
            </a:r>
            <a:r>
              <a:rPr lang="es-GT" sz="2800" dirty="0">
                <a:ln w="0"/>
                <a:solidFill>
                  <a:schemeClr val="tx1"/>
                </a:solidFill>
              </a:rPr>
              <a:t>.</a:t>
            </a:r>
          </a:p>
          <a:p>
            <a:pPr marL="1255713" lvl="3" indent="-354013" algn="just">
              <a:buClrTx/>
              <a:buFont typeface="+mj-lt"/>
              <a:buAutoNum type="alphaLcParenR"/>
            </a:pPr>
            <a:r>
              <a:rPr lang="es-GT" sz="3400" dirty="0">
                <a:ln w="0"/>
                <a:solidFill>
                  <a:schemeClr val="tx1"/>
                </a:solidFill>
              </a:rPr>
              <a:t>El plan establecido antes de la fundación del mundo: “morir en la cruz por los pecados del mundo”.</a:t>
            </a:r>
          </a:p>
          <a:p>
            <a:pPr marL="1255713" lvl="3" indent="-354013" algn="just">
              <a:buClrTx/>
              <a:buFont typeface="+mj-lt"/>
              <a:buAutoNum type="alphaLcParenR"/>
            </a:pPr>
            <a:r>
              <a:rPr lang="es-GT" sz="3400" dirty="0">
                <a:ln w="0"/>
                <a:solidFill>
                  <a:schemeClr val="tx1"/>
                </a:solidFill>
              </a:rPr>
              <a:t>La resolución de Cristo: “someterse a la voluntad del Padre. Véase Lucas 22:42. </a:t>
            </a:r>
          </a:p>
          <a:p>
            <a:pPr marL="1255713" lvl="3" indent="-354013" algn="just">
              <a:buClrTx/>
              <a:buFont typeface="+mj-lt"/>
              <a:buAutoNum type="alphaLcParenR"/>
            </a:pPr>
            <a:r>
              <a:rPr lang="es-GT" sz="3400" dirty="0">
                <a:ln w="0"/>
                <a:solidFill>
                  <a:schemeClr val="tx1"/>
                </a:solidFill>
              </a:rPr>
              <a:t>Esto traería gloria al Hijo y glorificaría al Padre. </a:t>
            </a:r>
          </a:p>
        </p:txBody>
      </p:sp>
    </p:spTree>
    <p:extLst>
      <p:ext uri="{BB962C8B-B14F-4D97-AF65-F5344CB8AC3E}">
        <p14:creationId xmlns:p14="http://schemas.microsoft.com/office/powerpoint/2010/main" val="369570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0578" y="383823"/>
            <a:ext cx="11164711" cy="6107288"/>
          </a:xfrm>
        </p:spPr>
        <p:txBody>
          <a:bodyPr anchor="ctr">
            <a:noAutofit/>
          </a:bodyPr>
          <a:lstStyle/>
          <a:p>
            <a:pPr marL="354013" indent="-354013" algn="just">
              <a:buClrTx/>
              <a:buFont typeface="+mj-lt"/>
              <a:buAutoNum type="alphaUcPeriod" startAt="2"/>
            </a:pPr>
            <a:r>
              <a:rPr lang="es-GT" sz="38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habla de la fuente y naturaleza de la vida eterna, V.2-5.</a:t>
            </a:r>
          </a:p>
          <a:p>
            <a:pPr marL="787400" lvl="1" indent="-514350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Él afirmó tener potestad sobre toda carne, y autoridad para conceder la vida eterna, V.2.</a:t>
            </a:r>
          </a:p>
          <a:p>
            <a:pPr marL="787400" lvl="1" indent="-514350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ÉL afirmó que la vida eterna se encuentra en un conocimiento experimental de Dios y Jesucristo, V.3.</a:t>
            </a:r>
          </a:p>
          <a:p>
            <a:pPr marL="787400" lvl="1" indent="-514350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El glorificó a Dios Padre en la tierra hasta su obra en la cruz, V.4.</a:t>
            </a:r>
          </a:p>
          <a:p>
            <a:pPr marL="787400" lvl="1" indent="-514350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El oró a su Padre para que le fuera restaurada la gloria que había tenido antes de su Encarnación, V.5. Véase Filipenses 2:5-8. </a:t>
            </a:r>
          </a:p>
        </p:txBody>
      </p:sp>
    </p:spTree>
    <p:extLst>
      <p:ext uri="{BB962C8B-B14F-4D97-AF65-F5344CB8AC3E}">
        <p14:creationId xmlns:p14="http://schemas.microsoft.com/office/powerpoint/2010/main" val="426707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1867" y="383822"/>
            <a:ext cx="11153422" cy="6107289"/>
          </a:xfrm>
        </p:spPr>
        <p:txBody>
          <a:bodyPr anchor="ctr">
            <a:normAutofit/>
          </a:bodyPr>
          <a:lstStyle/>
          <a:p>
            <a:pPr marL="450850" indent="-450850" algn="just">
              <a:buClrTx/>
              <a:buFont typeface="+mj-lt"/>
              <a:buAutoNum type="alphaUcPeriod" startAt="3"/>
            </a:pPr>
            <a:r>
              <a:rPr lang="es-GT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Dios sea glorificado a través de nuestra vida, y después someternos a los planes que Él tiene para nosotros. Él nos ha prometido vida eterna.</a:t>
            </a:r>
          </a:p>
        </p:txBody>
      </p:sp>
    </p:spTree>
    <p:extLst>
      <p:ext uri="{BB962C8B-B14F-4D97-AF65-F5344CB8AC3E}">
        <p14:creationId xmlns:p14="http://schemas.microsoft.com/office/powerpoint/2010/main" val="175069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84711" y="551329"/>
            <a:ext cx="5614231" cy="3832412"/>
          </a:xfrm>
        </p:spPr>
        <p:txBody>
          <a:bodyPr anchor="ctr"/>
          <a:lstStyle/>
          <a:p>
            <a:pPr algn="ctr"/>
            <a:r>
              <a:rPr lang="es-GT" sz="6500" b="1" dirty="0">
                <a:ln w="0"/>
                <a:solidFill>
                  <a:schemeClr val="tx1"/>
                </a:solidFill>
              </a:rPr>
              <a:t>“GUARDALOS DEL MAL”</a:t>
            </a:r>
            <a:br>
              <a:rPr lang="es-GT" sz="6500" dirty="0">
                <a:ln w="0"/>
                <a:solidFill>
                  <a:schemeClr val="tx1"/>
                </a:solidFill>
              </a:rPr>
            </a:br>
            <a:br>
              <a:rPr lang="es-GT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17:6-19.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8138292" y="4975410"/>
            <a:ext cx="1480672" cy="941295"/>
          </a:xfrm>
          <a:prstGeom prst="flowChartPreparation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>
            <a:noAutofit/>
          </a:bodyPr>
          <a:lstStyle/>
          <a:p>
            <a:pPr algn="ctr"/>
            <a:r>
              <a:rPr lang="es-GT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22" y="1452282"/>
            <a:ext cx="5582083" cy="394411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10523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0578" y="372533"/>
            <a:ext cx="11153421" cy="6096000"/>
          </a:xfrm>
        </p:spPr>
        <p:txBody>
          <a:bodyPr anchor="ctr">
            <a:noAutofit/>
          </a:bodyPr>
          <a:lstStyle/>
          <a:p>
            <a:pPr marL="450850" indent="-406400" algn="just">
              <a:buClrTx/>
              <a:buAutoNum type="alphaUcPeriod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manifestó el nombre de Dios a los discípulos. </a:t>
            </a:r>
          </a:p>
          <a:p>
            <a:pPr marL="1169988" lvl="1" indent="-549275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Los discípulos que el Padre le dio a Jesús:</a:t>
            </a:r>
          </a:p>
          <a:p>
            <a:pPr marL="1441450" lvl="2" indent="-549275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Fueron tomados del mundo, V.6.</a:t>
            </a:r>
          </a:p>
          <a:p>
            <a:pPr marL="1409383" lvl="2" indent="-514350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Aceptaron las palabras de Jesús como venidas de Dios, V.7.</a:t>
            </a:r>
          </a:p>
          <a:p>
            <a:pPr marL="1409383" lvl="2" indent="-514350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Creyeron que Jesús es el Hijo de Dios enviado por el Padre, V.8.</a:t>
            </a:r>
          </a:p>
        </p:txBody>
      </p:sp>
    </p:spTree>
    <p:extLst>
      <p:ext uri="{BB962C8B-B14F-4D97-AF65-F5344CB8AC3E}">
        <p14:creationId xmlns:p14="http://schemas.microsoft.com/office/powerpoint/2010/main" val="315965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se">
  <a:themeElements>
    <a:clrScheme name="Amari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640</TotalTime>
  <Words>863</Words>
  <Application>Microsoft Office PowerPoint</Application>
  <PresentationFormat>Panorámica</PresentationFormat>
  <Paragraphs>62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Calibri</vt:lpstr>
      <vt:lpstr>Corbel</vt:lpstr>
      <vt:lpstr>Wingdings</vt:lpstr>
      <vt:lpstr>Base</vt:lpstr>
      <vt:lpstr>LA ORACIÓN SACERDOTAL DE CRISTO</vt:lpstr>
      <vt:lpstr>VERSICULO CLAVE:  “La gloria que me diste, yo les he dado, para que sean uno, así como nosotros somos uno”, Juan 17:22. </vt:lpstr>
      <vt:lpstr>INTRODUCCIÓN</vt:lpstr>
      <vt:lpstr>“PADRE, GLORIFICA A TU HIJO”  Juan 17:1-5.</vt:lpstr>
      <vt:lpstr>Presentación de PowerPoint</vt:lpstr>
      <vt:lpstr>Presentación de PowerPoint</vt:lpstr>
      <vt:lpstr>Presentación de PowerPoint</vt:lpstr>
      <vt:lpstr>“GUARDALOS DEL MAL”  Juan 17:6-19.</vt:lpstr>
      <vt:lpstr>Presentación de PowerPoint</vt:lpstr>
      <vt:lpstr>Presentación de PowerPoint</vt:lpstr>
      <vt:lpstr>Presentación de PowerPoint</vt:lpstr>
      <vt:lpstr>Presentación de PowerPoint</vt:lpstr>
      <vt:lpstr>“QUE TODOS SEAN UNO”  Juan 17:20-26.</vt:lpstr>
      <vt:lpstr>Presentación de PowerPoint</vt:lpstr>
      <vt:lpstr>Presentación de PowerPoint</vt:lpstr>
      <vt:lpstr>Presentación de PowerPoint</vt:lpstr>
      <vt:lpstr>DISCIPULADO Y MINISTERIO EN ACCION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DIOS DE JUICIO Y MISERICORDIA</dc:title>
  <dc:creator>Alfonso Gaitan</dc:creator>
  <cp:lastModifiedBy>David Rodríguez Zamora</cp:lastModifiedBy>
  <cp:revision>130</cp:revision>
  <dcterms:created xsi:type="dcterms:W3CDTF">2016-12-08T03:18:22Z</dcterms:created>
  <dcterms:modified xsi:type="dcterms:W3CDTF">2021-09-15T17:18:22Z</dcterms:modified>
</cp:coreProperties>
</file>