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8" r:id="rId3"/>
    <p:sldId id="259" r:id="rId4"/>
    <p:sldId id="260" r:id="rId5"/>
    <p:sldId id="282" r:id="rId6"/>
    <p:sldId id="283" r:id="rId7"/>
    <p:sldId id="284" r:id="rId8"/>
    <p:sldId id="285" r:id="rId9"/>
    <p:sldId id="286" r:id="rId10"/>
    <p:sldId id="287" r:id="rId11"/>
    <p:sldId id="288" r:id="rId12"/>
    <p:sldId id="289" r:id="rId13"/>
    <p:sldId id="290" r:id="rId14"/>
    <p:sldId id="291"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00"/>
    <a:srgbClr val="A06A29"/>
    <a:srgbClr val="704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p:cNvSpPr>
            <a:spLocks noGrp="1"/>
          </p:cNvSpPr>
          <p:nvPr>
            <p:ph type="dt" sz="half" idx="10"/>
          </p:nvPr>
        </p:nvSpPr>
        <p:spPr/>
        <p:txBody>
          <a:bodyPr/>
          <a:lstStyle/>
          <a:p>
            <a:fld id="{96DFF08F-DC6B-4601-B491-B0F83F6DD2DA}" type="datetimeFigureOut">
              <a:rPr lang="en-US" smtClean="0"/>
              <a:pPr/>
              <a:t>6/9/2021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83016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7237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43906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96226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199244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86523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1679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fecha 2"/>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906238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23669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99084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6DFF08F-DC6B-4601-B491-B0F83F6DD2DA}" type="datetimeFigureOut">
              <a:rPr lang="en-US" smtClean="0"/>
              <a:t>6/9/2021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07180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rgbClr val="A50021"/>
            </a:gs>
            <a:gs pos="99000">
              <a:srgbClr val="A50021"/>
            </a:gs>
            <a:gs pos="4000">
              <a:schemeClr val="bg1"/>
            </a:gs>
            <a:gs pos="95000">
              <a:schemeClr val="bg1"/>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F08F-DC6B-4601-B491-B0F83F6DD2DA}" type="datetimeFigureOut">
              <a:rPr lang="en-US" smtClean="0"/>
              <a:pPr/>
              <a:t>6/9/2021</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9686550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3223" y="1073613"/>
            <a:ext cx="5407152" cy="46817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ítulo 1"/>
          <p:cNvSpPr>
            <a:spLocks noGrp="1"/>
          </p:cNvSpPr>
          <p:nvPr>
            <p:ph type="title"/>
          </p:nvPr>
        </p:nvSpPr>
        <p:spPr>
          <a:xfrm>
            <a:off x="263525" y="551543"/>
            <a:ext cx="5832475" cy="2322287"/>
          </a:xfrm>
        </p:spPr>
        <p:txBody>
          <a:bodyPr anchor="ctr">
            <a:normAutofit/>
          </a:bodyPr>
          <a:lstStyle/>
          <a:p>
            <a:pPr algn="ctr"/>
            <a:r>
              <a:rPr lang="es-GT" sz="8000" b="1" dirty="0">
                <a:ln w="0"/>
                <a:effectLst>
                  <a:outerShdw blurRad="38100" dist="19050" dir="2700000" algn="tl" rotWithShape="0">
                    <a:schemeClr val="dk1">
                      <a:alpha val="40000"/>
                    </a:schemeClr>
                  </a:outerShdw>
                </a:effectLst>
              </a:rPr>
              <a:t>UN PUEBLO SANTO</a:t>
            </a:r>
            <a:endParaRPr lang="es-GT" sz="8000" b="1" dirty="0">
              <a:ln w="0"/>
              <a:solidFill>
                <a:schemeClr val="tx1"/>
              </a:solidFill>
              <a:effectLst>
                <a:outerShdw blurRad="38100" dist="19050" dir="2700000" algn="tl" rotWithShape="0">
                  <a:schemeClr val="dk1">
                    <a:alpha val="40000"/>
                  </a:schemeClr>
                </a:outerShdw>
              </a:effectLst>
            </a:endParaRPr>
          </a:p>
        </p:txBody>
      </p:sp>
      <p:sp>
        <p:nvSpPr>
          <p:cNvPr id="5" name="TextBox 4">
            <a:extLst>
              <a:ext uri="{FF2B5EF4-FFF2-40B4-BE49-F238E27FC236}">
                <a16:creationId xmlns:a16="http://schemas.microsoft.com/office/drawing/2014/main" id="{8D5C70EE-7ACB-43D4-AD68-66F23BA89AEF}"/>
              </a:ext>
            </a:extLst>
          </p:cNvPr>
          <p:cNvSpPr txBox="1"/>
          <p:nvPr/>
        </p:nvSpPr>
        <p:spPr>
          <a:xfrm>
            <a:off x="263525" y="3439844"/>
            <a:ext cx="5832475" cy="2554545"/>
          </a:xfrm>
          <a:prstGeom prst="rect">
            <a:avLst/>
          </a:prstGeom>
          <a:noFill/>
        </p:spPr>
        <p:txBody>
          <a:bodyPr wrap="square">
            <a:spAutoFit/>
          </a:bodyPr>
          <a:lstStyle/>
          <a:p>
            <a:pPr algn="ctr"/>
            <a:r>
              <a:rPr lang="es-GT" sz="4000" dirty="0">
                <a:effectLst>
                  <a:outerShdw blurRad="38100" dist="38100" dir="2700000" algn="tl">
                    <a:srgbClr val="000000">
                      <a:alpha val="43137"/>
                    </a:srgbClr>
                  </a:outerShdw>
                </a:effectLst>
              </a:rPr>
              <a:t>“</a:t>
            </a:r>
            <a:r>
              <a:rPr lang="es-ES" sz="4000" dirty="0">
                <a:effectLst>
                  <a:outerShdw blurRad="38100" dist="38100" dir="2700000" algn="tl">
                    <a:srgbClr val="000000">
                      <a:alpha val="43137"/>
                    </a:srgbClr>
                  </a:outerShdw>
                </a:effectLst>
              </a:rPr>
              <a:t>El cristiano debe vivir como ciudadano del reino de Dios, no de los reinos de este mundo”</a:t>
            </a:r>
            <a:endParaRPr lang="es-419"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353956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63071"/>
            <a:ext cx="11161059" cy="6131858"/>
          </a:xfrm>
        </p:spPr>
        <p:txBody>
          <a:bodyPr anchor="ctr">
            <a:normAutofit/>
          </a:bodyPr>
          <a:lstStyle/>
          <a:p>
            <a:pPr marL="538163" indent="-538163" algn="just">
              <a:lnSpc>
                <a:spcPct val="80000"/>
              </a:lnSpc>
              <a:buFont typeface="+mj-lt"/>
              <a:buAutoNum type="alphaUcPeriod" startAt="2"/>
            </a:pPr>
            <a:r>
              <a:rPr lang="es-GT" sz="4000" b="1" dirty="0">
                <a:effectLst>
                  <a:outerShdw blurRad="38100" dist="38100" dir="2700000" algn="tl">
                    <a:srgbClr val="000000">
                      <a:alpha val="43137"/>
                    </a:srgbClr>
                  </a:outerShdw>
                </a:effectLst>
              </a:rPr>
              <a:t>Vivan en sumisión y libertad, V.13-17.</a:t>
            </a:r>
          </a:p>
          <a:p>
            <a:pPr marL="971550" lvl="1" indent="-514350" algn="just">
              <a:lnSpc>
                <a:spcPct val="80000"/>
              </a:lnSpc>
              <a:buFont typeface="+mj-lt"/>
              <a:buAutoNum type="arabicParenR"/>
            </a:pPr>
            <a:r>
              <a:rPr lang="es-GT" sz="3600" dirty="0"/>
              <a:t>Hay que demostrar sumisión propia ante el gobierno, V.13, 14.</a:t>
            </a:r>
          </a:p>
          <a:p>
            <a:pPr marL="971550" lvl="1" indent="-514350" algn="just">
              <a:lnSpc>
                <a:spcPct val="80000"/>
              </a:lnSpc>
              <a:buFont typeface="+mj-lt"/>
              <a:buAutoNum type="arabicParenR"/>
            </a:pPr>
            <a:r>
              <a:rPr lang="es-GT" sz="3600" dirty="0"/>
              <a:t>Hay que ser respetuosos de la ley porque esa es la voluntad de Dios para los creyentes, V.15.</a:t>
            </a:r>
          </a:p>
          <a:p>
            <a:pPr marL="971550" lvl="1" indent="-514350" algn="just">
              <a:lnSpc>
                <a:spcPct val="80000"/>
              </a:lnSpc>
              <a:buFont typeface="+mj-lt"/>
              <a:buAutoNum type="arabicParenR"/>
            </a:pPr>
            <a:r>
              <a:rPr lang="es-GT" sz="3600" dirty="0"/>
              <a:t>Hay que someterse a la autoridad, excepto cuando las leyes conducen a la desobediencia a Dios, V.15.</a:t>
            </a:r>
          </a:p>
          <a:p>
            <a:pPr marL="971550" lvl="1" indent="-514350" algn="just">
              <a:lnSpc>
                <a:spcPct val="80000"/>
              </a:lnSpc>
              <a:buFont typeface="+mj-lt"/>
              <a:buAutoNum type="arabicParenR"/>
            </a:pPr>
            <a:r>
              <a:rPr lang="es-GT" sz="3600" dirty="0"/>
              <a:t>Hay que vivir como personas libres, V.16.</a:t>
            </a:r>
          </a:p>
          <a:p>
            <a:pPr marL="1428750" lvl="2" indent="-514350" algn="just">
              <a:lnSpc>
                <a:spcPct val="80000"/>
              </a:lnSpc>
              <a:buFont typeface="+mj-lt"/>
              <a:buAutoNum type="alphaLcParenR"/>
            </a:pPr>
            <a:r>
              <a:rPr lang="es-GT" sz="3200" dirty="0"/>
              <a:t>Esta libertad no es vivir caprichosamente, Romanos 81,2.</a:t>
            </a:r>
          </a:p>
          <a:p>
            <a:pPr marL="1428750" lvl="2" indent="-514350" algn="just">
              <a:lnSpc>
                <a:spcPct val="80000"/>
              </a:lnSpc>
              <a:buFont typeface="+mj-lt"/>
              <a:buAutoNum type="alphaLcParenR"/>
            </a:pPr>
            <a:r>
              <a:rPr lang="es-GT" sz="3200" dirty="0"/>
              <a:t>Esta libertad significa ser libre del pecado, y libre para servir a Cristo.</a:t>
            </a:r>
          </a:p>
          <a:p>
            <a:pPr marL="1428750" lvl="2" indent="-514350" algn="just">
              <a:lnSpc>
                <a:spcPct val="80000"/>
              </a:lnSpc>
              <a:buFont typeface="+mj-lt"/>
              <a:buAutoNum type="alphaLcParenR"/>
            </a:pPr>
            <a:r>
              <a:rPr lang="es-GT" sz="3200" dirty="0"/>
              <a:t>Esta libertad no justifica la mala conducta, como evadir impuestos o no mostrar el debido respeto a la autoridad.</a:t>
            </a:r>
          </a:p>
        </p:txBody>
      </p:sp>
    </p:spTree>
    <p:extLst>
      <p:ext uri="{BB962C8B-B14F-4D97-AF65-F5344CB8AC3E}">
        <p14:creationId xmlns:p14="http://schemas.microsoft.com/office/powerpoint/2010/main" val="36285430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1581" y="641350"/>
            <a:ext cx="6541008" cy="34442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ítulo 3"/>
          <p:cNvSpPr>
            <a:spLocks noGrp="1"/>
          </p:cNvSpPr>
          <p:nvPr>
            <p:ph type="title"/>
          </p:nvPr>
        </p:nvSpPr>
        <p:spPr>
          <a:xfrm>
            <a:off x="285750" y="4343400"/>
            <a:ext cx="11441611" cy="1974273"/>
          </a:xfrm>
        </p:spPr>
        <p:txBody>
          <a:bodyPr anchor="ctr">
            <a:normAutofit fontScale="90000"/>
          </a:bodyPr>
          <a:lstStyle/>
          <a:p>
            <a:pPr algn="ctr"/>
            <a:r>
              <a:rPr lang="es-GT" sz="6500" b="1" dirty="0">
                <a:ln w="0"/>
              </a:rPr>
              <a:t>SUMISOS Y DISPUESTOS A AMAR A LOS DEMAS.</a:t>
            </a:r>
            <a:br>
              <a:rPr lang="es-GT" sz="6500" b="1" dirty="0">
                <a:ln w="0"/>
              </a:rPr>
            </a:br>
            <a:r>
              <a:rPr lang="es-GT" sz="4000" b="1" dirty="0">
                <a:ln w="0"/>
                <a:effectLst>
                  <a:outerShdw blurRad="38100" dist="38100" dir="2700000" algn="tl">
                    <a:srgbClr val="000000">
                      <a:alpha val="43137"/>
                    </a:srgbClr>
                  </a:outerShdw>
                </a:effectLst>
              </a:rPr>
              <a:t>1 Pedro 3:1-9.</a:t>
            </a:r>
            <a:endParaRPr lang="es-GT" sz="4000" b="1" dirty="0">
              <a:ln w="0"/>
              <a:solidFill>
                <a:schemeClr val="tx1"/>
              </a:solidFill>
              <a:effectLst>
                <a:outerShdw blurRad="38100" dist="38100" dir="2700000" algn="tl">
                  <a:srgbClr val="000000">
                    <a:alpha val="43137"/>
                  </a:srgbClr>
                </a:outerShdw>
              </a:effectLst>
            </a:endParaRPr>
          </a:p>
        </p:txBody>
      </p:sp>
      <p:sp>
        <p:nvSpPr>
          <p:cNvPr id="6" name="Marcador de texto 5"/>
          <p:cNvSpPr>
            <a:spLocks noGrp="1"/>
          </p:cNvSpPr>
          <p:nvPr>
            <p:ph type="body" sz="half" idx="2"/>
          </p:nvPr>
        </p:nvSpPr>
        <p:spPr>
          <a:xfrm>
            <a:off x="11043739" y="207309"/>
            <a:ext cx="1148261" cy="1244600"/>
          </a:xfrm>
          <a:prstGeom prst="teardrop">
            <a:avLst/>
          </a:prstGeom>
          <a:solidFill>
            <a:srgbClr val="A50021"/>
          </a:solidFill>
          <a:ln>
            <a:prstDash val="solid"/>
          </a:ln>
        </p:spPr>
        <p:style>
          <a:lnRef idx="0">
            <a:schemeClr val="accent2"/>
          </a:lnRef>
          <a:fillRef idx="3">
            <a:schemeClr val="accent2"/>
          </a:fillRef>
          <a:effectRef idx="3">
            <a:schemeClr val="accent2"/>
          </a:effectRef>
          <a:fontRef idx="minor">
            <a:schemeClr val="lt1"/>
          </a:fontRef>
        </p:style>
        <p:txBody>
          <a:bodyPr anchor="b" anchorCtr="1">
            <a:noAutofit/>
          </a:bodyPr>
          <a:lstStyle/>
          <a:p>
            <a:pPr algn="ctr"/>
            <a:r>
              <a:rPr lang="es-GT" sz="6600" b="1" dirty="0">
                <a:ln w="0"/>
                <a:solidFill>
                  <a:schemeClr val="bg1"/>
                </a:solidFill>
              </a:rPr>
              <a:t>3</a:t>
            </a:r>
          </a:p>
        </p:txBody>
      </p:sp>
    </p:spTree>
    <p:extLst>
      <p:ext uri="{BB962C8B-B14F-4D97-AF65-F5344CB8AC3E}">
        <p14:creationId xmlns:p14="http://schemas.microsoft.com/office/powerpoint/2010/main" val="1824651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63071"/>
            <a:ext cx="11161059" cy="6131858"/>
          </a:xfrm>
        </p:spPr>
        <p:txBody>
          <a:bodyPr anchor="ctr">
            <a:normAutofit/>
          </a:bodyPr>
          <a:lstStyle/>
          <a:p>
            <a:pPr marL="538163" indent="-538163" algn="just">
              <a:buFont typeface="+mj-lt"/>
              <a:buAutoNum type="alphaUcPeriod"/>
            </a:pPr>
            <a:r>
              <a:rPr lang="es-GT" sz="4000" b="1" dirty="0">
                <a:effectLst>
                  <a:outerShdw blurRad="38100" dist="38100" dir="2700000" algn="tl">
                    <a:srgbClr val="000000">
                      <a:alpha val="43137"/>
                    </a:srgbClr>
                  </a:outerShdw>
                </a:effectLst>
              </a:rPr>
              <a:t>La esposa sumisa al esposo, V.1-6. </a:t>
            </a:r>
          </a:p>
          <a:p>
            <a:pPr marL="971550" lvl="1" indent="-514350" algn="just">
              <a:buFont typeface="+mj-lt"/>
              <a:buAutoNum type="arabicParenR"/>
            </a:pPr>
            <a:r>
              <a:rPr lang="es-GT" sz="3600" dirty="0"/>
              <a:t>La sumisión es una demanda divina, V.1.</a:t>
            </a:r>
          </a:p>
          <a:p>
            <a:pPr marL="971550" lvl="1" indent="-514350" algn="just">
              <a:buFont typeface="+mj-lt"/>
              <a:buAutoNum type="arabicParenR"/>
            </a:pPr>
            <a:r>
              <a:rPr lang="es-GT" sz="3600" dirty="0"/>
              <a:t>La sumisión es una oportunidad evangelizadora,      V.1, 2.</a:t>
            </a:r>
          </a:p>
          <a:p>
            <a:pPr marL="971550" lvl="1" indent="-514350" algn="just">
              <a:buFont typeface="+mj-lt"/>
              <a:buAutoNum type="arabicParenR"/>
            </a:pPr>
            <a:r>
              <a:rPr lang="es-GT" sz="3600" dirty="0"/>
              <a:t>La sumisión se muestra con una correcta belleza externa y una belleza interna, V.3, 4.</a:t>
            </a:r>
          </a:p>
          <a:p>
            <a:pPr marL="971550" lvl="1" indent="-514350" algn="just">
              <a:buFont typeface="+mj-lt"/>
              <a:buAutoNum type="arabicParenR"/>
            </a:pPr>
            <a:r>
              <a:rPr lang="es-GT" sz="3600" dirty="0"/>
              <a:t>La sumisión ejemplar de Sara con su esposo Abraham, V.5, 6.</a:t>
            </a:r>
          </a:p>
          <a:p>
            <a:pPr marL="1428750" lvl="2" indent="-514350" algn="just">
              <a:buFont typeface="+mj-lt"/>
              <a:buAutoNum type="alphaLcParenR"/>
            </a:pPr>
            <a:r>
              <a:rPr lang="es-GT" sz="3200" dirty="0"/>
              <a:t>Sara le obedecía y lo trataba con respeto, llamándole mi señor.</a:t>
            </a:r>
          </a:p>
          <a:p>
            <a:pPr marL="1428750" lvl="2" indent="-514350" algn="just">
              <a:buFont typeface="+mj-lt"/>
              <a:buAutoNum type="alphaLcParenR"/>
            </a:pPr>
            <a:r>
              <a:rPr lang="es-GT" sz="3200" dirty="0"/>
              <a:t>La mujer de hoy es llamada a seguir su ejemplo.</a:t>
            </a:r>
          </a:p>
        </p:txBody>
      </p:sp>
    </p:spTree>
    <p:extLst>
      <p:ext uri="{BB962C8B-B14F-4D97-AF65-F5344CB8AC3E}">
        <p14:creationId xmlns:p14="http://schemas.microsoft.com/office/powerpoint/2010/main" val="18340966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63071"/>
            <a:ext cx="11161059" cy="6131858"/>
          </a:xfrm>
        </p:spPr>
        <p:txBody>
          <a:bodyPr anchor="ctr">
            <a:normAutofit/>
          </a:bodyPr>
          <a:lstStyle/>
          <a:p>
            <a:pPr marL="538163" indent="-538163" algn="just">
              <a:buFont typeface="+mj-lt"/>
              <a:buAutoNum type="alphaUcPeriod" startAt="2"/>
            </a:pPr>
            <a:r>
              <a:rPr lang="es-GT" sz="4000" b="1" dirty="0">
                <a:effectLst>
                  <a:outerShdw blurRad="38100" dist="38100" dir="2700000" algn="tl">
                    <a:srgbClr val="000000">
                      <a:alpha val="43137"/>
                    </a:srgbClr>
                  </a:outerShdw>
                </a:effectLst>
              </a:rPr>
              <a:t>La relación del esposo con su esposa en cuatro áreas, V.7.</a:t>
            </a:r>
          </a:p>
          <a:p>
            <a:pPr marL="971550" lvl="1" indent="-514350" algn="just">
              <a:buFont typeface="+mj-lt"/>
              <a:buAutoNum type="arabicParenR"/>
            </a:pPr>
            <a:r>
              <a:rPr lang="es-GT" sz="3600" dirty="0"/>
              <a:t>Físicamente: “vivid con ellas”.</a:t>
            </a:r>
          </a:p>
          <a:p>
            <a:pPr marL="971550" lvl="1" indent="-514350" algn="just">
              <a:buFont typeface="+mj-lt"/>
              <a:buAutoNum type="arabicParenR"/>
            </a:pPr>
            <a:r>
              <a:rPr lang="es-GT" sz="3600" dirty="0"/>
              <a:t>Intelectualmente: “sabiamente”.</a:t>
            </a:r>
          </a:p>
          <a:p>
            <a:pPr marL="971550" lvl="1" indent="-514350" algn="just">
              <a:buFont typeface="+mj-lt"/>
              <a:buAutoNum type="arabicParenR"/>
            </a:pPr>
            <a:r>
              <a:rPr lang="es-GT" sz="3600" dirty="0"/>
              <a:t>Emocionalmente: “dando honor”.</a:t>
            </a:r>
          </a:p>
          <a:p>
            <a:pPr marL="971550" lvl="1" indent="-514350" algn="just">
              <a:buFont typeface="+mj-lt"/>
              <a:buAutoNum type="arabicParenR"/>
            </a:pPr>
            <a:r>
              <a:rPr lang="es-GT" sz="3600" dirty="0"/>
              <a:t>Espiritualmente: “vuestras oraciones no tengan estorbo”.</a:t>
            </a:r>
          </a:p>
        </p:txBody>
      </p:sp>
    </p:spTree>
    <p:extLst>
      <p:ext uri="{BB962C8B-B14F-4D97-AF65-F5344CB8AC3E}">
        <p14:creationId xmlns:p14="http://schemas.microsoft.com/office/powerpoint/2010/main" val="4280975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63071"/>
            <a:ext cx="11161059" cy="6131858"/>
          </a:xfrm>
        </p:spPr>
        <p:txBody>
          <a:bodyPr anchor="ctr">
            <a:normAutofit/>
          </a:bodyPr>
          <a:lstStyle/>
          <a:p>
            <a:pPr marL="538163" indent="-538163" algn="just">
              <a:buFont typeface="+mj-lt"/>
              <a:buAutoNum type="alphaUcPeriod" startAt="3"/>
            </a:pPr>
            <a:r>
              <a:rPr lang="es-GT" sz="4000" b="1" dirty="0">
                <a:effectLst>
                  <a:outerShdw blurRad="38100" dist="38100" dir="2700000" algn="tl">
                    <a:srgbClr val="000000">
                      <a:alpha val="43137"/>
                    </a:srgbClr>
                  </a:outerShdw>
                </a:effectLst>
              </a:rPr>
              <a:t>La suplica de unidad y amor entre el pueblo de Dios, V.8, 9.</a:t>
            </a:r>
          </a:p>
          <a:p>
            <a:pPr marL="971550" lvl="1" indent="-514350" algn="just">
              <a:buFont typeface="+mj-lt"/>
              <a:buAutoNum type="arabicParenR"/>
            </a:pPr>
            <a:r>
              <a:rPr lang="es-GT" sz="3600" dirty="0"/>
              <a:t>Sed todos de un mismo sentir: “unidad a pesar de la diversidad, ejemplo de un coro todos cantan diferente, pero en armonía”.</a:t>
            </a:r>
          </a:p>
          <a:p>
            <a:pPr marL="971550" lvl="1" indent="-514350" algn="just">
              <a:buFont typeface="+mj-lt"/>
              <a:buAutoNum type="arabicParenR"/>
            </a:pPr>
            <a:r>
              <a:rPr lang="es-GT" sz="3600" dirty="0"/>
              <a:t>Ser compasivos, fraternales, misericordiosos y corteses.</a:t>
            </a:r>
          </a:p>
          <a:p>
            <a:pPr marL="971550" lvl="1" indent="-514350" algn="just">
              <a:buFont typeface="+mj-lt"/>
              <a:buAutoNum type="arabicParenR"/>
            </a:pPr>
            <a:r>
              <a:rPr lang="es-GT" sz="3600" dirty="0"/>
              <a:t>No devolver mal por mal, ni maldición por maldición, sino de bendecir.</a:t>
            </a:r>
          </a:p>
          <a:p>
            <a:pPr marL="971550" lvl="1" indent="-514350" algn="just">
              <a:buFont typeface="+mj-lt"/>
              <a:buAutoNum type="arabicParenR"/>
            </a:pPr>
            <a:r>
              <a:rPr lang="es-GT" sz="3600" dirty="0"/>
              <a:t>Amar por el bien de los demás y de nosotros mismos. “heredar bendición”.</a:t>
            </a:r>
          </a:p>
        </p:txBody>
      </p:sp>
    </p:spTree>
    <p:extLst>
      <p:ext uri="{BB962C8B-B14F-4D97-AF65-F5344CB8AC3E}">
        <p14:creationId xmlns:p14="http://schemas.microsoft.com/office/powerpoint/2010/main" val="25901205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766" y="1869141"/>
            <a:ext cx="10071846" cy="2723029"/>
          </a:xfrm>
          <a:prstGeom prst="wedgeRoundRectCallout">
            <a:avLst>
              <a:gd name="adj1" fmla="val -61213"/>
              <a:gd name="adj2" fmla="val -112733"/>
              <a:gd name="adj3" fmla="val 16667"/>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es-GT" sz="6700" b="1" dirty="0">
                <a:ln>
                  <a:solidFill>
                    <a:schemeClr val="bg1"/>
                  </a:solidFill>
                </a:ln>
                <a:solidFill>
                  <a:schemeClr val="bg1"/>
                </a:solidFill>
              </a:rPr>
              <a:t>DISCIPULADO Y MINISTERIO EN ACCION</a:t>
            </a:r>
          </a:p>
        </p:txBody>
      </p:sp>
    </p:spTree>
    <p:extLst>
      <p:ext uri="{BB962C8B-B14F-4D97-AF65-F5344CB8AC3E}">
        <p14:creationId xmlns:p14="http://schemas.microsoft.com/office/powerpoint/2010/main" val="2899229212"/>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471055"/>
            <a:ext cx="11249891" cy="5902035"/>
          </a:xfrm>
        </p:spPr>
        <p:txBody>
          <a:bodyPr anchor="ctr">
            <a:noAutofit/>
          </a:bodyPr>
          <a:lstStyle/>
          <a:p>
            <a:pPr marL="615950" indent="-571500" algn="just">
              <a:buClrTx/>
              <a:buFont typeface="Wingdings" panose="05000000000000000000" pitchFamily="2" charset="2"/>
              <a:buChar char="ü"/>
            </a:pPr>
            <a:r>
              <a:rPr lang="es-ES" sz="4400" dirty="0">
                <a:ln w="0"/>
              </a:rPr>
              <a:t>Dios quiere que apliquemos estas verdades a nuestro hogar y nuestra iglesia.</a:t>
            </a:r>
          </a:p>
          <a:p>
            <a:pPr marL="615950" indent="-571500" algn="just">
              <a:buClrTx/>
              <a:buFont typeface="Wingdings" panose="05000000000000000000" pitchFamily="2" charset="2"/>
              <a:buChar char="ü"/>
            </a:pPr>
            <a:r>
              <a:rPr lang="es-ES" sz="4400" dirty="0">
                <a:ln w="0"/>
              </a:rPr>
              <a:t>Aun cuando sea difícil, Él nos dará la fuerza para hacer su voluntad. </a:t>
            </a:r>
          </a:p>
          <a:p>
            <a:pPr marL="615950" indent="-571500" algn="just">
              <a:buClrTx/>
              <a:buFont typeface="Wingdings" panose="05000000000000000000" pitchFamily="2" charset="2"/>
              <a:buChar char="ü"/>
            </a:pPr>
            <a:r>
              <a:rPr lang="es-ES" sz="4400" dirty="0">
                <a:ln w="0"/>
              </a:rPr>
              <a:t>Memorice 1 Pedro 2:9, y reflexione sobre como puede vivirlo en su vida diría. </a:t>
            </a:r>
          </a:p>
          <a:p>
            <a:pPr marL="615950" indent="-571500" algn="just">
              <a:buClrTx/>
              <a:buFont typeface="Wingdings" panose="05000000000000000000" pitchFamily="2" charset="2"/>
              <a:buChar char="ü"/>
            </a:pPr>
            <a:r>
              <a:rPr lang="es-ES" sz="4400" dirty="0">
                <a:ln w="0"/>
              </a:rPr>
              <a:t>Oremos por los lideres de gobierno y de la iglesia, muestre el amor de Cristo a alguien desconocido.</a:t>
            </a:r>
          </a:p>
        </p:txBody>
      </p:sp>
    </p:spTree>
    <p:extLst>
      <p:ext uri="{BB962C8B-B14F-4D97-AF65-F5344CB8AC3E}">
        <p14:creationId xmlns:p14="http://schemas.microsoft.com/office/powerpoint/2010/main" val="3600870289"/>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178300" y="355600"/>
            <a:ext cx="7861300" cy="1446550"/>
          </a:xfrm>
          <a:prstGeom prst="rect">
            <a:avLst/>
          </a:prstGeom>
          <a:noFill/>
        </p:spPr>
        <p:txBody>
          <a:bodyPr wrap="square" rtlCol="0">
            <a:spAutoFit/>
          </a:bodyPr>
          <a:lstStyle/>
          <a:p>
            <a:pPr algn="ctr"/>
            <a:r>
              <a:rPr lang="es-GT" sz="4400" b="1" dirty="0">
                <a:solidFill>
                  <a:schemeClr val="bg1"/>
                </a:solidFill>
                <a:latin typeface="Monotype Corsiva" panose="03010101010201010101" pitchFamily="66" charset="0"/>
              </a:rPr>
              <a:t>PARA VOLVERTE INTEGRO</a:t>
            </a:r>
          </a:p>
          <a:p>
            <a:pPr algn="ctr"/>
            <a:r>
              <a:rPr lang="es-GT" sz="4400" b="1" dirty="0">
                <a:solidFill>
                  <a:schemeClr val="bg1"/>
                </a:solidFill>
                <a:latin typeface="Monotype Corsiva" panose="03010101010201010101" pitchFamily="66" charset="0"/>
              </a:rPr>
              <a:t>SOMÉTETE AL ESPÍRITU SANTO</a:t>
            </a:r>
          </a:p>
        </p:txBody>
      </p:sp>
      <p:pic>
        <p:nvPicPr>
          <p:cNvPr id="1028" name="Picture 4" descr="Versículo del Día - Día 119 - imagen 18897 (1 Pedro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6476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A5381-D78E-4C45-A0AD-3482286A0B06}"/>
              </a:ext>
            </a:extLst>
          </p:cNvPr>
          <p:cNvSpPr>
            <a:spLocks noGrp="1"/>
          </p:cNvSpPr>
          <p:nvPr>
            <p:ph type="title"/>
          </p:nvPr>
        </p:nvSpPr>
        <p:spPr>
          <a:xfrm>
            <a:off x="838200" y="551543"/>
            <a:ext cx="10515600" cy="3179545"/>
          </a:xfrm>
        </p:spPr>
        <p:txBody>
          <a:bodyPr>
            <a:normAutofit/>
          </a:bodyPr>
          <a:lstStyle/>
          <a:p>
            <a:pPr algn="ctr"/>
            <a:r>
              <a:rPr lang="es-GT" sz="6000" b="1" dirty="0">
                <a:effectLst>
                  <a:outerShdw blurRad="38100" dist="38100" dir="2700000" algn="tl">
                    <a:srgbClr val="000000">
                      <a:alpha val="43137"/>
                    </a:srgbClr>
                  </a:outerShdw>
                </a:effectLst>
              </a:rPr>
              <a:t>VERSÍCULO CLAVE: </a:t>
            </a:r>
            <a:br>
              <a:rPr lang="es-GT" sz="6000" b="1" dirty="0">
                <a:effectLst>
                  <a:outerShdw blurRad="38100" dist="38100" dir="2700000" algn="tl">
                    <a:srgbClr val="000000">
                      <a:alpha val="43137"/>
                    </a:srgbClr>
                  </a:outerShdw>
                </a:effectLst>
              </a:rPr>
            </a:br>
            <a:r>
              <a:rPr lang="es-ES" dirty="0">
                <a:effectLst>
                  <a:outerShdw blurRad="38100" dist="38100" dir="2700000" algn="tl">
                    <a:srgbClr val="000000">
                      <a:alpha val="43137"/>
                    </a:srgbClr>
                  </a:outerShdw>
                </a:effectLst>
              </a:rPr>
              <a:t>“Yo os ruego como a extranjeros y peregrinos que os abstengas de los deseos carnales que batallan contra el alma”, 1 Pedro 2:11. </a:t>
            </a:r>
            <a:endParaRPr lang="es-419"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89FE88D1-AD9C-45DB-AA99-43C2B23CFF05}"/>
              </a:ext>
            </a:extLst>
          </p:cNvPr>
          <p:cNvSpPr>
            <a:spLocks noGrp="1"/>
          </p:cNvSpPr>
          <p:nvPr>
            <p:ph idx="1"/>
          </p:nvPr>
        </p:nvSpPr>
        <p:spPr>
          <a:xfrm>
            <a:off x="838200" y="3977291"/>
            <a:ext cx="10515600" cy="2321909"/>
          </a:xfrm>
        </p:spPr>
        <p:txBody>
          <a:bodyPr anchor="ctr">
            <a:normAutofit/>
          </a:bodyPr>
          <a:lstStyle/>
          <a:p>
            <a:pPr marL="0" indent="0" algn="ctr">
              <a:buNone/>
            </a:pPr>
            <a:r>
              <a:rPr lang="es-GT" sz="6000" b="1" dirty="0">
                <a:effectLst>
                  <a:outerShdw blurRad="38100" dist="38100" dir="2700000" algn="tl">
                    <a:srgbClr val="000000">
                      <a:alpha val="43137"/>
                    </a:srgbClr>
                  </a:outerShdw>
                </a:effectLst>
                <a:latin typeface="+mj-lt"/>
              </a:rPr>
              <a:t>LECTURA EN CLASE: </a:t>
            </a:r>
          </a:p>
          <a:p>
            <a:pPr marL="0" indent="0" algn="ctr">
              <a:buNone/>
            </a:pPr>
            <a:r>
              <a:rPr lang="es-GT" sz="4400" dirty="0"/>
              <a:t>1 Pedro 2:5,9-16;3:1,2,7-9. </a:t>
            </a:r>
            <a:endParaRPr lang="es-419" sz="4400" dirty="0"/>
          </a:p>
        </p:txBody>
      </p:sp>
    </p:spTree>
    <p:extLst>
      <p:ext uri="{BB962C8B-B14F-4D97-AF65-F5344CB8AC3E}">
        <p14:creationId xmlns:p14="http://schemas.microsoft.com/office/powerpoint/2010/main" val="16143671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6000" b="1" dirty="0">
                <a:ln w="0"/>
                <a:solidFill>
                  <a:schemeClr val="tx1"/>
                </a:solidFill>
                <a:effectLst>
                  <a:outerShdw blurRad="38100" dist="19050" dir="2700000" algn="tl" rotWithShape="0">
                    <a:schemeClr val="dk1">
                      <a:alpha val="40000"/>
                    </a:schemeClr>
                  </a:outerShdw>
                </a:effectLst>
              </a:rPr>
              <a:t>INTRODUCCION</a:t>
            </a:r>
          </a:p>
        </p:txBody>
      </p:sp>
      <p:sp>
        <p:nvSpPr>
          <p:cNvPr id="3" name="Marcador de contenido 2"/>
          <p:cNvSpPr>
            <a:spLocks noGrp="1"/>
          </p:cNvSpPr>
          <p:nvPr>
            <p:ph idx="1"/>
          </p:nvPr>
        </p:nvSpPr>
        <p:spPr>
          <a:xfrm>
            <a:off x="524435" y="1825625"/>
            <a:ext cx="11174506" cy="4351338"/>
          </a:xfrm>
        </p:spPr>
        <p:txBody>
          <a:bodyPr anchor="ctr">
            <a:normAutofit fontScale="92500" lnSpcReduction="20000"/>
          </a:bodyPr>
          <a:lstStyle/>
          <a:p>
            <a:pPr algn="just">
              <a:buClr>
                <a:srgbClr val="704F50"/>
              </a:buClr>
            </a:pPr>
            <a:r>
              <a:rPr lang="es-ES" sz="4000" dirty="0"/>
              <a:t>El concepto de “santidad” puede parecer olvidado en nuestra cultura actual.</a:t>
            </a:r>
          </a:p>
          <a:p>
            <a:pPr algn="just">
              <a:buClr>
                <a:srgbClr val="704F50"/>
              </a:buClr>
            </a:pPr>
            <a:r>
              <a:rPr lang="es-ES" sz="4000" dirty="0"/>
              <a:t>Los medios de comunicación a menudo utilizan escenas sugerentes, insinuaciones y más. </a:t>
            </a:r>
          </a:p>
          <a:p>
            <a:pPr algn="just">
              <a:buClr>
                <a:srgbClr val="704F50"/>
              </a:buClr>
            </a:pPr>
            <a:r>
              <a:rPr lang="es-ES" sz="4000" dirty="0"/>
              <a:t>Las normas de hablar y comportase en el ámbito público están mucho menos restringidos que en el pasado. </a:t>
            </a:r>
          </a:p>
          <a:p>
            <a:pPr algn="just">
              <a:buClr>
                <a:srgbClr val="704F50"/>
              </a:buClr>
            </a:pPr>
            <a:r>
              <a:rPr lang="es-ES" sz="4000" dirty="0"/>
              <a:t>La lección de hoy nos da instrucciones especificas sobre como vivir en santidad.</a:t>
            </a:r>
          </a:p>
        </p:txBody>
      </p:sp>
    </p:spTree>
    <p:extLst>
      <p:ext uri="{BB962C8B-B14F-4D97-AF65-F5344CB8AC3E}">
        <p14:creationId xmlns:p14="http://schemas.microsoft.com/office/powerpoint/2010/main" val="1005027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cercándoos a él, piedra viva, desechada ciertamente por los hombres, mas  para Dios escogida y preciosa, vosotros también, com… | Sacerdocio, Piedras,  Sacrifici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1581" y="641351"/>
            <a:ext cx="6541008" cy="34442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title"/>
          </p:nvPr>
        </p:nvSpPr>
        <p:spPr>
          <a:xfrm>
            <a:off x="285750" y="4343400"/>
            <a:ext cx="11441611" cy="1974273"/>
          </a:xfrm>
        </p:spPr>
        <p:txBody>
          <a:bodyPr anchor="ctr">
            <a:normAutofit/>
          </a:bodyPr>
          <a:lstStyle/>
          <a:p>
            <a:pPr algn="ctr"/>
            <a:r>
              <a:rPr lang="es-GT" sz="6500" b="1" dirty="0">
                <a:ln w="0"/>
              </a:rPr>
              <a:t>ESCOGIDOS POR DIOS</a:t>
            </a:r>
            <a:br>
              <a:rPr lang="es-GT" sz="6500" b="1" dirty="0">
                <a:ln w="0"/>
              </a:rPr>
            </a:br>
            <a:r>
              <a:rPr lang="es-GT" sz="4000" b="1" dirty="0">
                <a:ln w="0"/>
                <a:effectLst>
                  <a:outerShdw blurRad="38100" dist="38100" dir="2700000" algn="tl">
                    <a:srgbClr val="000000">
                      <a:alpha val="43137"/>
                    </a:srgbClr>
                  </a:outerShdw>
                </a:effectLst>
              </a:rPr>
              <a:t>1 Pedro 2:4-10.</a:t>
            </a:r>
            <a:endParaRPr lang="es-GT" sz="4000" b="1" dirty="0">
              <a:ln w="0"/>
              <a:solidFill>
                <a:schemeClr val="tx1"/>
              </a:solidFill>
              <a:effectLst>
                <a:outerShdw blurRad="38100" dist="38100" dir="2700000" algn="tl">
                  <a:srgbClr val="000000">
                    <a:alpha val="43137"/>
                  </a:srgbClr>
                </a:outerShdw>
              </a:effectLst>
            </a:endParaRPr>
          </a:p>
        </p:txBody>
      </p:sp>
      <p:sp>
        <p:nvSpPr>
          <p:cNvPr id="6" name="Marcador de texto 5"/>
          <p:cNvSpPr>
            <a:spLocks noGrp="1"/>
          </p:cNvSpPr>
          <p:nvPr>
            <p:ph type="body" sz="half" idx="2"/>
          </p:nvPr>
        </p:nvSpPr>
        <p:spPr>
          <a:xfrm>
            <a:off x="11043739" y="207309"/>
            <a:ext cx="1148261" cy="1244600"/>
          </a:xfrm>
          <a:prstGeom prst="teardrop">
            <a:avLst/>
          </a:prstGeom>
          <a:solidFill>
            <a:srgbClr val="A50021"/>
          </a:solidFill>
          <a:ln>
            <a:prstDash val="solid"/>
          </a:ln>
        </p:spPr>
        <p:style>
          <a:lnRef idx="0">
            <a:schemeClr val="accent2"/>
          </a:lnRef>
          <a:fillRef idx="3">
            <a:schemeClr val="accent2"/>
          </a:fillRef>
          <a:effectRef idx="3">
            <a:schemeClr val="accent2"/>
          </a:effectRef>
          <a:fontRef idx="minor">
            <a:schemeClr val="lt1"/>
          </a:fontRef>
        </p:style>
        <p:txBody>
          <a:bodyPr anchor="b" anchorCtr="1">
            <a:noAutofit/>
          </a:bodyPr>
          <a:lstStyle/>
          <a:p>
            <a:pPr algn="ctr"/>
            <a:r>
              <a:rPr lang="es-GT" sz="6600" b="1" dirty="0">
                <a:ln w="0"/>
                <a:solidFill>
                  <a:schemeClr val="bg1"/>
                </a:solidFill>
              </a:rPr>
              <a:t>1</a:t>
            </a:r>
          </a:p>
        </p:txBody>
      </p:sp>
    </p:spTree>
    <p:extLst>
      <p:ext uri="{BB962C8B-B14F-4D97-AF65-F5344CB8AC3E}">
        <p14:creationId xmlns:p14="http://schemas.microsoft.com/office/powerpoint/2010/main" val="25819240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63071"/>
            <a:ext cx="11161059" cy="6131858"/>
          </a:xfrm>
        </p:spPr>
        <p:txBody>
          <a:bodyPr anchor="ctr">
            <a:normAutofit/>
          </a:bodyPr>
          <a:lstStyle/>
          <a:p>
            <a:pPr marL="538163" indent="-538163" algn="just">
              <a:buFont typeface="+mj-lt"/>
              <a:buAutoNum type="alphaUcPeriod"/>
            </a:pPr>
            <a:r>
              <a:rPr lang="es-GT" sz="4000" b="1" dirty="0">
                <a:effectLst>
                  <a:outerShdw blurRad="38100" dist="38100" dir="2700000" algn="tl">
                    <a:srgbClr val="000000">
                      <a:alpha val="43137"/>
                    </a:srgbClr>
                  </a:outerShdw>
                </a:effectLst>
              </a:rPr>
              <a:t>Jesús es la piedra viva y nosotros somos piedras vivas. </a:t>
            </a:r>
          </a:p>
          <a:p>
            <a:pPr marL="971550" lvl="1" indent="-514350" algn="just">
              <a:buFont typeface="+mj-lt"/>
              <a:buAutoNum type="arabicParenR"/>
            </a:pPr>
            <a:r>
              <a:rPr lang="es-GT" sz="3600" dirty="0"/>
              <a:t>Jesús la piedra viva fue desechada por los hombres, pero escogida y preciosa a los ojos de Dios, V.4.</a:t>
            </a:r>
          </a:p>
          <a:p>
            <a:pPr marL="971550" lvl="1" indent="-514350" algn="just">
              <a:buFont typeface="+mj-lt"/>
              <a:buAutoNum type="arabicParenR"/>
            </a:pPr>
            <a:r>
              <a:rPr lang="es-GT" sz="3600" dirty="0"/>
              <a:t>Las piedras vivas (todos los cristianos) están siendo edificados como casa espiritual y sacerdocio santo, V.5.</a:t>
            </a:r>
          </a:p>
          <a:p>
            <a:pPr marL="971550" lvl="1" indent="-514350" algn="just">
              <a:buFont typeface="+mj-lt"/>
              <a:buAutoNum type="arabicParenR"/>
            </a:pPr>
            <a:r>
              <a:rPr lang="es-GT" sz="3600" dirty="0"/>
              <a:t>En este sentido, los cristianos son como el templo, la morada de Dios, 1 Corintios 6:19.</a:t>
            </a:r>
          </a:p>
        </p:txBody>
      </p:sp>
    </p:spTree>
    <p:extLst>
      <p:ext uri="{BB962C8B-B14F-4D97-AF65-F5344CB8AC3E}">
        <p14:creationId xmlns:p14="http://schemas.microsoft.com/office/powerpoint/2010/main" val="1863500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63071"/>
            <a:ext cx="11161059" cy="6131858"/>
          </a:xfrm>
        </p:spPr>
        <p:txBody>
          <a:bodyPr anchor="ctr">
            <a:normAutofit/>
          </a:bodyPr>
          <a:lstStyle/>
          <a:p>
            <a:pPr marL="538163" indent="-538163" algn="just">
              <a:buFont typeface="+mj-lt"/>
              <a:buAutoNum type="alphaUcPeriod" startAt="2"/>
            </a:pPr>
            <a:r>
              <a:rPr lang="es-GT" sz="4000" b="1" dirty="0">
                <a:effectLst>
                  <a:outerShdw blurRad="38100" dist="38100" dir="2700000" algn="tl">
                    <a:srgbClr val="000000">
                      <a:alpha val="43137"/>
                    </a:srgbClr>
                  </a:outerShdw>
                </a:effectLst>
              </a:rPr>
              <a:t>Jesús es la piedra angular de esta casa. “forma el centro del arco y soporta un gran peso”.</a:t>
            </a:r>
          </a:p>
          <a:p>
            <a:pPr marL="971550" lvl="1" indent="-514350" algn="just">
              <a:buFont typeface="+mj-lt"/>
              <a:buAutoNum type="arabicParenR"/>
            </a:pPr>
            <a:r>
              <a:rPr lang="es-GT" sz="3600" dirty="0"/>
              <a:t>El que cree en Él, no será jamás defraudado, V.6.</a:t>
            </a:r>
          </a:p>
          <a:p>
            <a:pPr marL="971550" lvl="1" indent="-514350" algn="just">
              <a:buFont typeface="+mj-lt"/>
              <a:buAutoNum type="arabicParenR"/>
            </a:pPr>
            <a:r>
              <a:rPr lang="es-GT" sz="3600" dirty="0"/>
              <a:t>Para los creyentes, esta piedra es preciosa, V.7.</a:t>
            </a:r>
          </a:p>
          <a:p>
            <a:pPr marL="971550" lvl="1" indent="-514350" algn="just">
              <a:buFont typeface="+mj-lt"/>
              <a:buAutoNum type="arabicParenR"/>
            </a:pPr>
            <a:r>
              <a:rPr lang="es-GT" sz="3600" dirty="0"/>
              <a:t>Pero para los que no creen en Jesús, Él es piedra de tropiezo, V.8. “El incrédulo sigue el camino de pecado en vez del camino de Cristo, por lo tanto, está sujeto a las consecuencias del pecado”.</a:t>
            </a:r>
          </a:p>
        </p:txBody>
      </p:sp>
    </p:spTree>
    <p:extLst>
      <p:ext uri="{BB962C8B-B14F-4D97-AF65-F5344CB8AC3E}">
        <p14:creationId xmlns:p14="http://schemas.microsoft.com/office/powerpoint/2010/main" val="18663926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63071"/>
            <a:ext cx="11161059" cy="6131858"/>
          </a:xfrm>
        </p:spPr>
        <p:txBody>
          <a:bodyPr anchor="ctr">
            <a:normAutofit/>
          </a:bodyPr>
          <a:lstStyle/>
          <a:p>
            <a:pPr marL="538163" indent="-538163" algn="just">
              <a:buFont typeface="+mj-lt"/>
              <a:buAutoNum type="alphaUcPeriod" startAt="3"/>
            </a:pPr>
            <a:r>
              <a:rPr lang="es-GT" sz="4000" b="1" dirty="0">
                <a:effectLst>
                  <a:outerShdw blurRad="38100" dist="38100" dir="2700000" algn="tl">
                    <a:srgbClr val="000000">
                      <a:alpha val="43137"/>
                    </a:srgbClr>
                  </a:outerShdw>
                </a:effectLst>
              </a:rPr>
              <a:t>Jesús le da identidad a su pueblo y una misión     que cumplir.</a:t>
            </a:r>
          </a:p>
          <a:p>
            <a:pPr marL="971550" lvl="1" indent="-514350" algn="just">
              <a:buFont typeface="+mj-lt"/>
              <a:buAutoNum type="arabicParenR"/>
            </a:pPr>
            <a:r>
              <a:rPr lang="es-GT" sz="3600" dirty="0"/>
              <a:t>Identidad: somos linaje escogido, real sacerdocio, nación santa, pueblo adquirido por Dios, un pueblo alcanzado por misericordia de Dios, V.9,10.</a:t>
            </a:r>
          </a:p>
          <a:p>
            <a:pPr marL="971550" lvl="1" indent="-514350" algn="just">
              <a:buFont typeface="+mj-lt"/>
              <a:buAutoNum type="arabicParenR"/>
            </a:pPr>
            <a:r>
              <a:rPr lang="es-GT" sz="3600" dirty="0"/>
              <a:t>Misión: anunciar las obras maravillosas de aquel que nos llamó de las tinieblas a su luz admirable, V.9. </a:t>
            </a:r>
          </a:p>
        </p:txBody>
      </p:sp>
    </p:spTree>
    <p:extLst>
      <p:ext uri="{BB962C8B-B14F-4D97-AF65-F5344CB8AC3E}">
        <p14:creationId xmlns:p14="http://schemas.microsoft.com/office/powerpoint/2010/main" val="2021920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1582" y="641350"/>
            <a:ext cx="6541008" cy="34442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ítulo 3"/>
          <p:cNvSpPr>
            <a:spLocks noGrp="1"/>
          </p:cNvSpPr>
          <p:nvPr>
            <p:ph type="title"/>
          </p:nvPr>
        </p:nvSpPr>
        <p:spPr>
          <a:xfrm>
            <a:off x="285750" y="4343400"/>
            <a:ext cx="11441611" cy="1974273"/>
          </a:xfrm>
        </p:spPr>
        <p:txBody>
          <a:bodyPr anchor="ctr">
            <a:normAutofit fontScale="90000"/>
          </a:bodyPr>
          <a:lstStyle/>
          <a:p>
            <a:pPr algn="ctr"/>
            <a:r>
              <a:rPr lang="es-GT" sz="6500" b="1" dirty="0">
                <a:ln w="0"/>
              </a:rPr>
              <a:t>EXTRANJEROS, PEREGRINOS Y SIERVOS.</a:t>
            </a:r>
            <a:br>
              <a:rPr lang="es-GT" sz="6500" b="1" dirty="0">
                <a:ln w="0"/>
              </a:rPr>
            </a:br>
            <a:r>
              <a:rPr lang="es-GT" sz="4000" b="1" dirty="0">
                <a:ln w="0"/>
                <a:effectLst>
                  <a:outerShdw blurRad="38100" dist="38100" dir="2700000" algn="tl">
                    <a:srgbClr val="000000">
                      <a:alpha val="43137"/>
                    </a:srgbClr>
                  </a:outerShdw>
                </a:effectLst>
              </a:rPr>
              <a:t>1 Pedro 2:11-17.</a:t>
            </a:r>
            <a:endParaRPr lang="es-GT" sz="4000" b="1" dirty="0">
              <a:ln w="0"/>
              <a:solidFill>
                <a:schemeClr val="tx1"/>
              </a:solidFill>
              <a:effectLst>
                <a:outerShdw blurRad="38100" dist="38100" dir="2700000" algn="tl">
                  <a:srgbClr val="000000">
                    <a:alpha val="43137"/>
                  </a:srgbClr>
                </a:outerShdw>
              </a:effectLst>
            </a:endParaRPr>
          </a:p>
        </p:txBody>
      </p:sp>
      <p:sp>
        <p:nvSpPr>
          <p:cNvPr id="6" name="Marcador de texto 5"/>
          <p:cNvSpPr>
            <a:spLocks noGrp="1"/>
          </p:cNvSpPr>
          <p:nvPr>
            <p:ph type="body" sz="half" idx="2"/>
          </p:nvPr>
        </p:nvSpPr>
        <p:spPr>
          <a:xfrm>
            <a:off x="11043739" y="207309"/>
            <a:ext cx="1148261" cy="1244600"/>
          </a:xfrm>
          <a:prstGeom prst="teardrop">
            <a:avLst/>
          </a:prstGeom>
          <a:solidFill>
            <a:srgbClr val="A50021"/>
          </a:solidFill>
          <a:ln>
            <a:prstDash val="solid"/>
          </a:ln>
        </p:spPr>
        <p:style>
          <a:lnRef idx="0">
            <a:schemeClr val="accent2"/>
          </a:lnRef>
          <a:fillRef idx="3">
            <a:schemeClr val="accent2"/>
          </a:fillRef>
          <a:effectRef idx="3">
            <a:schemeClr val="accent2"/>
          </a:effectRef>
          <a:fontRef idx="minor">
            <a:schemeClr val="lt1"/>
          </a:fontRef>
        </p:style>
        <p:txBody>
          <a:bodyPr anchor="b" anchorCtr="1">
            <a:noAutofit/>
          </a:bodyPr>
          <a:lstStyle/>
          <a:p>
            <a:pPr algn="ctr"/>
            <a:r>
              <a:rPr lang="es-GT" sz="6600" b="1" dirty="0">
                <a:ln w="0"/>
                <a:solidFill>
                  <a:schemeClr val="bg1"/>
                </a:solidFill>
              </a:rPr>
              <a:t>2</a:t>
            </a:r>
          </a:p>
        </p:txBody>
      </p:sp>
    </p:spTree>
    <p:extLst>
      <p:ext uri="{BB962C8B-B14F-4D97-AF65-F5344CB8AC3E}">
        <p14:creationId xmlns:p14="http://schemas.microsoft.com/office/powerpoint/2010/main" val="15622072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63071"/>
            <a:ext cx="11161059" cy="6131858"/>
          </a:xfrm>
        </p:spPr>
        <p:txBody>
          <a:bodyPr anchor="ctr">
            <a:normAutofit/>
          </a:bodyPr>
          <a:lstStyle/>
          <a:p>
            <a:pPr marL="538163" indent="-538163" algn="just">
              <a:buFont typeface="+mj-lt"/>
              <a:buAutoNum type="alphaUcPeriod"/>
            </a:pPr>
            <a:r>
              <a:rPr lang="es-GT" sz="4000" b="1" dirty="0">
                <a:effectLst>
                  <a:outerShdw blurRad="38100" dist="38100" dir="2700000" algn="tl">
                    <a:srgbClr val="000000">
                      <a:alpha val="43137"/>
                    </a:srgbClr>
                  </a:outerShdw>
                </a:effectLst>
              </a:rPr>
              <a:t>Vivan como extranjeros o peregrinos, V.11, 12. </a:t>
            </a:r>
          </a:p>
          <a:p>
            <a:pPr marL="971550" lvl="1" indent="-514350" algn="just">
              <a:buFont typeface="+mj-lt"/>
              <a:buAutoNum type="arabicParenR"/>
            </a:pPr>
            <a:r>
              <a:rPr lang="es-GT" sz="3600" dirty="0"/>
              <a:t>Un extranjero o peregrino son viajeros de paso.</a:t>
            </a:r>
          </a:p>
          <a:p>
            <a:pPr marL="971550" lvl="1" indent="-514350" algn="just">
              <a:buFont typeface="+mj-lt"/>
              <a:buAutoNum type="arabicParenR"/>
            </a:pPr>
            <a:r>
              <a:rPr lang="es-GT" sz="3600" dirty="0"/>
              <a:t>Un creyente con este tipo de cosmovisión debe asumir ciertos compromisos.</a:t>
            </a:r>
          </a:p>
          <a:p>
            <a:pPr marL="1428750" lvl="2" indent="-514350" algn="just">
              <a:buFont typeface="+mj-lt"/>
              <a:buAutoNum type="alphaLcParenR"/>
            </a:pPr>
            <a:r>
              <a:rPr lang="es-GT" sz="3200" dirty="0"/>
              <a:t>Hay que resistir los deseos carnales que otros aceptan fácilmente.</a:t>
            </a:r>
          </a:p>
          <a:p>
            <a:pPr marL="1428750" lvl="2" indent="-514350" algn="just">
              <a:buFont typeface="+mj-lt"/>
              <a:buAutoNum type="alphaLcParenR"/>
            </a:pPr>
            <a:r>
              <a:rPr lang="es-GT" sz="3200" dirty="0"/>
              <a:t>Hay que evitar esos deseos que chocan con los deseos espirituales y batallan en nuestra alma.</a:t>
            </a:r>
          </a:p>
          <a:p>
            <a:pPr marL="1428750" lvl="2" indent="-514350" algn="just">
              <a:buFont typeface="+mj-lt"/>
              <a:buAutoNum type="alphaLcParenR"/>
            </a:pPr>
            <a:r>
              <a:rPr lang="es-GT" sz="3200" dirty="0"/>
              <a:t>Hay que mantener una buena manera de vivir.</a:t>
            </a:r>
          </a:p>
          <a:p>
            <a:pPr marL="1428750" lvl="2" indent="-514350" algn="just">
              <a:buFont typeface="+mj-lt"/>
              <a:buAutoNum type="alphaLcParenR"/>
            </a:pPr>
            <a:r>
              <a:rPr lang="es-GT" sz="3200" dirty="0"/>
              <a:t>Hay que afrontar la murmuración de los inconversos para que un día 	puedan celebrar un estilo de vida correcto.</a:t>
            </a:r>
          </a:p>
        </p:txBody>
      </p:sp>
    </p:spTree>
    <p:extLst>
      <p:ext uri="{BB962C8B-B14F-4D97-AF65-F5344CB8AC3E}">
        <p14:creationId xmlns:p14="http://schemas.microsoft.com/office/powerpoint/2010/main" val="12669222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682</TotalTime>
  <Words>910</Words>
  <Application>Microsoft Office PowerPoint</Application>
  <PresentationFormat>Panorámica</PresentationFormat>
  <Paragraphs>66</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Calibri Light</vt:lpstr>
      <vt:lpstr>Monotype Corsiva</vt:lpstr>
      <vt:lpstr>Wingdings</vt:lpstr>
      <vt:lpstr>Tema de Office</vt:lpstr>
      <vt:lpstr>UN PUEBLO SANTO</vt:lpstr>
      <vt:lpstr>VERSÍCULO CLAVE:  “Yo os ruego como a extranjeros y peregrinos que os abstengas de los deseos carnales que batallan contra el alma”, 1 Pedro 2:11. </vt:lpstr>
      <vt:lpstr>INTRODUCCION</vt:lpstr>
      <vt:lpstr>ESCOGIDOS POR DIOS 1 Pedro 2:4-10.</vt:lpstr>
      <vt:lpstr>Presentación de PowerPoint</vt:lpstr>
      <vt:lpstr>Presentación de PowerPoint</vt:lpstr>
      <vt:lpstr>Presentación de PowerPoint</vt:lpstr>
      <vt:lpstr>EXTRANJEROS, PEREGRINOS Y SIERVOS. 1 Pedro 2:11-17.</vt:lpstr>
      <vt:lpstr>Presentación de PowerPoint</vt:lpstr>
      <vt:lpstr>Presentación de PowerPoint</vt:lpstr>
      <vt:lpstr>SUMISOS Y DISPUESTOS A AMAR A LOS DEMAS. 1 Pedro 3:1-9.</vt:lpstr>
      <vt:lpstr>Presentación de PowerPoint</vt:lpstr>
      <vt:lpstr>Presentación de PowerPoint</vt:lpstr>
      <vt:lpstr>Presentación de PowerPoint</vt:lpstr>
      <vt:lpstr>DISCIPULADO Y MINISTERIO EN ACCION</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DIOS DE JUICIO Y MISERICORDIA</dc:title>
  <dc:creator>Alfonso Gaitan</dc:creator>
  <cp:lastModifiedBy>David Rodríguez Zamora</cp:lastModifiedBy>
  <cp:revision>128</cp:revision>
  <dcterms:created xsi:type="dcterms:W3CDTF">2016-12-08T03:18:22Z</dcterms:created>
  <dcterms:modified xsi:type="dcterms:W3CDTF">2021-06-09T17:53:23Z</dcterms:modified>
</cp:coreProperties>
</file>