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7" r:id="rId7"/>
    <p:sldId id="278" r:id="rId8"/>
    <p:sldId id="279" r:id="rId9"/>
    <p:sldId id="280" r:id="rId10"/>
    <p:sldId id="281" r:id="rId11"/>
    <p:sldId id="282" r:id="rId12"/>
    <p:sldId id="283" r:id="rId13"/>
    <p:sldId id="284" r:id="rId14"/>
    <p:sldId id="285" r:id="rId15"/>
    <p:sldId id="286" r:id="rId16"/>
    <p:sldId id="269" r:id="rId17"/>
    <p:sldId id="273" r:id="rId18"/>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808"/>
    <a:srgbClr val="7CBF33"/>
    <a:srgbClr val="E5D8D2"/>
    <a:srgbClr val="A94D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0" d="100"/>
          <a:sy n="70"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10E4FB-4128-4B07-A710-FB42099C2F0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92563BC4-97A6-442A-9EF3-F0BA4BB0B6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D9DCBD95-E0F0-4974-A547-F61DE4CB4B56}"/>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8E8741D9-C26E-493D-A3BC-0A8D2ED43DE5}"/>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EDEB703-0557-4DD2-A417-18F111631FFB}"/>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90444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CB0BE3-A7B5-44EE-97AB-DB8BB11216C3}"/>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A80A03EF-4109-45A6-BE0A-E461B1A72CA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BDE44B1C-E9B0-4C8B-A302-D9A3C0B3895F}"/>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868B65CC-70E8-493E-A39D-D13B615FF5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A7098984-06F7-464A-8364-99AE1402D72F}"/>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135872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09209DA-3207-4E2B-8187-170C817F745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82F6F552-37BE-48BA-8D8B-DF1DDB29F31C}"/>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5976B35-0001-496B-A13A-BA80F80743AE}"/>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2A6066EF-597D-4CCD-805F-3FE96BA13FD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2D53B520-C64B-47AB-A0AE-316E49A7A80B}"/>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338020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32CF2C-D343-47CF-A6E6-E2F8F4D42AF4}"/>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E8F0C030-04DD-42A7-81C7-FF0B4395BED5}"/>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A2ED3712-BB6D-4D9E-8FCB-473703ED8A6A}"/>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AFA2EDFF-23F3-4CEC-B438-C3A77B95006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6B5E3E5E-9312-4D32-A3A4-DE35D5E8DB1E}"/>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70568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2DD03-57AB-47B8-8E49-AFC325007AE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DB05D17-C6EC-411A-B782-ECD7DF4D2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F7A0861-63B8-4C4C-A429-28AB7F9AD9FC}"/>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CB568E5B-11F2-4575-BC30-7891CF60B6A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800F742-FC1D-4EC7-99B9-863A4DB52E87}"/>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378009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263D4-F7F5-48F7-AD80-59D29421194C}"/>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9BDF16E3-FF50-464D-B5DB-ECCE88FC13A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A54ED55-E3A4-4C13-B857-70575AF24089}"/>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B3FC35C6-CEEE-4E78-A42B-B8BDCC8D0A17}"/>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6" name="Marcador de pie de página 5">
            <a:extLst>
              <a:ext uri="{FF2B5EF4-FFF2-40B4-BE49-F238E27FC236}">
                <a16:creationId xmlns:a16="http://schemas.microsoft.com/office/drawing/2014/main" id="{531294E8-46F5-45AE-8A1D-A006EFC30F34}"/>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06754E00-D9F1-4C0D-96D9-276285D3AE44}"/>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1055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6A3EE9-9C7E-4089-B979-417F8DC62D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BEBC6CF-5B6E-4B24-B902-4D62DE4E8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919FE6FA-0D72-4273-BF59-A7040FCD1ABF}"/>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443F8EB4-8604-4423-90FF-72E18285C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7B187B7-DD47-4A5D-8DB9-C8031DD7C77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F1539F42-43F7-40A6-9386-C9814E2681FA}"/>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8" name="Marcador de pie de página 7">
            <a:extLst>
              <a:ext uri="{FF2B5EF4-FFF2-40B4-BE49-F238E27FC236}">
                <a16:creationId xmlns:a16="http://schemas.microsoft.com/office/drawing/2014/main" id="{AF7EF958-BA7B-4B2A-A76F-5485242FBFB3}"/>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59ED5D4-0B9E-454C-BD73-1B405B7AC91F}"/>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408256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189438-E231-48CA-B4B9-1BBAE9BBBBF2}"/>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F5789B29-0F8C-4100-A6D0-7A0FD7F4041C}"/>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4" name="Marcador de pie de página 3">
            <a:extLst>
              <a:ext uri="{FF2B5EF4-FFF2-40B4-BE49-F238E27FC236}">
                <a16:creationId xmlns:a16="http://schemas.microsoft.com/office/drawing/2014/main" id="{48574C80-A7F2-4119-972A-0B92B1C3402F}"/>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D461754A-9397-48F6-BB68-E084B295CB5A}"/>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105954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7A586D3-3732-4354-9468-908224583B98}"/>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3" name="Marcador de pie de página 2">
            <a:extLst>
              <a:ext uri="{FF2B5EF4-FFF2-40B4-BE49-F238E27FC236}">
                <a16:creationId xmlns:a16="http://schemas.microsoft.com/office/drawing/2014/main" id="{375BD2E8-03F8-40DF-9AA5-1FC5E2ED5D40}"/>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78BA780-180C-48F6-B9BC-C6F597C83CD1}"/>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49891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8D44F-3DD2-43F5-AEAE-8F6E31DC653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FF187BD7-69A2-40FE-ABBD-F13B7E80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5A8DA540-0029-4629-977C-ECE253F01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6296921-7237-4FEC-BE3E-AA90273A30CB}"/>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6" name="Marcador de pie de página 5">
            <a:extLst>
              <a:ext uri="{FF2B5EF4-FFF2-40B4-BE49-F238E27FC236}">
                <a16:creationId xmlns:a16="http://schemas.microsoft.com/office/drawing/2014/main" id="{DC3D0D3A-CE13-4C87-8E28-AEE0B9F523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D9EAC041-F66D-425B-B527-5F29347A3D47}"/>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78749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F8354-4FAD-4E07-A4F3-3892D43EC0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43743618-0902-4195-AAB5-B7D2E6431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16BD5892-8962-4CE7-9C9C-4BCE55051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5EE2971-54AE-43A0-A500-591555CC8D7F}"/>
              </a:ext>
            </a:extLst>
          </p:cNvPr>
          <p:cNvSpPr>
            <a:spLocks noGrp="1"/>
          </p:cNvSpPr>
          <p:nvPr>
            <p:ph type="dt" sz="half" idx="10"/>
          </p:nvPr>
        </p:nvSpPr>
        <p:spPr/>
        <p:txBody>
          <a:bodyPr/>
          <a:lstStyle/>
          <a:p>
            <a:fld id="{A2CEC021-B5B3-4871-93CF-AB360676C655}" type="datetimeFigureOut">
              <a:rPr lang="es-GT" smtClean="0"/>
              <a:t>30/03/2021</a:t>
            </a:fld>
            <a:endParaRPr lang="es-GT"/>
          </a:p>
        </p:txBody>
      </p:sp>
      <p:sp>
        <p:nvSpPr>
          <p:cNvPr id="6" name="Marcador de pie de página 5">
            <a:extLst>
              <a:ext uri="{FF2B5EF4-FFF2-40B4-BE49-F238E27FC236}">
                <a16:creationId xmlns:a16="http://schemas.microsoft.com/office/drawing/2014/main" id="{81B7D863-32C3-407F-AF64-19079AC7239C}"/>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FF85C65B-1C0C-4BBA-8130-C750C9213701}"/>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37051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6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4FA774F-B7C9-4F04-AC3E-00A2E9B9B0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1BF4841-26EF-4F2F-A4DB-676D857A64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080E00DD-FAAE-4C80-9E6E-435BF2E68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EC021-B5B3-4871-93CF-AB360676C655}" type="datetimeFigureOut">
              <a:rPr lang="es-GT" smtClean="0"/>
              <a:t>30/03/2021</a:t>
            </a:fld>
            <a:endParaRPr lang="es-GT"/>
          </a:p>
        </p:txBody>
      </p:sp>
      <p:sp>
        <p:nvSpPr>
          <p:cNvPr id="5" name="Marcador de pie de página 4">
            <a:extLst>
              <a:ext uri="{FF2B5EF4-FFF2-40B4-BE49-F238E27FC236}">
                <a16:creationId xmlns:a16="http://schemas.microsoft.com/office/drawing/2014/main" id="{B9F15A19-502A-454C-BEC4-D78A3F7D3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66DE3CBD-9BA9-4D0F-BC6C-380E55E55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88481-70E9-4EE3-A33E-1264851D7926}" type="slidenum">
              <a:rPr lang="es-GT" smtClean="0"/>
              <a:t>‹Nº›</a:t>
            </a:fld>
            <a:endParaRPr lang="es-GT"/>
          </a:p>
        </p:txBody>
      </p:sp>
    </p:spTree>
    <p:extLst>
      <p:ext uri="{BB962C8B-B14F-4D97-AF65-F5344CB8AC3E}">
        <p14:creationId xmlns:p14="http://schemas.microsoft.com/office/powerpoint/2010/main" val="248522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235" y="374766"/>
            <a:ext cx="5754624" cy="4762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a:extLst>
              <a:ext uri="{FF2B5EF4-FFF2-40B4-BE49-F238E27FC236}">
                <a16:creationId xmlns:a16="http://schemas.microsoft.com/office/drawing/2014/main" id="{DB903E5D-8E24-49D2-99EA-A332BB8DF719}"/>
              </a:ext>
            </a:extLst>
          </p:cNvPr>
          <p:cNvSpPr>
            <a:spLocks noGrp="1"/>
          </p:cNvSpPr>
          <p:nvPr>
            <p:ph type="title"/>
          </p:nvPr>
        </p:nvSpPr>
        <p:spPr>
          <a:xfrm>
            <a:off x="338874" y="1120990"/>
            <a:ext cx="5577832" cy="3270052"/>
          </a:xfrm>
        </p:spPr>
        <p:txBody>
          <a:bodyPr anchor="ctr">
            <a:noAutofit/>
          </a:bodyPr>
          <a:lstStyle/>
          <a:p>
            <a:pPr algn="ctr"/>
            <a:r>
              <a:rPr lang="es-GT" sz="7200" b="1" dirty="0">
                <a:effectLst>
                  <a:outerShdw blurRad="38100" dist="38100" dir="2700000" algn="tl">
                    <a:srgbClr val="000000">
                      <a:alpha val="43137"/>
                    </a:srgbClr>
                  </a:outerShdw>
                </a:effectLst>
              </a:rPr>
              <a:t>DICHOS ENIGMÁTICOS DE JESÚS</a:t>
            </a:r>
          </a:p>
        </p:txBody>
      </p:sp>
      <p:sp>
        <p:nvSpPr>
          <p:cNvPr id="2" name="Rectángulo 1">
            <a:extLst>
              <a:ext uri="{FF2B5EF4-FFF2-40B4-BE49-F238E27FC236}">
                <a16:creationId xmlns:a16="http://schemas.microsoft.com/office/drawing/2014/main" id="{587DAB6A-FB42-4E37-A7AF-B366BECDE483}"/>
              </a:ext>
            </a:extLst>
          </p:cNvPr>
          <p:cNvSpPr/>
          <p:nvPr/>
        </p:nvSpPr>
        <p:spPr>
          <a:xfrm>
            <a:off x="338874" y="5135513"/>
            <a:ext cx="11507985" cy="1323439"/>
          </a:xfrm>
          <a:prstGeom prst="rect">
            <a:avLst/>
          </a:prstGeom>
        </p:spPr>
        <p:txBody>
          <a:bodyPr wrap="square">
            <a:spAutoFit/>
          </a:bodyPr>
          <a:lstStyle/>
          <a:p>
            <a:pPr algn="ctr"/>
            <a:r>
              <a:rPr lang="es-GT" sz="4000" dirty="0">
                <a:solidFill>
                  <a:schemeClr val="accent4">
                    <a:lumMod val="50000"/>
                  </a:schemeClr>
                </a:solidFill>
                <a:effectLst>
                  <a:outerShdw blurRad="38100" dist="38100" dir="2700000" algn="tl">
                    <a:srgbClr val="000000">
                      <a:alpha val="43137"/>
                    </a:srgbClr>
                  </a:outerShdw>
                </a:effectLst>
              </a:rPr>
              <a:t>Cristo desea que discernamos, comprendamos y apliquemos sus enseñanzas.</a:t>
            </a:r>
          </a:p>
        </p:txBody>
      </p:sp>
    </p:spTree>
    <p:extLst>
      <p:ext uri="{BB962C8B-B14F-4D97-AF65-F5344CB8AC3E}">
        <p14:creationId xmlns:p14="http://schemas.microsoft.com/office/powerpoint/2010/main" val="211380686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38163" indent="-538163" algn="just">
              <a:buFont typeface="+mj-lt"/>
              <a:buAutoNum type="alphaUcPeriod" startAt="3"/>
            </a:pPr>
            <a:r>
              <a:rPr lang="es-GT" sz="3600" dirty="0">
                <a:effectLst>
                  <a:outerShdw blurRad="38100" dist="38100" dir="2700000" algn="tl">
                    <a:srgbClr val="000000">
                      <a:alpha val="43137"/>
                    </a:srgbClr>
                  </a:outerShdw>
                </a:effectLst>
              </a:rPr>
              <a:t>El Señor ahora nos habla de las funciones propias del gobierno y de nuestras obligaciones como ciudadano. </a:t>
            </a:r>
          </a:p>
          <a:p>
            <a:pPr marL="914400" lvl="1" indent="-457200" algn="just">
              <a:buFont typeface="+mj-lt"/>
              <a:buAutoNum type="arabicParenR"/>
            </a:pPr>
            <a:r>
              <a:rPr lang="es-GT" sz="3200" dirty="0"/>
              <a:t>El gobierno tiene la responsabilidad de proteger a los inocentes, castigar a los malhechores, promover la paz y la prosperidad, Romanos 13:1-4; 2 Pedro 2:13,14. </a:t>
            </a:r>
          </a:p>
          <a:p>
            <a:pPr marL="914400" lvl="1" indent="-457200" algn="just">
              <a:buFont typeface="+mj-lt"/>
              <a:buAutoNum type="arabicParenR"/>
            </a:pPr>
            <a:r>
              <a:rPr lang="es-GT" sz="3200" dirty="0"/>
              <a:t>El ciudadano debe procurar vivir en paz con los demás y con los que tienen autoridad. Véase 1 Tesalonicenses 4:10,11.</a:t>
            </a:r>
          </a:p>
        </p:txBody>
      </p:sp>
    </p:spTree>
    <p:extLst>
      <p:ext uri="{BB962C8B-B14F-4D97-AF65-F5344CB8AC3E}">
        <p14:creationId xmlns:p14="http://schemas.microsoft.com/office/powerpoint/2010/main" val="2045708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6553" y="724236"/>
            <a:ext cx="5598942" cy="5384800"/>
          </a:xfrm>
          <a:prstGeom prst="rect">
            <a:avLst/>
          </a:prstGeom>
          <a:solidFill>
            <a:srgbClr val="FFFFFF">
              <a:shade val="85000"/>
            </a:srgbClr>
          </a:solidFill>
          <a:ln w="190500" cap="rnd">
            <a:no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37881" y="726141"/>
            <a:ext cx="5015753" cy="1861484"/>
          </a:xfrm>
        </p:spPr>
        <p:txBody>
          <a:bodyPr anchor="ctr">
            <a:noAutofit/>
          </a:bodyPr>
          <a:lstStyle/>
          <a:p>
            <a:pPr algn="ctr"/>
            <a:r>
              <a:rPr lang="es-GT" sz="5400" b="1" i="1" dirty="0">
                <a:effectLst>
                  <a:outerShdw blurRad="38100" dist="38100" dir="2700000" algn="tl">
                    <a:srgbClr val="000000">
                      <a:alpha val="43137"/>
                    </a:srgbClr>
                  </a:outerShdw>
                </a:effectLst>
              </a:rPr>
              <a:t>NO PASARÁ ESTA GENERACIÓN</a:t>
            </a:r>
          </a:p>
        </p:txBody>
      </p:sp>
      <p:sp>
        <p:nvSpPr>
          <p:cNvPr id="9" name="Elipse 8"/>
          <p:cNvSpPr/>
          <p:nvPr/>
        </p:nvSpPr>
        <p:spPr>
          <a:xfrm>
            <a:off x="2236529" y="4719917"/>
            <a:ext cx="1618456" cy="1143000"/>
          </a:xfrm>
          <a:prstGeom prst="ellipse">
            <a:avLst/>
          </a:prstGeom>
          <a:solidFill>
            <a:srgbClr val="253808"/>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solidFill>
                  <a:schemeClr val="bg1"/>
                </a:solidFill>
                <a:effectLst>
                  <a:outerShdw blurRad="38100" dist="38100" dir="2700000" algn="tl">
                    <a:srgbClr val="000000">
                      <a:alpha val="43137"/>
                    </a:srgbClr>
                  </a:outerShdw>
                </a:effectLst>
              </a:rPr>
              <a:t>3</a:t>
            </a:r>
          </a:p>
        </p:txBody>
      </p:sp>
      <p:sp>
        <p:nvSpPr>
          <p:cNvPr id="6"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37881" y="3037821"/>
            <a:ext cx="5015752" cy="1231900"/>
          </a:xfrm>
        </p:spPr>
        <p:txBody>
          <a:bodyPr anchor="ctr">
            <a:normAutofit/>
          </a:bodyPr>
          <a:lstStyle/>
          <a:p>
            <a:pPr algn="ctr"/>
            <a:r>
              <a:rPr lang="es-GT" sz="3400" dirty="0"/>
              <a:t>Mateo 24:30, 31, 34.</a:t>
            </a:r>
          </a:p>
        </p:txBody>
      </p:sp>
    </p:spTree>
    <p:extLst>
      <p:ext uri="{BB962C8B-B14F-4D97-AF65-F5344CB8AC3E}">
        <p14:creationId xmlns:p14="http://schemas.microsoft.com/office/powerpoint/2010/main" val="2660366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14350" indent="-514350" algn="just">
              <a:buFont typeface="+mj-lt"/>
              <a:buAutoNum type="alphaUcPeriod"/>
            </a:pPr>
            <a:r>
              <a:rPr lang="es-GT" sz="4000" dirty="0">
                <a:effectLst>
                  <a:outerShdw blurRad="38100" dist="38100" dir="2700000" algn="tl">
                    <a:srgbClr val="000000">
                      <a:alpha val="43137"/>
                    </a:srgbClr>
                  </a:outerShdw>
                </a:effectLst>
              </a:rPr>
              <a:t>El Señor Jesús enseña sobre su segunda venida.</a:t>
            </a:r>
          </a:p>
          <a:p>
            <a:pPr marL="1200150" lvl="1" indent="-742950" algn="just">
              <a:buFont typeface="+mj-lt"/>
              <a:buAutoNum type="arabicParenR"/>
            </a:pPr>
            <a:r>
              <a:rPr lang="es-GT" sz="3600" dirty="0"/>
              <a:t>Su venida marcará el fin de este siglo y el comienzo del siglo venidero, Mateo 24: 27-31.                     Véase 3, 6, 13-14.</a:t>
            </a:r>
          </a:p>
          <a:p>
            <a:pPr marL="1200150" lvl="1" indent="-742950" algn="just">
              <a:buFont typeface="+mj-lt"/>
              <a:buAutoNum type="arabicParenR"/>
            </a:pPr>
            <a:r>
              <a:rPr lang="es-GT" sz="3600" dirty="0"/>
              <a:t>Su venida será después de la gran tribulación y ocurrirá lo siguiente, Mateo 24:29-35.</a:t>
            </a:r>
          </a:p>
          <a:p>
            <a:pPr marL="1428750" lvl="2" indent="-514350" algn="just">
              <a:buFont typeface="+mj-lt"/>
              <a:buAutoNum type="alphaLcParenR"/>
            </a:pPr>
            <a:r>
              <a:rPr lang="es-GT" sz="3200" dirty="0"/>
              <a:t>Habrá señales cósmicas, V.29.</a:t>
            </a:r>
          </a:p>
          <a:p>
            <a:pPr marL="1428750" lvl="2" indent="-514350" algn="just">
              <a:buFont typeface="+mj-lt"/>
              <a:buAutoNum type="alphaLcParenR"/>
            </a:pPr>
            <a:r>
              <a:rPr lang="es-GT" sz="3200" dirty="0"/>
              <a:t>Las naciones de la tierra se lamentarán, V.30.</a:t>
            </a:r>
          </a:p>
          <a:p>
            <a:pPr marL="1428750" lvl="2" indent="-514350" algn="just">
              <a:buFont typeface="+mj-lt"/>
              <a:buAutoNum type="alphaLcParenR"/>
            </a:pPr>
            <a:r>
              <a:rPr lang="es-GT" sz="3200" dirty="0"/>
              <a:t>Los ángeles reunirán a los elegidos de Dios, V. 31.</a:t>
            </a:r>
          </a:p>
          <a:p>
            <a:pPr marL="1428750" lvl="2" indent="-514350" algn="just">
              <a:buFont typeface="+mj-lt"/>
              <a:buAutoNum type="alphaLcParenR"/>
            </a:pPr>
            <a:r>
              <a:rPr lang="es-GT" sz="3200" dirty="0"/>
              <a:t>Habrá señales naturales del tiempo del fin, V.32, 33.</a:t>
            </a:r>
          </a:p>
          <a:p>
            <a:pPr marL="1428750" lvl="2" indent="-514350" algn="just">
              <a:buFont typeface="+mj-lt"/>
              <a:buAutoNum type="alphaLcParenR"/>
            </a:pPr>
            <a:r>
              <a:rPr lang="es-GT" sz="3200" dirty="0"/>
              <a:t>Esta generación vivirá, presenciará y experimentará las señales que apuntan a su venida, V.34, 35.</a:t>
            </a:r>
          </a:p>
        </p:txBody>
      </p:sp>
    </p:spTree>
    <p:extLst>
      <p:ext uri="{BB962C8B-B14F-4D97-AF65-F5344CB8AC3E}">
        <p14:creationId xmlns:p14="http://schemas.microsoft.com/office/powerpoint/2010/main" val="1591769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38163" indent="-538163" algn="just">
              <a:buFont typeface="+mj-lt"/>
              <a:buAutoNum type="alphaUcPeriod" startAt="2"/>
            </a:pPr>
            <a:r>
              <a:rPr lang="es-GT" sz="3600" dirty="0">
                <a:effectLst>
                  <a:outerShdw blurRad="38100" dist="38100" dir="2700000" algn="tl">
                    <a:srgbClr val="000000">
                      <a:alpha val="43137"/>
                    </a:srgbClr>
                  </a:outerShdw>
                </a:effectLst>
              </a:rPr>
              <a:t>El regreso del Señor Jesús es inminente, tanto para liberación como para juicio, Mateo 24:37-42.</a:t>
            </a:r>
          </a:p>
          <a:p>
            <a:pPr marL="914400" lvl="1" indent="-457200" algn="just">
              <a:buFont typeface="+mj-lt"/>
              <a:buAutoNum type="arabicParenR"/>
            </a:pPr>
            <a:r>
              <a:rPr lang="es-GT" sz="3200" dirty="0"/>
              <a:t>Esto nos da seguridad que nuestra liberación viene, Marcos 13:24-31; Lucas 21:31-33.</a:t>
            </a:r>
          </a:p>
          <a:p>
            <a:pPr marL="914400" lvl="1" indent="-457200" algn="just">
              <a:buFont typeface="+mj-lt"/>
              <a:buAutoNum type="arabicParenR"/>
            </a:pPr>
            <a:r>
              <a:rPr lang="es-GT" sz="3200" dirty="0"/>
              <a:t>Esto es buena noticia para los que amamos y esperamos su venida, 2 Timoteo 4:8.</a:t>
            </a:r>
          </a:p>
          <a:p>
            <a:pPr marL="914400" lvl="1" indent="-457200" algn="just">
              <a:buFont typeface="+mj-lt"/>
              <a:buAutoNum type="arabicParenR"/>
            </a:pPr>
            <a:r>
              <a:rPr lang="es-GT" sz="3200" dirty="0"/>
              <a:t>Esto nos ayuda a soportar las pruebas.</a:t>
            </a:r>
          </a:p>
          <a:p>
            <a:pPr marL="914400" lvl="1" indent="-457200" algn="just">
              <a:buFont typeface="+mj-lt"/>
              <a:buAutoNum type="arabicParenR"/>
            </a:pPr>
            <a:r>
              <a:rPr lang="es-GT" sz="3200" dirty="0"/>
              <a:t>Esto mantiene viva la esperanza ante la circunstancia presente.</a:t>
            </a:r>
          </a:p>
        </p:txBody>
      </p:sp>
    </p:spTree>
    <p:extLst>
      <p:ext uri="{BB962C8B-B14F-4D97-AF65-F5344CB8AC3E}">
        <p14:creationId xmlns:p14="http://schemas.microsoft.com/office/powerpoint/2010/main" val="3056110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38163" indent="-538163" algn="just">
              <a:buFont typeface="+mj-lt"/>
              <a:buAutoNum type="alphaUcPeriod" startAt="3"/>
            </a:pPr>
            <a:r>
              <a:rPr lang="es-GT" sz="4000" dirty="0">
                <a:effectLst>
                  <a:outerShdw blurRad="38100" dist="38100" dir="2700000" algn="tl">
                    <a:srgbClr val="000000">
                      <a:alpha val="43137"/>
                    </a:srgbClr>
                  </a:outerShdw>
                </a:effectLst>
              </a:rPr>
              <a:t>Medite en lo siguiente: ¿La esperanza de la segunda venida Cristo influye en la manera en que vivo? Si rara vez pienso en la venida de Cristo, ¿podría ser que mi esperanza se ha desvanecido? Véase 1 Corintios 7:31.</a:t>
            </a:r>
          </a:p>
        </p:txBody>
      </p:sp>
    </p:spTree>
    <p:extLst>
      <p:ext uri="{BB962C8B-B14F-4D97-AF65-F5344CB8AC3E}">
        <p14:creationId xmlns:p14="http://schemas.microsoft.com/office/powerpoint/2010/main" val="813582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2679022" y="376518"/>
            <a:ext cx="7392825" cy="6118411"/>
            <a:chOff x="3828575" y="618565"/>
            <a:chExt cx="4883280" cy="5338481"/>
          </a:xfrm>
        </p:grpSpPr>
        <p:sp>
          <p:nvSpPr>
            <p:cNvPr id="18" name="Forma libre 17"/>
            <p:cNvSpPr/>
            <p:nvPr/>
          </p:nvSpPr>
          <p:spPr>
            <a:xfrm>
              <a:off x="3959791" y="855593"/>
              <a:ext cx="4139181" cy="4569740"/>
            </a:xfrm>
            <a:custGeom>
              <a:avLst/>
              <a:gdLst>
                <a:gd name="connsiteX0" fmla="*/ 0 w 4569377"/>
                <a:gd name="connsiteY0" fmla="*/ 2284870 h 4569740"/>
                <a:gd name="connsiteX1" fmla="*/ 2284689 w 4569377"/>
                <a:gd name="connsiteY1" fmla="*/ 0 h 4569740"/>
                <a:gd name="connsiteX2" fmla="*/ 4569378 w 4569377"/>
                <a:gd name="connsiteY2" fmla="*/ 2284870 h 4569740"/>
                <a:gd name="connsiteX3" fmla="*/ 2284689 w 4569377"/>
                <a:gd name="connsiteY3" fmla="*/ 4569740 h 4569740"/>
                <a:gd name="connsiteX4" fmla="*/ 0 w 4569377"/>
                <a:gd name="connsiteY4" fmla="*/ 2284870 h 456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9377" h="4569740">
                  <a:moveTo>
                    <a:pt x="0" y="2284870"/>
                  </a:moveTo>
                  <a:cubicBezTo>
                    <a:pt x="0" y="1022971"/>
                    <a:pt x="1022890" y="0"/>
                    <a:pt x="2284689" y="0"/>
                  </a:cubicBezTo>
                  <a:cubicBezTo>
                    <a:pt x="3546488" y="0"/>
                    <a:pt x="4569378" y="1022971"/>
                    <a:pt x="4569378" y="2284870"/>
                  </a:cubicBezTo>
                  <a:cubicBezTo>
                    <a:pt x="4569378" y="3546769"/>
                    <a:pt x="3546488" y="4569740"/>
                    <a:pt x="2284689" y="4569740"/>
                  </a:cubicBezTo>
                  <a:cubicBezTo>
                    <a:pt x="1022890" y="4569740"/>
                    <a:pt x="0" y="3546769"/>
                    <a:pt x="0" y="2284870"/>
                  </a:cubicBez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821570" tIns="821623" rIns="821570" bIns="821623" numCol="1" spcCol="1270" anchor="ctr" anchorCtr="0">
              <a:noAutofit/>
            </a:bodyPr>
            <a:lstStyle/>
            <a:p>
              <a:pPr lvl="0" algn="ctr" defTabSz="1778000" rtl="0">
                <a:lnSpc>
                  <a:spcPct val="90000"/>
                </a:lnSpc>
                <a:spcBef>
                  <a:spcPct val="0"/>
                </a:spcBef>
                <a:spcAft>
                  <a:spcPct val="35000"/>
                </a:spcAft>
              </a:pPr>
              <a:r>
                <a:rPr lang="es-GT" sz="6000" b="1" kern="1200" dirty="0">
                  <a:solidFill>
                    <a:schemeClr val="tx1"/>
                  </a:solidFill>
                </a:rPr>
                <a:t>DISCIPULADO Y MINISTERIO EN ACCION</a:t>
              </a:r>
            </a:p>
          </p:txBody>
        </p:sp>
        <p:sp>
          <p:nvSpPr>
            <p:cNvPr id="19" name="Elipse 18"/>
            <p:cNvSpPr/>
            <p:nvPr/>
          </p:nvSpPr>
          <p:spPr>
            <a:xfrm>
              <a:off x="6087629" y="618565"/>
              <a:ext cx="508522" cy="508223"/>
            </a:xfrm>
            <a:prstGeom prst="ellips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20" name="Elipse 19"/>
            <p:cNvSpPr/>
            <p:nvPr/>
          </p:nvSpPr>
          <p:spPr>
            <a:xfrm>
              <a:off x="4884335" y="5056978"/>
              <a:ext cx="368312" cy="368355"/>
            </a:xfrm>
            <a:prstGeom prst="ellipse">
              <a:avLst/>
            </a:prstGeom>
          </p:spPr>
          <p:style>
            <a:lnRef idx="0">
              <a:schemeClr val="lt1">
                <a:hueOff val="0"/>
                <a:satOff val="0"/>
                <a:lumOff val="0"/>
                <a:alphaOff val="0"/>
              </a:schemeClr>
            </a:lnRef>
            <a:fillRef idx="3">
              <a:schemeClr val="accent5">
                <a:hueOff val="-1470669"/>
                <a:satOff val="-2046"/>
                <a:lumOff val="-784"/>
                <a:alphaOff val="0"/>
              </a:schemeClr>
            </a:fillRef>
            <a:effectRef idx="3">
              <a:schemeClr val="accent5">
                <a:hueOff val="-1470669"/>
                <a:satOff val="-2046"/>
                <a:lumOff val="-784"/>
                <a:alphaOff val="0"/>
              </a:schemeClr>
            </a:effectRef>
            <a:fontRef idx="minor">
              <a:schemeClr val="lt1"/>
            </a:fontRef>
          </p:style>
        </p:sp>
        <p:sp>
          <p:nvSpPr>
            <p:cNvPr id="21" name="Elipse 20"/>
            <p:cNvSpPr/>
            <p:nvPr/>
          </p:nvSpPr>
          <p:spPr>
            <a:xfrm>
              <a:off x="8343543" y="2681354"/>
              <a:ext cx="368312" cy="368355"/>
            </a:xfrm>
            <a:prstGeom prst="ellipse">
              <a:avLst/>
            </a:prstGeom>
          </p:spPr>
          <p:style>
            <a:lnRef idx="0">
              <a:schemeClr val="lt1">
                <a:hueOff val="0"/>
                <a:satOff val="0"/>
                <a:lumOff val="0"/>
                <a:alphaOff val="0"/>
              </a:schemeClr>
            </a:lnRef>
            <a:fillRef idx="3">
              <a:schemeClr val="accent5">
                <a:hueOff val="-2941338"/>
                <a:satOff val="-4091"/>
                <a:lumOff val="-1569"/>
                <a:alphaOff val="0"/>
              </a:schemeClr>
            </a:fillRef>
            <a:effectRef idx="3">
              <a:schemeClr val="accent5">
                <a:hueOff val="-2941338"/>
                <a:satOff val="-4091"/>
                <a:lumOff val="-1569"/>
                <a:alphaOff val="0"/>
              </a:schemeClr>
            </a:effectRef>
            <a:fontRef idx="minor">
              <a:schemeClr val="lt1"/>
            </a:fontRef>
          </p:style>
        </p:sp>
        <p:sp>
          <p:nvSpPr>
            <p:cNvPr id="22" name="Elipse 21"/>
            <p:cNvSpPr/>
            <p:nvPr/>
          </p:nvSpPr>
          <p:spPr>
            <a:xfrm>
              <a:off x="6583072" y="5448823"/>
              <a:ext cx="508522" cy="508223"/>
            </a:xfrm>
            <a:prstGeom prst="ellipse">
              <a:avLst/>
            </a:prstGeom>
          </p:spPr>
          <p:style>
            <a:lnRef idx="0">
              <a:schemeClr val="lt1">
                <a:hueOff val="0"/>
                <a:satOff val="0"/>
                <a:lumOff val="0"/>
                <a:alphaOff val="0"/>
              </a:schemeClr>
            </a:lnRef>
            <a:fillRef idx="3">
              <a:schemeClr val="accent5">
                <a:hueOff val="-4412007"/>
                <a:satOff val="-6137"/>
                <a:lumOff val="-2353"/>
                <a:alphaOff val="0"/>
              </a:schemeClr>
            </a:fillRef>
            <a:effectRef idx="3">
              <a:schemeClr val="accent5">
                <a:hueOff val="-4412007"/>
                <a:satOff val="-6137"/>
                <a:lumOff val="-2353"/>
                <a:alphaOff val="0"/>
              </a:schemeClr>
            </a:effectRef>
            <a:fontRef idx="minor">
              <a:schemeClr val="lt1"/>
            </a:fontRef>
          </p:style>
        </p:sp>
        <p:sp>
          <p:nvSpPr>
            <p:cNvPr id="23" name="Elipse 22"/>
            <p:cNvSpPr/>
            <p:nvPr/>
          </p:nvSpPr>
          <p:spPr>
            <a:xfrm>
              <a:off x="4988446" y="1340861"/>
              <a:ext cx="368312" cy="368355"/>
            </a:xfrm>
            <a:prstGeom prst="ellipse">
              <a:avLst/>
            </a:prstGeom>
          </p:spPr>
          <p:style>
            <a:lnRef idx="0">
              <a:schemeClr val="lt1">
                <a:hueOff val="0"/>
                <a:satOff val="0"/>
                <a:lumOff val="0"/>
                <a:alphaOff val="0"/>
              </a:schemeClr>
            </a:lnRef>
            <a:fillRef idx="3">
              <a:schemeClr val="accent5">
                <a:hueOff val="-5882676"/>
                <a:satOff val="-8182"/>
                <a:lumOff val="-3138"/>
                <a:alphaOff val="0"/>
              </a:schemeClr>
            </a:fillRef>
            <a:effectRef idx="3">
              <a:schemeClr val="accent5">
                <a:hueOff val="-5882676"/>
                <a:satOff val="-8182"/>
                <a:lumOff val="-3138"/>
                <a:alphaOff val="0"/>
              </a:schemeClr>
            </a:effectRef>
            <a:fontRef idx="minor">
              <a:schemeClr val="lt1"/>
            </a:fontRef>
          </p:style>
        </p:sp>
        <p:sp>
          <p:nvSpPr>
            <p:cNvPr id="24" name="Elipse 23"/>
            <p:cNvSpPr/>
            <p:nvPr/>
          </p:nvSpPr>
          <p:spPr>
            <a:xfrm>
              <a:off x="3828575" y="3447960"/>
              <a:ext cx="368312" cy="368355"/>
            </a:xfrm>
            <a:prstGeom prst="ellipse">
              <a:avLst/>
            </a:prstGeom>
          </p:spPr>
          <p:style>
            <a:lnRef idx="0">
              <a:schemeClr val="lt1">
                <a:hueOff val="0"/>
                <a:satOff val="0"/>
                <a:lumOff val="0"/>
                <a:alphaOff val="0"/>
              </a:schemeClr>
            </a:lnRef>
            <a:fillRef idx="3">
              <a:schemeClr val="accent5">
                <a:hueOff val="-7353344"/>
                <a:satOff val="-10228"/>
                <a:lumOff val="-3922"/>
                <a:alphaOff val="0"/>
              </a:schemeClr>
            </a:fillRef>
            <a:effectRef idx="3">
              <a:schemeClr val="accent5">
                <a:hueOff val="-7353344"/>
                <a:satOff val="-10228"/>
                <a:lumOff val="-3922"/>
                <a:alphaOff val="0"/>
              </a:schemeClr>
            </a:effectRef>
            <a:fontRef idx="minor">
              <a:schemeClr val="lt1"/>
            </a:fontRef>
          </p:style>
        </p:sp>
      </p:grpSp>
    </p:spTree>
    <p:extLst>
      <p:ext uri="{BB962C8B-B14F-4D97-AF65-F5344CB8AC3E}">
        <p14:creationId xmlns:p14="http://schemas.microsoft.com/office/powerpoint/2010/main" val="3598654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27340A-4578-40AC-8D7F-36DC3845ABAB}"/>
              </a:ext>
            </a:extLst>
          </p:cNvPr>
          <p:cNvSpPr>
            <a:spLocks noGrp="1"/>
          </p:cNvSpPr>
          <p:nvPr>
            <p:ph idx="1"/>
          </p:nvPr>
        </p:nvSpPr>
        <p:spPr>
          <a:xfrm>
            <a:off x="524435" y="363071"/>
            <a:ext cx="11161059" cy="6122135"/>
          </a:xfrm>
        </p:spPr>
        <p:txBody>
          <a:bodyPr anchor="ctr">
            <a:normAutofit/>
          </a:bodyPr>
          <a:lstStyle/>
          <a:p>
            <a:pPr algn="just"/>
            <a:r>
              <a:rPr lang="es-GT" sz="3600" dirty="0"/>
              <a:t>Estas enseñanzas de Jesús, nos dicen como vivir a la luz de la eternidad. </a:t>
            </a:r>
          </a:p>
          <a:p>
            <a:pPr algn="just"/>
            <a:r>
              <a:rPr lang="es-GT" sz="3600" dirty="0"/>
              <a:t>Un día estaremos ante Él y seremos juzgados por la seriedad con que hemos tomado su Palabra. </a:t>
            </a:r>
          </a:p>
          <a:p>
            <a:pPr algn="just"/>
            <a:r>
              <a:rPr lang="es-GT" sz="3600" dirty="0"/>
              <a:t>Tenga una actitud correcta con sus finanzas para invertir en la eternidad.</a:t>
            </a:r>
          </a:p>
          <a:p>
            <a:pPr algn="just"/>
            <a:r>
              <a:rPr lang="es-GT" sz="3600" dirty="0"/>
              <a:t>Sea sabio para saber cuándo hablar y cuando guardar silencio. </a:t>
            </a:r>
          </a:p>
          <a:p>
            <a:pPr algn="just"/>
            <a:r>
              <a:rPr lang="es-GT" sz="3600" dirty="0"/>
              <a:t>Prepárese para la inminente venida de nuestro Señor Jesucristo. </a:t>
            </a:r>
          </a:p>
        </p:txBody>
      </p:sp>
    </p:spTree>
    <p:extLst>
      <p:ext uri="{BB962C8B-B14F-4D97-AF65-F5344CB8AC3E}">
        <p14:creationId xmlns:p14="http://schemas.microsoft.com/office/powerpoint/2010/main" val="2589314854"/>
      </p:ext>
    </p:extLst>
  </p:cSld>
  <p:clrMapOvr>
    <a:masterClrMapping/>
  </p:clrMapOvr>
  <mc:AlternateContent xmlns:mc="http://schemas.openxmlformats.org/markup-compatibility/2006" xmlns:p14="http://schemas.microsoft.com/office/powerpoint/2010/main">
    <mc:Choice Requires="p14">
      <p:transition spd="slow" p14:dur="1500">
        <p14:window/>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1" y="171450"/>
            <a:ext cx="12175958" cy="6515100"/>
          </a:xfrm>
          <a:prstGeom prst="rect">
            <a:avLst/>
          </a:prstGeom>
        </p:spPr>
      </p:pic>
    </p:spTree>
    <p:extLst>
      <p:ext uri="{BB962C8B-B14F-4D97-AF65-F5344CB8AC3E}">
        <p14:creationId xmlns:p14="http://schemas.microsoft.com/office/powerpoint/2010/main" val="22664868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DB37CB85-76D9-44A6-ADE6-DC1CD8EFFD36}"/>
              </a:ext>
            </a:extLst>
          </p:cNvPr>
          <p:cNvSpPr>
            <a:spLocks noGrp="1"/>
          </p:cNvSpPr>
          <p:nvPr>
            <p:ph sz="half" idx="2"/>
          </p:nvPr>
        </p:nvSpPr>
        <p:spPr>
          <a:xfrm>
            <a:off x="524435" y="526148"/>
            <a:ext cx="11187953" cy="2728039"/>
          </a:xfrm>
        </p:spPr>
        <p:txBody>
          <a:bodyPr anchor="ctr">
            <a:noAutofit/>
          </a:bodyPr>
          <a:lstStyle/>
          <a:p>
            <a:pPr marL="0" indent="0" algn="ctr">
              <a:buNone/>
            </a:pPr>
            <a:r>
              <a:rPr lang="es-GT" sz="4400" b="1" dirty="0">
                <a:effectLst>
                  <a:outerShdw blurRad="38100" dist="38100" dir="2700000" algn="tl">
                    <a:srgbClr val="000000">
                      <a:alpha val="43137"/>
                    </a:srgbClr>
                  </a:outerShdw>
                </a:effectLst>
              </a:rPr>
              <a:t>VERSICULO CLAVE:</a:t>
            </a:r>
          </a:p>
          <a:p>
            <a:pPr marL="0" indent="0" algn="just">
              <a:buNone/>
            </a:pPr>
            <a:r>
              <a:rPr lang="es-GT" sz="4000" dirty="0">
                <a:effectLst>
                  <a:outerShdw blurRad="38100" dist="38100" dir="2700000" algn="tl">
                    <a:srgbClr val="000000">
                      <a:alpha val="43137"/>
                    </a:srgbClr>
                  </a:outerShdw>
                </a:effectLst>
              </a:rPr>
              <a:t>“Y Él (Jesús) dijo: A vosotros os es dado conocer los misterios del reino de Dios; pero a los otros por parábolas, para que viendo no vean, y oyendo no entiendan” Lucas 8:10. </a:t>
            </a:r>
          </a:p>
        </p:txBody>
      </p:sp>
      <p:sp>
        <p:nvSpPr>
          <p:cNvPr id="8" name="Marcador de contenido 7">
            <a:extLst>
              <a:ext uri="{FF2B5EF4-FFF2-40B4-BE49-F238E27FC236}">
                <a16:creationId xmlns:a16="http://schemas.microsoft.com/office/drawing/2014/main" id="{976D4BD0-41AA-44B2-A48C-E1323ECA499E}"/>
              </a:ext>
            </a:extLst>
          </p:cNvPr>
          <p:cNvSpPr>
            <a:spLocks noGrp="1"/>
          </p:cNvSpPr>
          <p:nvPr>
            <p:ph sz="quarter" idx="4"/>
          </p:nvPr>
        </p:nvSpPr>
        <p:spPr>
          <a:xfrm>
            <a:off x="524435" y="3805518"/>
            <a:ext cx="11187953" cy="2487706"/>
          </a:xfrm>
        </p:spPr>
        <p:txBody>
          <a:bodyPr anchor="ctr">
            <a:noAutofit/>
          </a:bodyPr>
          <a:lstStyle/>
          <a:p>
            <a:pPr marL="0" indent="0" algn="ctr">
              <a:buNone/>
            </a:pPr>
            <a:r>
              <a:rPr lang="es-GT" sz="4400" b="1" dirty="0">
                <a:effectLst>
                  <a:outerShdw blurRad="38100" dist="38100" dir="2700000" algn="tl">
                    <a:srgbClr val="000000">
                      <a:alpha val="43137"/>
                    </a:srgbClr>
                  </a:outerShdw>
                </a:effectLst>
              </a:rPr>
              <a:t>LECTURA EN CLASE:</a:t>
            </a:r>
          </a:p>
          <a:p>
            <a:pPr marL="0" indent="0" algn="ctr">
              <a:buNone/>
            </a:pPr>
            <a:r>
              <a:rPr lang="es-GT" sz="4000" dirty="0">
                <a:effectLst>
                  <a:outerShdw blurRad="38100" dist="38100" dir="2700000" algn="tl">
                    <a:srgbClr val="000000">
                      <a:alpha val="43137"/>
                    </a:srgbClr>
                  </a:outerShdw>
                </a:effectLst>
              </a:rPr>
              <a:t>Lucas 16:1,8; Mateo 5:39; Juan 18:22,23;          Hechos 23:2-5; Romanos 13:3,4; Mateo 24:30,31,34. </a:t>
            </a:r>
          </a:p>
        </p:txBody>
      </p:sp>
    </p:spTree>
    <p:extLst>
      <p:ext uri="{BB962C8B-B14F-4D97-AF65-F5344CB8AC3E}">
        <p14:creationId xmlns:p14="http://schemas.microsoft.com/office/powerpoint/2010/main" val="1461093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93DC7-FE7B-4BCB-BAC6-650D66B6435B}"/>
              </a:ext>
            </a:extLst>
          </p:cNvPr>
          <p:cNvSpPr>
            <a:spLocks noGrp="1"/>
          </p:cNvSpPr>
          <p:nvPr>
            <p:ph type="title"/>
          </p:nvPr>
        </p:nvSpPr>
        <p:spPr>
          <a:xfrm>
            <a:off x="524435" y="365125"/>
            <a:ext cx="11187953" cy="1325563"/>
          </a:xfrm>
        </p:spPr>
        <p:txBody>
          <a:bodyPr>
            <a:normAutofit/>
          </a:bodyPr>
          <a:lstStyle/>
          <a:p>
            <a:pPr algn="ctr"/>
            <a:r>
              <a:rPr lang="es-GT" sz="5400" b="1" dirty="0">
                <a:effectLst>
                  <a:outerShdw blurRad="38100" dist="38100" dir="2700000" algn="tl">
                    <a:srgbClr val="000000">
                      <a:alpha val="43137"/>
                    </a:srgbClr>
                  </a:outerShdw>
                </a:effectLst>
                <a:latin typeface="+mn-lt"/>
              </a:rPr>
              <a:t>INTRODUCCIÓN</a:t>
            </a:r>
          </a:p>
        </p:txBody>
      </p:sp>
      <p:sp>
        <p:nvSpPr>
          <p:cNvPr id="3" name="Marcador de contenido 2">
            <a:extLst>
              <a:ext uri="{FF2B5EF4-FFF2-40B4-BE49-F238E27FC236}">
                <a16:creationId xmlns:a16="http://schemas.microsoft.com/office/drawing/2014/main" id="{DDC1726E-4BB4-48FA-99DF-FF2A186D7E49}"/>
              </a:ext>
            </a:extLst>
          </p:cNvPr>
          <p:cNvSpPr>
            <a:spLocks noGrp="1"/>
          </p:cNvSpPr>
          <p:nvPr>
            <p:ph idx="1"/>
          </p:nvPr>
        </p:nvSpPr>
        <p:spPr>
          <a:xfrm>
            <a:off x="524435" y="1825625"/>
            <a:ext cx="11187953" cy="4351338"/>
          </a:xfrm>
        </p:spPr>
        <p:txBody>
          <a:bodyPr anchor="ctr">
            <a:noAutofit/>
          </a:bodyPr>
          <a:lstStyle/>
          <a:p>
            <a:pPr algn="just"/>
            <a:r>
              <a:rPr lang="es-GT" sz="3600" dirty="0"/>
              <a:t>Estudiar las Sagradas Escrituras nos da alguna ventaja para interpretar sus palabras.</a:t>
            </a:r>
          </a:p>
          <a:p>
            <a:pPr algn="just"/>
            <a:r>
              <a:rPr lang="es-GT" sz="3600" dirty="0"/>
              <a:t>Sin embargo, hay conceptos que continúan desconcertando a todos, incluidos a los estudiosos de la Biblia.</a:t>
            </a:r>
          </a:p>
          <a:p>
            <a:pPr algn="just"/>
            <a:r>
              <a:rPr lang="es-GT" sz="3600" dirty="0"/>
              <a:t>Esta lección analiza algunas de las enseñanzas más difíciles de Jesús y arroja luz sobre ellas a través de otras Escrituras.</a:t>
            </a:r>
          </a:p>
        </p:txBody>
      </p:sp>
    </p:spTree>
    <p:extLst>
      <p:ext uri="{BB962C8B-B14F-4D97-AF65-F5344CB8AC3E}">
        <p14:creationId xmlns:p14="http://schemas.microsoft.com/office/powerpoint/2010/main" val="42227126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8880" y="726141"/>
            <a:ext cx="5596128" cy="5407152"/>
          </a:xfrm>
          <a:prstGeom prst="rect">
            <a:avLst/>
          </a:prstGeom>
          <a:solidFill>
            <a:srgbClr val="FFFFFF">
              <a:shade val="85000"/>
            </a:srgbClr>
          </a:solidFill>
          <a:ln w="190500" cap="rnd">
            <a:no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37881" y="726141"/>
            <a:ext cx="5015753" cy="1861484"/>
          </a:xfrm>
        </p:spPr>
        <p:txBody>
          <a:bodyPr anchor="ctr">
            <a:noAutofit/>
          </a:bodyPr>
          <a:lstStyle/>
          <a:p>
            <a:pPr algn="ctr"/>
            <a:r>
              <a:rPr lang="es-GT" sz="5400" b="1" i="1" dirty="0">
                <a:effectLst>
                  <a:outerShdw blurRad="38100" dist="38100" dir="2700000" algn="tl">
                    <a:srgbClr val="000000">
                      <a:alpha val="43137"/>
                    </a:srgbClr>
                  </a:outerShdw>
                </a:effectLst>
              </a:rPr>
              <a:t>EL MAYORDOMO INFIEL</a:t>
            </a:r>
          </a:p>
        </p:txBody>
      </p:sp>
      <p:sp>
        <p:nvSpPr>
          <p:cNvPr id="6"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37881" y="3037821"/>
            <a:ext cx="5015752" cy="1231900"/>
          </a:xfrm>
        </p:spPr>
        <p:txBody>
          <a:bodyPr anchor="ctr">
            <a:normAutofit/>
          </a:bodyPr>
          <a:lstStyle/>
          <a:p>
            <a:pPr algn="ctr"/>
            <a:r>
              <a:rPr lang="es-GT" sz="3400" dirty="0"/>
              <a:t>Lucas 16:1-9.  </a:t>
            </a:r>
          </a:p>
        </p:txBody>
      </p:sp>
      <p:sp>
        <p:nvSpPr>
          <p:cNvPr id="9" name="Elipse 8"/>
          <p:cNvSpPr/>
          <p:nvPr/>
        </p:nvSpPr>
        <p:spPr>
          <a:xfrm>
            <a:off x="2236529" y="4719917"/>
            <a:ext cx="1618456" cy="1143000"/>
          </a:xfrm>
          <a:prstGeom prst="ellipse">
            <a:avLst/>
          </a:prstGeom>
          <a:solidFill>
            <a:srgbClr val="253808"/>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solidFill>
                  <a:schemeClr val="bg1"/>
                </a:solidFill>
                <a:effectLst>
                  <a:outerShdw blurRad="38100" dist="38100" dir="2700000" algn="tl">
                    <a:srgbClr val="000000">
                      <a:alpha val="43137"/>
                    </a:srgbClr>
                  </a:outerShdw>
                </a:effectLst>
              </a:rPr>
              <a:t>1</a:t>
            </a:r>
          </a:p>
        </p:txBody>
      </p:sp>
    </p:spTree>
    <p:extLst>
      <p:ext uri="{BB962C8B-B14F-4D97-AF65-F5344CB8AC3E}">
        <p14:creationId xmlns:p14="http://schemas.microsoft.com/office/powerpoint/2010/main" val="3916794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14350" indent="-514350" algn="just">
              <a:buFont typeface="+mj-lt"/>
              <a:buAutoNum type="alphaUcPeriod"/>
            </a:pPr>
            <a:r>
              <a:rPr lang="es-GT" sz="3600" dirty="0">
                <a:effectLst>
                  <a:outerShdw blurRad="38100" dist="38100" dir="2700000" algn="tl">
                    <a:srgbClr val="000000">
                      <a:alpha val="43137"/>
                    </a:srgbClr>
                  </a:outerShdw>
                </a:effectLst>
              </a:rPr>
              <a:t>Esta parábola es considerada como una de las más difíciles de Jesús, porque parece que usó a un hombre obviamente deshonesto como ejemplo para sus discípulos. Sin embargo, Dios a veces usa cosas malvadas que nos son familiares para ilustrar un punto en particular, sin alabar la cosa misma.</a:t>
            </a:r>
          </a:p>
          <a:p>
            <a:pPr marL="514350" indent="-514350" algn="just">
              <a:buFont typeface="+mj-lt"/>
              <a:buAutoNum type="alphaUcPeriod"/>
            </a:pPr>
            <a:r>
              <a:rPr lang="es-GT" sz="3600" dirty="0">
                <a:effectLst>
                  <a:outerShdw blurRad="38100" dist="38100" dir="2700000" algn="tl">
                    <a:srgbClr val="000000">
                      <a:alpha val="43137"/>
                    </a:srgbClr>
                  </a:outerShdw>
                </a:effectLst>
              </a:rPr>
              <a:t>De cualquier manera, el mayordomo deshonesto fue un ejemplo en varios puntos:</a:t>
            </a:r>
          </a:p>
          <a:p>
            <a:pPr marL="914400" lvl="1" indent="-457200" algn="just">
              <a:buFont typeface="+mj-lt"/>
              <a:buAutoNum type="arabicParenR"/>
            </a:pPr>
            <a:r>
              <a:rPr lang="es-GT" sz="3200" dirty="0"/>
              <a:t>El sabía que sería llamado para dar cuenta de su mayordomía y se lo tomó en serio, V.1-4.</a:t>
            </a:r>
          </a:p>
          <a:p>
            <a:pPr marL="914400" lvl="1" indent="-457200" algn="just">
              <a:buFont typeface="+mj-lt"/>
              <a:buAutoNum type="arabicParenR"/>
            </a:pPr>
            <a:r>
              <a:rPr lang="es-GT" sz="3200" dirty="0"/>
              <a:t>El aprovechó de su posición para asegurar un futuro cómodo, V.5, 6.</a:t>
            </a:r>
          </a:p>
        </p:txBody>
      </p:sp>
    </p:spTree>
    <p:extLst>
      <p:ext uri="{BB962C8B-B14F-4D97-AF65-F5344CB8AC3E}">
        <p14:creationId xmlns:p14="http://schemas.microsoft.com/office/powerpoint/2010/main" val="4216302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38163" indent="-538163" algn="just">
              <a:buFont typeface="+mj-lt"/>
              <a:buAutoNum type="alphaUcPeriod" startAt="3"/>
            </a:pPr>
            <a:r>
              <a:rPr lang="es-GT" sz="3600" dirty="0">
                <a:effectLst>
                  <a:outerShdw blurRad="38100" dist="38100" dir="2700000" algn="tl">
                    <a:srgbClr val="000000">
                      <a:alpha val="43137"/>
                    </a:srgbClr>
                  </a:outerShdw>
                </a:effectLst>
              </a:rPr>
              <a:t>El mayordomo recibió un elogio.</a:t>
            </a:r>
          </a:p>
          <a:p>
            <a:pPr marL="971550" lvl="1" indent="-514350" algn="just">
              <a:buFont typeface="+mj-lt"/>
              <a:buAutoNum type="arabicParenR"/>
            </a:pPr>
            <a:r>
              <a:rPr lang="es-GT" sz="3200" dirty="0"/>
              <a:t>El amo elogio su astucia no su proceder deshonesto, V.8.</a:t>
            </a:r>
          </a:p>
          <a:p>
            <a:pPr marL="971550" lvl="1" indent="-514350" algn="just">
              <a:buFont typeface="+mj-lt"/>
              <a:buAutoNum type="arabicParenR"/>
            </a:pPr>
            <a:r>
              <a:rPr lang="es-GT" sz="3200" dirty="0"/>
              <a:t>El Señor Jesús hizo una evaluación que sigue siendo verdadera: “los hijos de este siglo son sagaces, pero los creyentes son muy pasivos con las cosas de Dios”, V.8.</a:t>
            </a:r>
          </a:p>
          <a:p>
            <a:pPr marL="971550" lvl="1" indent="-514350" algn="just">
              <a:buFont typeface="+mj-lt"/>
              <a:buAutoNum type="arabicParenR"/>
            </a:pPr>
            <a:r>
              <a:rPr lang="es-GT" sz="3200" dirty="0"/>
              <a:t>El Señor Jesús transfirió el principio de la parábola: “necesitamos usar nuestros recursos actuales para planear para la eternidad”, V.9.</a:t>
            </a:r>
          </a:p>
          <a:p>
            <a:pPr marL="971550" lvl="1" indent="-514350" algn="just">
              <a:buFont typeface="+mj-lt"/>
              <a:buAutoNum type="arabicParenR"/>
            </a:pPr>
            <a:r>
              <a:rPr lang="es-GT" sz="3200" dirty="0"/>
              <a:t>El punto fundamental: La riqueza del mundo tiene utilidad sólo mientras estemos en este mundo; el uso sabio siempre es invertirla en proyectos que tengan un valor eterno y no estén sujetos a pérdidas, Mateo 6:19,20.</a:t>
            </a:r>
          </a:p>
        </p:txBody>
      </p:sp>
    </p:spTree>
    <p:extLst>
      <p:ext uri="{BB962C8B-B14F-4D97-AF65-F5344CB8AC3E}">
        <p14:creationId xmlns:p14="http://schemas.microsoft.com/office/powerpoint/2010/main" val="698816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9366" y="727836"/>
            <a:ext cx="5596128" cy="5404022"/>
          </a:xfrm>
          <a:prstGeom prst="rect">
            <a:avLst/>
          </a:prstGeom>
          <a:solidFill>
            <a:srgbClr val="FFFFFF">
              <a:shade val="85000"/>
            </a:srgbClr>
          </a:solidFill>
          <a:ln w="190500" cap="rnd">
            <a:no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37881" y="726141"/>
            <a:ext cx="5015753" cy="1861484"/>
          </a:xfrm>
        </p:spPr>
        <p:txBody>
          <a:bodyPr anchor="ctr">
            <a:noAutofit/>
          </a:bodyPr>
          <a:lstStyle/>
          <a:p>
            <a:pPr algn="ctr"/>
            <a:r>
              <a:rPr lang="es-GT" sz="5400" b="1" i="1" dirty="0">
                <a:effectLst>
                  <a:outerShdw blurRad="38100" dist="38100" dir="2700000" algn="tl">
                    <a:srgbClr val="000000">
                      <a:alpha val="43137"/>
                    </a:srgbClr>
                  </a:outerShdw>
                </a:effectLst>
              </a:rPr>
              <a:t>VOLVER LA OTRA MEJILLA</a:t>
            </a:r>
          </a:p>
        </p:txBody>
      </p:sp>
      <p:sp>
        <p:nvSpPr>
          <p:cNvPr id="9" name="Elipse 8"/>
          <p:cNvSpPr/>
          <p:nvPr/>
        </p:nvSpPr>
        <p:spPr>
          <a:xfrm>
            <a:off x="2236529" y="4719917"/>
            <a:ext cx="1618456" cy="1143000"/>
          </a:xfrm>
          <a:prstGeom prst="ellipse">
            <a:avLst/>
          </a:prstGeom>
          <a:solidFill>
            <a:srgbClr val="253808"/>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solidFill>
                  <a:schemeClr val="bg1"/>
                </a:solidFill>
                <a:effectLst>
                  <a:outerShdw blurRad="38100" dist="38100" dir="2700000" algn="tl">
                    <a:srgbClr val="000000">
                      <a:alpha val="43137"/>
                    </a:srgbClr>
                  </a:outerShdw>
                </a:effectLst>
              </a:rPr>
              <a:t>2</a:t>
            </a:r>
          </a:p>
        </p:txBody>
      </p:sp>
      <p:sp>
        <p:nvSpPr>
          <p:cNvPr id="10"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37881" y="3037821"/>
            <a:ext cx="5015752" cy="1231900"/>
          </a:xfrm>
        </p:spPr>
        <p:txBody>
          <a:bodyPr anchor="ctr">
            <a:normAutofit/>
          </a:bodyPr>
          <a:lstStyle/>
          <a:p>
            <a:pPr algn="ctr"/>
            <a:r>
              <a:rPr lang="es-GT" sz="3400" dirty="0"/>
              <a:t>Juan 18:22,23; Hechos 23:2-5; Romanos 13:3,4.</a:t>
            </a:r>
          </a:p>
        </p:txBody>
      </p:sp>
    </p:spTree>
    <p:extLst>
      <p:ext uri="{BB962C8B-B14F-4D97-AF65-F5344CB8AC3E}">
        <p14:creationId xmlns:p14="http://schemas.microsoft.com/office/powerpoint/2010/main" val="173165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14350" indent="-514350" algn="just">
              <a:buFont typeface="+mj-lt"/>
              <a:buAutoNum type="alphaUcPeriod"/>
            </a:pPr>
            <a:r>
              <a:rPr lang="es-GT" sz="4000" dirty="0">
                <a:effectLst>
                  <a:outerShdw blurRad="38100" dist="38100" dir="2700000" algn="tl">
                    <a:srgbClr val="000000">
                      <a:alpha val="43137"/>
                    </a:srgbClr>
                  </a:outerShdw>
                </a:effectLst>
              </a:rPr>
              <a:t>La enseñanza de Jesús a su pueblo es adoptar la ética, no solo de la no represalia, sino también de la no venganza, ante los insultos y las ofensas que podamos sufrir, Mateo 5:39.</a:t>
            </a:r>
          </a:p>
        </p:txBody>
      </p:sp>
    </p:spTree>
    <p:extLst>
      <p:ext uri="{BB962C8B-B14F-4D97-AF65-F5344CB8AC3E}">
        <p14:creationId xmlns:p14="http://schemas.microsoft.com/office/powerpoint/2010/main" val="3257090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1329" y="363071"/>
            <a:ext cx="11161059" cy="6131857"/>
          </a:xfrm>
        </p:spPr>
        <p:txBody>
          <a:bodyPr anchor="ctr">
            <a:noAutofit/>
          </a:bodyPr>
          <a:lstStyle/>
          <a:p>
            <a:pPr marL="538163" indent="-538163" algn="just">
              <a:buFont typeface="+mj-lt"/>
              <a:buAutoNum type="alphaUcPeriod" startAt="2"/>
            </a:pPr>
            <a:r>
              <a:rPr lang="es-GT" sz="3600" dirty="0">
                <a:effectLst>
                  <a:outerShdw blurRad="38100" dist="38100" dir="2700000" algn="tl">
                    <a:srgbClr val="000000">
                      <a:alpha val="43137"/>
                    </a:srgbClr>
                  </a:outerShdw>
                </a:effectLst>
              </a:rPr>
              <a:t>Sin embargo, es equivocado pensar que Jesús se refiere a que el mal nunca debe ser resistido o que no se puede resistir un ataque físico o no sentirse ofendido. Ejemplos: </a:t>
            </a:r>
          </a:p>
          <a:p>
            <a:pPr marL="914400" lvl="1" indent="-457200" algn="just">
              <a:buFont typeface="+mj-lt"/>
              <a:buAutoNum type="arabicParenR"/>
            </a:pPr>
            <a:r>
              <a:rPr lang="es-GT" sz="3200" dirty="0"/>
              <a:t>El alguacil del templo le dio una bofetada a Jesús y lo acusó de faltarle el respeto al sumo sacerdote, sin embargo, Jesús desafió la hipocresía de castigarlo sin tener evidencia, Juan 18:19-23.</a:t>
            </a:r>
          </a:p>
          <a:p>
            <a:pPr marL="914400" lvl="1" indent="-457200" algn="just">
              <a:buFont typeface="+mj-lt"/>
              <a:buAutoNum type="arabicParenR"/>
            </a:pPr>
            <a:r>
              <a:rPr lang="es-GT" sz="3200" dirty="0"/>
              <a:t>El apóstol Pablo al testificar de su inocencia, el sumo sacerdote ordenó que lo golpearan en la boca, Pablo respondió con una acusación de la que luego se retractó, Hechos 23:1-5. “Hay que ejercer discreción bíblica cuando hable en defensa propia”.</a:t>
            </a:r>
          </a:p>
        </p:txBody>
      </p:sp>
    </p:spTree>
    <p:extLst>
      <p:ext uri="{BB962C8B-B14F-4D97-AF65-F5344CB8AC3E}">
        <p14:creationId xmlns:p14="http://schemas.microsoft.com/office/powerpoint/2010/main" val="1625209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933</Words>
  <Application>Microsoft Office PowerPoint</Application>
  <PresentationFormat>Panorámica</PresentationFormat>
  <Paragraphs>55</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DICHOS ENIGMÁTICOS DE JESÚS</vt:lpstr>
      <vt:lpstr>Presentación de PowerPoint</vt:lpstr>
      <vt:lpstr>INTRODUCCIÓN</vt:lpstr>
      <vt:lpstr>EL MAYORDOMO INFIEL</vt:lpstr>
      <vt:lpstr>Presentación de PowerPoint</vt:lpstr>
      <vt:lpstr>Presentación de PowerPoint</vt:lpstr>
      <vt:lpstr>VOLVER LA OTRA MEJILLA</vt:lpstr>
      <vt:lpstr>Presentación de PowerPoint</vt:lpstr>
      <vt:lpstr>Presentación de PowerPoint</vt:lpstr>
      <vt:lpstr>Presentación de PowerPoint</vt:lpstr>
      <vt:lpstr>NO PASARÁ ESTA GENERACIÓN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JOSÍAS, EL REFORMADOR</dc:title>
  <dc:creator>Alfonso Gaitán</dc:creator>
  <cp:lastModifiedBy>David Rodríguez Zamora</cp:lastModifiedBy>
  <cp:revision>159</cp:revision>
  <dcterms:created xsi:type="dcterms:W3CDTF">2018-01-17T23:38:15Z</dcterms:created>
  <dcterms:modified xsi:type="dcterms:W3CDTF">2021-03-31T02:57:22Z</dcterms:modified>
</cp:coreProperties>
</file>