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75" r:id="rId8"/>
    <p:sldId id="272" r:id="rId9"/>
    <p:sldId id="276" r:id="rId10"/>
    <p:sldId id="262" r:id="rId11"/>
    <p:sldId id="270" r:id="rId12"/>
    <p:sldId id="273" r:id="rId13"/>
    <p:sldId id="277" r:id="rId14"/>
    <p:sldId id="264" r:id="rId15"/>
    <p:sldId id="271" r:id="rId16"/>
    <p:sldId id="279" r:id="rId17"/>
    <p:sldId id="278" r:id="rId18"/>
    <p:sldId id="265" r:id="rId19"/>
    <p:sldId id="266" r:id="rId20"/>
    <p:sldId id="280" r:id="rId21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FD26"/>
    <a:srgbClr val="BE373D"/>
    <a:srgbClr val="D1363C"/>
    <a:srgbClr val="CF363E"/>
    <a:srgbClr val="6A3009"/>
    <a:srgbClr val="7ABE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55664-4686-456F-9E13-D01D8BDF65A4}" type="datetimeFigureOut">
              <a:rPr lang="es-GT" smtClean="0"/>
              <a:t>10/09/2020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4B8E-D64C-4D75-AF5C-05704016BA9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299202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55664-4686-456F-9E13-D01D8BDF65A4}" type="datetimeFigureOut">
              <a:rPr lang="es-GT" smtClean="0"/>
              <a:t>10/09/2020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4B8E-D64C-4D75-AF5C-05704016BA9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67356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55664-4686-456F-9E13-D01D8BDF65A4}" type="datetimeFigureOut">
              <a:rPr lang="es-GT" smtClean="0"/>
              <a:t>10/09/2020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4B8E-D64C-4D75-AF5C-05704016BA9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63191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55664-4686-456F-9E13-D01D8BDF65A4}" type="datetimeFigureOut">
              <a:rPr lang="es-GT" smtClean="0"/>
              <a:t>10/09/2020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4B8E-D64C-4D75-AF5C-05704016BA9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20007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55664-4686-456F-9E13-D01D8BDF65A4}" type="datetimeFigureOut">
              <a:rPr lang="es-GT" smtClean="0"/>
              <a:t>10/09/2020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4B8E-D64C-4D75-AF5C-05704016BA9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24499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55664-4686-456F-9E13-D01D8BDF65A4}" type="datetimeFigureOut">
              <a:rPr lang="es-GT" smtClean="0"/>
              <a:t>10/09/2020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4B8E-D64C-4D75-AF5C-05704016BA9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72870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55664-4686-456F-9E13-D01D8BDF65A4}" type="datetimeFigureOut">
              <a:rPr lang="es-GT" smtClean="0"/>
              <a:t>10/09/2020</a:t>
            </a:fld>
            <a:endParaRPr lang="es-G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4B8E-D64C-4D75-AF5C-05704016BA9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11964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55664-4686-456F-9E13-D01D8BDF65A4}" type="datetimeFigureOut">
              <a:rPr lang="es-GT" smtClean="0"/>
              <a:t>10/09/2020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4B8E-D64C-4D75-AF5C-05704016BA9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026836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55664-4686-456F-9E13-D01D8BDF65A4}" type="datetimeFigureOut">
              <a:rPr lang="es-GT" smtClean="0"/>
              <a:t>10/09/2020</a:t>
            </a:fld>
            <a:endParaRPr lang="es-G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4B8E-D64C-4D75-AF5C-05704016BA9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161127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55664-4686-456F-9E13-D01D8BDF65A4}" type="datetimeFigureOut">
              <a:rPr lang="es-GT" smtClean="0"/>
              <a:t>10/09/2020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4B8E-D64C-4D75-AF5C-05704016BA9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9333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55664-4686-456F-9E13-D01D8BDF65A4}" type="datetimeFigureOut">
              <a:rPr lang="es-GT" smtClean="0"/>
              <a:t>10/09/2020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4B8E-D64C-4D75-AF5C-05704016BA9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591323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t="-10000" r="-7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55664-4686-456F-9E13-D01D8BDF65A4}" type="datetimeFigureOut">
              <a:rPr lang="es-GT" smtClean="0"/>
              <a:t>10/09/2020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F4B8E-D64C-4D75-AF5C-05704016BA9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4276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159503E-D5E1-41C1-AB9F-57EE03C30F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372" y="945223"/>
            <a:ext cx="5596864" cy="49831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92727" y="914400"/>
            <a:ext cx="4785689" cy="4980320"/>
          </a:xfrm>
        </p:spPr>
        <p:txBody>
          <a:bodyPr anchor="ctr">
            <a:noAutofit/>
          </a:bodyPr>
          <a:lstStyle/>
          <a:p>
            <a:pPr algn="ctr"/>
            <a:r>
              <a:rPr lang="es-GT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GRAN HISTORIA COMIENZA</a:t>
            </a:r>
          </a:p>
        </p:txBody>
      </p:sp>
    </p:spTree>
    <p:extLst>
      <p:ext uri="{BB962C8B-B14F-4D97-AF65-F5344CB8AC3E}">
        <p14:creationId xmlns:p14="http://schemas.microsoft.com/office/powerpoint/2010/main" val="3347618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20437" y="554181"/>
            <a:ext cx="10806545" cy="5777346"/>
          </a:xfrm>
        </p:spPr>
        <p:txBody>
          <a:bodyPr anchor="ctr">
            <a:noAutofit/>
          </a:bodyPr>
          <a:lstStyle/>
          <a:p>
            <a:pPr marL="538163" indent="-538163" algn="just">
              <a:buFont typeface="+mj-lt"/>
              <a:buAutoNum type="alphaUcPeriod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llamó a Abraham a salir de su tierra natal para ir a un lugar desconocido y que Él había escogido, Génesis 12:1-3.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Abraham recibe la promesa divina de ser padre de una gran nación. Véase Éxodo 19:5,6; Deuteronomio 7:6-9.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Abraham fue el instrumento de Dios para que Cristo viniera.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que siguen a Cristo son hijos de Abraham. Romanos 9:6-9; Gálatas 3:6-11. </a:t>
            </a:r>
          </a:p>
        </p:txBody>
      </p:sp>
    </p:spTree>
    <p:extLst>
      <p:ext uri="{BB962C8B-B14F-4D97-AF65-F5344CB8AC3E}">
        <p14:creationId xmlns:p14="http://schemas.microsoft.com/office/powerpoint/2010/main" val="287348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2727" y="374073"/>
            <a:ext cx="10820400" cy="6109854"/>
          </a:xfrm>
        </p:spPr>
        <p:txBody>
          <a:bodyPr anchor="ctr">
            <a:noAutofit/>
          </a:bodyPr>
          <a:lstStyle/>
          <a:p>
            <a:pPr marL="539750" indent="-539750" algn="just">
              <a:buFont typeface="+mj-lt"/>
              <a:buAutoNum type="alphaUcPeriod" startAt="2"/>
            </a:pPr>
            <a:r>
              <a:rPr lang="es-GT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hizo lo imposible y cumplió su plan, Génesis 21:1-7; 32:22-31.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le dio milagrosamente un hijo, Isaac= risa.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cumple su plan a pesar que Jacob engaño a su hermano Esaú, antes le había quitado la primogenitura. Genesis 26:34 a 28:9.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 tarde Dios convirtió a Jacob en un hombre de fe perseverante.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Jacob se aferró a Dios por una bendición, sufrió una dolorosa lesión y su nombre fue cambiado por Israel que significa: “uno que luchó con Dios”. </a:t>
            </a:r>
          </a:p>
        </p:txBody>
      </p:sp>
    </p:spTree>
    <p:extLst>
      <p:ext uri="{BB962C8B-B14F-4D97-AF65-F5344CB8AC3E}">
        <p14:creationId xmlns:p14="http://schemas.microsoft.com/office/powerpoint/2010/main" val="42725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57651A-E0D3-4872-BE42-6E43D9E90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35" y="540328"/>
            <a:ext cx="10792691" cy="5749636"/>
          </a:xfrm>
        </p:spPr>
        <p:txBody>
          <a:bodyPr anchor="ctr">
            <a:normAutofit/>
          </a:bodyPr>
          <a:lstStyle/>
          <a:p>
            <a:pPr marL="539750" indent="-539750" algn="just">
              <a:buFont typeface="+mj-lt"/>
              <a:buAutoNum type="alphaUcPeriod" startAt="3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Abraham, Isaac y Jacob nos recuerdan que Dios diseñó un plan especial para redimir a la humanidad, luego preservó ese plan en circunstancias imposibles y a través de individuos imperfectos. </a:t>
            </a:r>
          </a:p>
        </p:txBody>
      </p:sp>
    </p:spTree>
    <p:extLst>
      <p:ext uri="{BB962C8B-B14F-4D97-AF65-F5344CB8AC3E}">
        <p14:creationId xmlns:p14="http://schemas.microsoft.com/office/powerpoint/2010/main" val="366889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E09AA9B1-860C-4089-8CB1-50F4E6E876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12" y="2368470"/>
            <a:ext cx="7468623" cy="392148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9" name="Estrella de 8 puntas 8"/>
          <p:cNvSpPr/>
          <p:nvPr/>
        </p:nvSpPr>
        <p:spPr>
          <a:xfrm>
            <a:off x="9356300" y="3625606"/>
            <a:ext cx="1445761" cy="1442082"/>
          </a:xfrm>
          <a:prstGeom prst="star8">
            <a:avLst/>
          </a:prstGeom>
          <a:solidFill>
            <a:srgbClr val="7ABE1D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GT" sz="60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670316" y="365125"/>
            <a:ext cx="7240629" cy="2024351"/>
          </a:xfrm>
        </p:spPr>
        <p:txBody>
          <a:bodyPr>
            <a:noAutofit/>
          </a:bodyPr>
          <a:lstStyle/>
          <a:p>
            <a:pPr algn="ctr"/>
            <a:r>
              <a:rPr lang="es-G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DIOS PRESERVÓ A SU PUEBLO Y SU PLAN</a:t>
            </a:r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8285017" y="365125"/>
            <a:ext cx="358832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Génesis 45:1-8; 46:1-7;              Éxodo 3:6.</a:t>
            </a:r>
          </a:p>
        </p:txBody>
      </p:sp>
    </p:spTree>
    <p:extLst>
      <p:ext uri="{BB962C8B-B14F-4D97-AF65-F5344CB8AC3E}">
        <p14:creationId xmlns:p14="http://schemas.microsoft.com/office/powerpoint/2010/main" val="2780219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20435" y="346364"/>
            <a:ext cx="10792691" cy="6137563"/>
          </a:xfrm>
        </p:spPr>
        <p:txBody>
          <a:bodyPr anchor="ctr">
            <a:noAutofit/>
          </a:bodyPr>
          <a:lstStyle/>
          <a:p>
            <a:pPr marL="538163" indent="-538163" algn="just">
              <a:buFont typeface="+mj-lt"/>
              <a:buAutoNum type="alphaUcPeriod"/>
            </a:pPr>
            <a:r>
              <a:rPr lang="es-GT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pruebas de José fueron parte del plan de Dios, Genesis 45:1-8.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José fue el undécimo hijo de Jacob y su favorito.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José sufrió los celos de sus diez hermanos y los vendieron como esclavo en Egipto.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José paso por un proceso y ascendió a un alto cargo en el gobierno.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José supervisó las provisiones de alimentos en tiempo de hambruna.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José es usado por Dios para preservar a su familia y el plan de Dios para la humanidad. recibe</a:t>
            </a:r>
          </a:p>
        </p:txBody>
      </p:sp>
    </p:spTree>
    <p:extLst>
      <p:ext uri="{BB962C8B-B14F-4D97-AF65-F5344CB8AC3E}">
        <p14:creationId xmlns:p14="http://schemas.microsoft.com/office/powerpoint/2010/main" val="348277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06582" y="540327"/>
            <a:ext cx="10820400" cy="5777346"/>
          </a:xfrm>
        </p:spPr>
        <p:txBody>
          <a:bodyPr anchor="ctr">
            <a:noAutofit/>
          </a:bodyPr>
          <a:lstStyle/>
          <a:p>
            <a:pPr marL="539750" indent="-539750" algn="just">
              <a:buFont typeface="+mj-lt"/>
              <a:buAutoNum type="alphaUcPeriod" startAt="2"/>
              <a:tabLst>
                <a:tab pos="263525" algn="l"/>
              </a:tabLst>
            </a:pPr>
            <a:r>
              <a:rPr lang="es-GT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También Egipto fue parte del plan de Dios, Genesis 46:1-7; Éxodo 3:6. </a:t>
            </a:r>
          </a:p>
          <a:p>
            <a:pPr marL="957262" indent="-514350" algn="just">
              <a:buFont typeface="+mj-lt"/>
              <a:buAutoNum type="arabicParenR"/>
              <a:tabLst>
                <a:tab pos="263525" algn="l"/>
              </a:tabLst>
            </a:pPr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Jacob y su familia se trasladan a Egipto, escapando de la hambruna y ver a su hijo José que creía muerto.</a:t>
            </a:r>
          </a:p>
          <a:p>
            <a:pPr marL="1414462" lvl="1" indent="-514350" algn="just">
              <a:buFont typeface="+mj-lt"/>
              <a:buAutoNum type="alphaLcParenR"/>
              <a:tabLst>
                <a:tab pos="263525" algn="l"/>
              </a:tabLst>
            </a:pPr>
            <a:r>
              <a:rPr lang="es-GT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 nombre Jacob cambiado a Israel.</a:t>
            </a:r>
          </a:p>
          <a:p>
            <a:pPr marL="1414462" lvl="1" indent="-514350" algn="just">
              <a:buFont typeface="+mj-lt"/>
              <a:buAutoNum type="alphaLcParenR"/>
              <a:tabLst>
                <a:tab pos="263525" algn="l"/>
              </a:tabLst>
            </a:pPr>
            <a:r>
              <a:rPr lang="es-GT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 familia se convertiría en una gran nación, Genesis 35:10.</a:t>
            </a:r>
          </a:p>
          <a:p>
            <a:pPr marL="1414462" lvl="1" indent="-514350" algn="just">
              <a:buFont typeface="+mj-lt"/>
              <a:buAutoNum type="alphaLcParenR"/>
              <a:tabLst>
                <a:tab pos="263525" algn="l"/>
              </a:tabLst>
            </a:pPr>
            <a:r>
              <a:rPr lang="es-GT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 descendencia seria innumerable como la arena del mar. </a:t>
            </a:r>
          </a:p>
        </p:txBody>
      </p:sp>
    </p:spTree>
    <p:extLst>
      <p:ext uri="{BB962C8B-B14F-4D97-AF65-F5344CB8AC3E}">
        <p14:creationId xmlns:p14="http://schemas.microsoft.com/office/powerpoint/2010/main" val="423250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06582" y="540327"/>
            <a:ext cx="10820400" cy="5777346"/>
          </a:xfrm>
        </p:spPr>
        <p:txBody>
          <a:bodyPr anchor="ctr">
            <a:noAutofit/>
          </a:bodyPr>
          <a:lstStyle/>
          <a:p>
            <a:pPr marL="539750" indent="-539750" algn="just">
              <a:buFont typeface="+mj-lt"/>
              <a:buAutoNum type="alphaUcPeriod" startAt="2"/>
              <a:tabLst>
                <a:tab pos="263525" algn="l"/>
              </a:tabLst>
            </a:pPr>
            <a:r>
              <a:rPr lang="es-GT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También Egipto fue parte del plan de Dios, Genesis 46:1-7; Éxodo 3:6. </a:t>
            </a:r>
          </a:p>
          <a:p>
            <a:pPr marL="984250" indent="-542925" algn="just">
              <a:buFont typeface="+mj-lt"/>
              <a:buAutoNum type="arabicParenR" startAt="2"/>
              <a:tabLst>
                <a:tab pos="263525" algn="l"/>
              </a:tabLst>
            </a:pPr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Jacob es guiado por Dios.</a:t>
            </a:r>
          </a:p>
          <a:p>
            <a:pPr marL="1414462" lvl="1" indent="-514350" algn="just">
              <a:buFont typeface="+mj-lt"/>
              <a:buAutoNum type="alphaLcParenR"/>
              <a:tabLst>
                <a:tab pos="263525" algn="l"/>
              </a:tabLst>
            </a:pPr>
            <a:r>
              <a:rPr lang="es-GT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le aparece en una visión como el único Dios verdadero.</a:t>
            </a:r>
          </a:p>
          <a:p>
            <a:pPr marL="1414462" lvl="1" indent="-514350" algn="just">
              <a:buFont typeface="+mj-lt"/>
              <a:buAutoNum type="alphaLcParenR"/>
              <a:tabLst>
                <a:tab pos="263525" algn="l"/>
              </a:tabLst>
            </a:pPr>
            <a:r>
              <a:rPr lang="es-GT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dice que no tuviera miedo de ir a Egipto.</a:t>
            </a:r>
          </a:p>
          <a:p>
            <a:pPr marL="1414462" lvl="1" indent="-514350" algn="just">
              <a:buFont typeface="+mj-lt"/>
              <a:buAutoNum type="alphaLcParenR"/>
              <a:tabLst>
                <a:tab pos="263525" algn="l"/>
              </a:tabLst>
            </a:pPr>
            <a:r>
              <a:rPr lang="es-GT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dice que el propósito de llevarlo a Egipto es convertirlos en una gran nación.</a:t>
            </a:r>
          </a:p>
          <a:p>
            <a:pPr marL="957262" indent="-514350" algn="just">
              <a:buFont typeface="+mj-lt"/>
              <a:buAutoNum type="arabicParenR" startAt="2"/>
              <a:tabLst>
                <a:tab pos="263525" algn="l"/>
              </a:tabLst>
            </a:pPr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descendientes de Jacob enfrentarían pruebas y esclavitud, pero Dios nunca los abandonaría, Éxodo 3:6.</a:t>
            </a:r>
          </a:p>
        </p:txBody>
      </p:sp>
    </p:spTree>
    <p:extLst>
      <p:ext uri="{BB962C8B-B14F-4D97-AF65-F5344CB8AC3E}">
        <p14:creationId xmlns:p14="http://schemas.microsoft.com/office/powerpoint/2010/main" val="99239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B8EE8B-E826-4E7F-828C-17EED78AC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581" y="526474"/>
            <a:ext cx="10792691" cy="5763490"/>
          </a:xfrm>
        </p:spPr>
        <p:txBody>
          <a:bodyPr anchor="ctr">
            <a:normAutofit/>
          </a:bodyPr>
          <a:lstStyle/>
          <a:p>
            <a:pPr marL="539750" indent="-539750" algn="just">
              <a:buFont typeface="+mj-lt"/>
              <a:buAutoNum type="alphaUcPeriod" startAt="3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acontecimientos de José, Jacob y su descendencia fueron parte del propósito de Dios, no se desanime, Dios usara estos acontecimientos y situaciones de victoria o de desgracia para su propósito. </a:t>
            </a:r>
          </a:p>
        </p:txBody>
      </p:sp>
    </p:spTree>
    <p:extLst>
      <p:ext uri="{BB962C8B-B14F-4D97-AF65-F5344CB8AC3E}">
        <p14:creationId xmlns:p14="http://schemas.microsoft.com/office/powerpoint/2010/main" val="72989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59254"/>
            <a:ext cx="10515600" cy="5403663"/>
          </a:xfrm>
          <a:prstGeom prst="curvedRightArrow">
            <a:avLst>
              <a:gd name="adj1" fmla="val 41492"/>
              <a:gd name="adj2" fmla="val 50000"/>
              <a:gd name="adj3" fmla="val 25000"/>
            </a:avLst>
          </a:prstGeom>
          <a:solidFill>
            <a:srgbClr val="7ABE1D"/>
          </a:solidFill>
          <a:ln>
            <a:noFill/>
          </a:ln>
          <a:scene3d>
            <a:camera prst="isometricOffAxis2Left"/>
            <a:lightRig rig="threePt" dir="t"/>
          </a:scene3d>
        </p:spPr>
        <p:txBody>
          <a:bodyPr>
            <a:normAutofit/>
          </a:bodyPr>
          <a:lstStyle/>
          <a:p>
            <a:pPr algn="ctr"/>
            <a:r>
              <a:rPr lang="es-GT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DISCIPULADO Y </a:t>
            </a:r>
            <a:br>
              <a:rPr lang="es-GT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br>
              <a:rPr lang="es-GT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s-GT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MINISTERIO EN ACCIÓN</a:t>
            </a:r>
          </a:p>
        </p:txBody>
      </p:sp>
    </p:spTree>
    <p:extLst>
      <p:ext uri="{BB962C8B-B14F-4D97-AF65-F5344CB8AC3E}">
        <p14:creationId xmlns:p14="http://schemas.microsoft.com/office/powerpoint/2010/main" val="3430238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6473" y="346365"/>
            <a:ext cx="11166763" cy="6137562"/>
          </a:xfrm>
        </p:spPr>
        <p:txBody>
          <a:bodyPr anchor="ctr">
            <a:noAutofit/>
          </a:bodyPr>
          <a:lstStyle/>
          <a:p>
            <a:pPr marL="538163" indent="-538163" algn="just">
              <a:buFont typeface="Wingdings" panose="05000000000000000000" pitchFamily="2" charset="2"/>
              <a:buChar char="Ø"/>
            </a:pPr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mensaje central de Genesis: Dios creo todas las cosas.</a:t>
            </a:r>
          </a:p>
          <a:p>
            <a:pPr marL="538163" indent="-538163" algn="just">
              <a:buFont typeface="Wingdings" panose="05000000000000000000" pitchFamily="2" charset="2"/>
              <a:buChar char="Ø"/>
            </a:pPr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Él es nuestro Hacedor, y nos ama de tal manera que cuando la humanidad cayó, puso en marcha el plan para nuestra redención. </a:t>
            </a:r>
          </a:p>
          <a:p>
            <a:pPr marL="538163" indent="-538163" algn="just">
              <a:buFont typeface="Wingdings" panose="05000000000000000000" pitchFamily="2" charset="2"/>
              <a:buChar char="Ø"/>
            </a:pPr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Él usó a personas como Abraham y otros para llevar a cabo su plan definitivo para nuestra redención.</a:t>
            </a:r>
          </a:p>
          <a:p>
            <a:pPr marL="538163" indent="-538163" algn="just">
              <a:buFont typeface="Wingdings" panose="05000000000000000000" pitchFamily="2" charset="2"/>
              <a:buChar char="Ø"/>
            </a:pPr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Medite en su vida y confíe en Dios respecto a las circunstancias difíciles que está enfrentando. </a:t>
            </a:r>
          </a:p>
          <a:p>
            <a:pPr marL="538163" indent="-538163" algn="just">
              <a:buFont typeface="Wingdings" panose="05000000000000000000" pitchFamily="2" charset="2"/>
              <a:buChar char="Ø"/>
            </a:pPr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Presente el plan de salvación a los que no conocen de Cristo o anime a su hermano en Cristo que está luchando con circunstancias difíciles.</a:t>
            </a:r>
          </a:p>
        </p:txBody>
      </p:sp>
    </p:spTree>
    <p:extLst>
      <p:ext uri="{BB962C8B-B14F-4D97-AF65-F5344CB8AC3E}">
        <p14:creationId xmlns:p14="http://schemas.microsoft.com/office/powerpoint/2010/main" val="1703962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887506" y="540317"/>
            <a:ext cx="10722603" cy="1556016"/>
          </a:xfrm>
          <a:ln w="28575"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s-G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VERDAD  CENTRAL:</a:t>
            </a:r>
            <a:br>
              <a:rPr lang="es-G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s-GT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“Dios es creador y soberano sobre todas las cosas, pero está íntimamente ligado a la vida de su pueblo”. </a:t>
            </a:r>
          </a:p>
        </p:txBody>
      </p:sp>
      <p:sp>
        <p:nvSpPr>
          <p:cNvPr id="4" name="Título 6"/>
          <p:cNvSpPr txBox="1">
            <a:spLocks/>
          </p:cNvSpPr>
          <p:nvPr/>
        </p:nvSpPr>
        <p:spPr>
          <a:xfrm>
            <a:off x="887504" y="2389477"/>
            <a:ext cx="10722603" cy="1739382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VERSÍCULO CLAVE: </a:t>
            </a:r>
          </a:p>
          <a:p>
            <a:pPr algn="ctr"/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“En el principio creó Dios los cielos y la tierra…”, Génesis 1:1. 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9A3D0B8-102A-42AB-A344-38E76AD97C7A}"/>
              </a:ext>
            </a:extLst>
          </p:cNvPr>
          <p:cNvSpPr/>
          <p:nvPr/>
        </p:nvSpPr>
        <p:spPr>
          <a:xfrm>
            <a:off x="887505" y="4422004"/>
            <a:ext cx="10722603" cy="1877437"/>
          </a:xfrm>
          <a:prstGeom prst="rect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FUNDAMENTO BÍBLICO: </a:t>
            </a:r>
          </a:p>
          <a:p>
            <a:pPr algn="ctr"/>
            <a:r>
              <a:rPr lang="pt-BR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Génesis 1:1-31; 12:1-7; 21:1-7; 32:22-32; 45:1-8; 46:1-7; Éxodo 3:6. </a:t>
            </a:r>
            <a:endParaRPr lang="es-GT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2500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encedores | Lección 1: Un Maravilloso Salvador">
            <a:extLst>
              <a:ext uri="{FF2B5EF4-FFF2-40B4-BE49-F238E27FC236}">
                <a16:creationId xmlns:a16="http://schemas.microsoft.com/office/drawing/2014/main" id="{FB09A09E-E573-4A26-A5AE-E701A6F86F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90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2727" y="360218"/>
            <a:ext cx="10834255" cy="997528"/>
          </a:xfrm>
        </p:spPr>
        <p:txBody>
          <a:bodyPr>
            <a:noAutofit/>
          </a:bodyPr>
          <a:lstStyle/>
          <a:p>
            <a:pPr algn="ctr"/>
            <a:r>
              <a:rPr lang="es-GT" sz="6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2727" y="1620982"/>
            <a:ext cx="10834255" cy="4876800"/>
          </a:xfrm>
        </p:spPr>
        <p:txBody>
          <a:bodyPr anchor="ctr">
            <a:normAutofit fontScale="92500" lnSpcReduction="20000"/>
          </a:bodyPr>
          <a:lstStyle/>
          <a:p>
            <a:pPr algn="just"/>
            <a:r>
              <a:rPr lang="es-GT" sz="4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palabra Genesis se define más fácilmente como comienzo.</a:t>
            </a:r>
          </a:p>
          <a:p>
            <a:pPr algn="just"/>
            <a:r>
              <a:rPr lang="es-GT" sz="4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Génesis es el punto de partida de lo que sigue en el Antiguo y Nuevo Testamento, además se presentan muchas de las grandes doctrinas de la Biblia.</a:t>
            </a:r>
          </a:p>
          <a:p>
            <a:pPr algn="just"/>
            <a:r>
              <a:rPr lang="es-GT" sz="4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Génesis refleja el tema de la Escritura: nuestra redención del pecado, establece a Dios como nuestro Creador, y luego continua con la historia de interacción de Dios con su creación.</a:t>
            </a:r>
          </a:p>
        </p:txBody>
      </p:sp>
    </p:spTree>
    <p:extLst>
      <p:ext uri="{BB962C8B-B14F-4D97-AF65-F5344CB8AC3E}">
        <p14:creationId xmlns:p14="http://schemas.microsoft.com/office/powerpoint/2010/main" val="261758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070C24F-03F4-4C68-AFDC-25A09F8302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316" y="2389260"/>
            <a:ext cx="7505700" cy="39147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9" name="Estrella de 8 puntas 8"/>
          <p:cNvSpPr/>
          <p:nvPr/>
        </p:nvSpPr>
        <p:spPr>
          <a:xfrm>
            <a:off x="9356300" y="3625606"/>
            <a:ext cx="1445761" cy="1442082"/>
          </a:xfrm>
          <a:prstGeom prst="star8">
            <a:avLst/>
          </a:prstGeom>
          <a:solidFill>
            <a:srgbClr val="7ABE1D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GT" sz="60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670316" y="365125"/>
            <a:ext cx="7240629" cy="2024351"/>
          </a:xfrm>
        </p:spPr>
        <p:txBody>
          <a:bodyPr>
            <a:noAutofit/>
          </a:bodyPr>
          <a:lstStyle/>
          <a:p>
            <a:pPr algn="ctr"/>
            <a:r>
              <a:rPr lang="es-G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DIOS EL AMOROSO CREADOR </a:t>
            </a:r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8285017" y="365125"/>
            <a:ext cx="358832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Génesis 1:1-31.</a:t>
            </a:r>
          </a:p>
        </p:txBody>
      </p:sp>
    </p:spTree>
    <p:extLst>
      <p:ext uri="{BB962C8B-B14F-4D97-AF65-F5344CB8AC3E}">
        <p14:creationId xmlns:p14="http://schemas.microsoft.com/office/powerpoint/2010/main" val="123104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20436" y="526473"/>
            <a:ext cx="10792691" cy="5763491"/>
          </a:xfrm>
        </p:spPr>
        <p:txBody>
          <a:bodyPr anchor="ctr">
            <a:noAutofit/>
          </a:bodyPr>
          <a:lstStyle/>
          <a:p>
            <a:pPr marL="538163" indent="-538163" algn="just">
              <a:buFont typeface="+mj-lt"/>
              <a:buAutoNum type="alphaUcPeriod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el principio Dios creo el universo, V.1. Esta verdad: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Afirma la existencia de Dios todopoderoso.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Rechaza la filosofía de que sólo existe la materia, porque distingue entre Dios y su creación material.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Establece a Dios como el Creador de todo.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Afirma que el universo le pertenece a Dios y lo controla. Véase Salmo 24:1,2; 95:3-5; Isaías 48:12,13. </a:t>
            </a:r>
          </a:p>
        </p:txBody>
      </p:sp>
    </p:spTree>
    <p:extLst>
      <p:ext uri="{BB962C8B-B14F-4D97-AF65-F5344CB8AC3E}">
        <p14:creationId xmlns:p14="http://schemas.microsoft.com/office/powerpoint/2010/main" val="860344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06581" y="554183"/>
            <a:ext cx="10806545" cy="5735782"/>
          </a:xfrm>
        </p:spPr>
        <p:txBody>
          <a:bodyPr anchor="ctr">
            <a:noAutofit/>
          </a:bodyPr>
          <a:lstStyle/>
          <a:p>
            <a:pPr marL="539750" indent="-539750" algn="just">
              <a:buFont typeface="+mj-lt"/>
              <a:buAutoNum type="alphaUcPeriod" startAt="2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estado de la tierra antes de que Dios organizara la creación, V.2.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Estaba desordenada, vacía, oscura, inhabitable por la caída estrepitosa de Lucifer por su rebelión.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Estaba cubierta de agua.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Espíritu de Dios se movía sobre las aguas.</a:t>
            </a:r>
          </a:p>
        </p:txBody>
      </p:sp>
    </p:spTree>
    <p:extLst>
      <p:ext uri="{BB962C8B-B14F-4D97-AF65-F5344CB8AC3E}">
        <p14:creationId xmlns:p14="http://schemas.microsoft.com/office/powerpoint/2010/main" val="70726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472EB-9707-4936-9DD4-145173912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35" y="526474"/>
            <a:ext cx="10778837" cy="5777344"/>
          </a:xfrm>
        </p:spPr>
        <p:txBody>
          <a:bodyPr>
            <a:normAutofit lnSpcReduction="10000"/>
          </a:bodyPr>
          <a:lstStyle/>
          <a:p>
            <a:pPr marL="539750" indent="-539750">
              <a:buFont typeface="+mj-lt"/>
              <a:buAutoNum type="alphaUcPeriod" startAt="3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orden de la creación de Dios. </a:t>
            </a:r>
          </a:p>
          <a:p>
            <a:pPr marL="984250" lvl="1" indent="-527050" algn="just">
              <a:buFont typeface="+mj-lt"/>
              <a:buAutoNum type="arabicParenR"/>
            </a:pPr>
            <a:r>
              <a:rPr lang="es-GT" sz="3800" dirty="0"/>
              <a:t>Primer día: La luz fue separada de la oscuridad.V.3-5.</a:t>
            </a:r>
          </a:p>
          <a:p>
            <a:pPr marL="984250" lvl="1" indent="-527050" algn="just">
              <a:buFont typeface="+mj-lt"/>
              <a:buAutoNum type="arabicParenR"/>
            </a:pPr>
            <a:r>
              <a:rPr lang="es-GT" sz="3800" dirty="0"/>
              <a:t>Segundo día: expansiones de agua y atmosfera, V.6-8. </a:t>
            </a:r>
          </a:p>
          <a:p>
            <a:pPr marL="984250" lvl="1" indent="-527050" algn="just">
              <a:buFont typeface="+mj-lt"/>
              <a:buAutoNum type="arabicParenR"/>
            </a:pPr>
            <a:r>
              <a:rPr lang="es-GT" sz="3800" dirty="0"/>
              <a:t>Tercer día: tierra seca y vegetación, V.9-13.</a:t>
            </a:r>
          </a:p>
          <a:p>
            <a:pPr marL="984250" lvl="1" indent="-527050" algn="just">
              <a:buFont typeface="+mj-lt"/>
              <a:buAutoNum type="arabicParenR"/>
            </a:pPr>
            <a:r>
              <a:rPr lang="es-GT" sz="3800" dirty="0"/>
              <a:t>Cuarta día: el sol, la luna y las estrellas, V.14-19.</a:t>
            </a:r>
          </a:p>
          <a:p>
            <a:pPr marL="984250" lvl="1" indent="-527050" algn="just">
              <a:buFont typeface="+mj-lt"/>
              <a:buAutoNum type="arabicParenR"/>
            </a:pPr>
            <a:r>
              <a:rPr lang="es-GT" sz="3800" dirty="0"/>
              <a:t>Quinta día: Las aves y las criaturas del mar,    V.20-23.</a:t>
            </a:r>
          </a:p>
          <a:p>
            <a:pPr marL="984250" lvl="1" indent="-527050" algn="just">
              <a:buFont typeface="+mj-lt"/>
              <a:buAutoNum type="arabicParenR"/>
            </a:pPr>
            <a:r>
              <a:rPr lang="es-GT" sz="3800" dirty="0"/>
              <a:t>Sexto día: los animales, el hombre, y la vegetación para alimento, V.24-31.</a:t>
            </a:r>
            <a:endParaRPr lang="es-419" sz="3800" dirty="0"/>
          </a:p>
        </p:txBody>
      </p:sp>
    </p:spTree>
    <p:extLst>
      <p:ext uri="{BB962C8B-B14F-4D97-AF65-F5344CB8AC3E}">
        <p14:creationId xmlns:p14="http://schemas.microsoft.com/office/powerpoint/2010/main" val="78835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01FF20-1270-4454-BAE3-707D94C87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35" y="526472"/>
            <a:ext cx="10778837" cy="5777345"/>
          </a:xfrm>
        </p:spPr>
        <p:txBody>
          <a:bodyPr anchor="ctr">
            <a:normAutofit/>
          </a:bodyPr>
          <a:lstStyle/>
          <a:p>
            <a:pPr marL="539750" indent="-539750" algn="just">
              <a:buFont typeface="+mj-lt"/>
              <a:buAutoNum type="alphaUcPeriod" startAt="4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progresión de Génesis 1 lleva a la creación de la humanidad a imagen de Dios, refiriéndose a la capacidad de justicia y santidad. Véase Efesios 4:24. Ni el universo ni la humanidad ocurrieron por mera casualidad.</a:t>
            </a:r>
          </a:p>
        </p:txBody>
      </p:sp>
    </p:spTree>
    <p:extLst>
      <p:ext uri="{BB962C8B-B14F-4D97-AF65-F5344CB8AC3E}">
        <p14:creationId xmlns:p14="http://schemas.microsoft.com/office/powerpoint/2010/main" val="303757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5F5B7CC-8C44-44E3-8FD1-2C92BA8BC7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316" y="2379253"/>
            <a:ext cx="7499307" cy="39153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9" name="Estrella de 8 puntas 8"/>
          <p:cNvSpPr/>
          <p:nvPr/>
        </p:nvSpPr>
        <p:spPr>
          <a:xfrm>
            <a:off x="9356300" y="3625606"/>
            <a:ext cx="1445761" cy="1442082"/>
          </a:xfrm>
          <a:prstGeom prst="star8">
            <a:avLst/>
          </a:prstGeom>
          <a:solidFill>
            <a:srgbClr val="7ABE1D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GT" sz="60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670316" y="365125"/>
            <a:ext cx="7240629" cy="2024351"/>
          </a:xfrm>
        </p:spPr>
        <p:txBody>
          <a:bodyPr>
            <a:noAutofit/>
          </a:bodyPr>
          <a:lstStyle/>
          <a:p>
            <a:pPr algn="ctr"/>
            <a:r>
              <a:rPr lang="es-G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DIOS ESCOGIÓ UNA FAMILIA PARA CUMPLIR SU PLAN</a:t>
            </a:r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8285017" y="365125"/>
            <a:ext cx="358832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Génesis 12:1-3; 21:1-7; 32:22-31.</a:t>
            </a:r>
          </a:p>
        </p:txBody>
      </p:sp>
    </p:spTree>
    <p:extLst>
      <p:ext uri="{BB962C8B-B14F-4D97-AF65-F5344CB8AC3E}">
        <p14:creationId xmlns:p14="http://schemas.microsoft.com/office/powerpoint/2010/main" val="1552152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1015</Words>
  <Application>Microsoft Office PowerPoint</Application>
  <PresentationFormat>Panorámica</PresentationFormat>
  <Paragraphs>70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Tema de Office</vt:lpstr>
      <vt:lpstr>LA GRAN HISTORIA COMIENZA</vt:lpstr>
      <vt:lpstr>VERDAD  CENTRAL: “Dios es creador y soberano sobre todas las cosas, pero está íntimamente ligado a la vida de su pueblo”. </vt:lpstr>
      <vt:lpstr>INTRODUCCIÓN</vt:lpstr>
      <vt:lpstr>DIOS EL AMOROSO CREADOR </vt:lpstr>
      <vt:lpstr>Presentación de PowerPoint</vt:lpstr>
      <vt:lpstr>Presentación de PowerPoint</vt:lpstr>
      <vt:lpstr>Presentación de PowerPoint</vt:lpstr>
      <vt:lpstr>Presentación de PowerPoint</vt:lpstr>
      <vt:lpstr>DIOS ESCOGIÓ UNA FAMILIA PARA CUMPLIR SU PLAN</vt:lpstr>
      <vt:lpstr>Presentación de PowerPoint</vt:lpstr>
      <vt:lpstr>Presentación de PowerPoint</vt:lpstr>
      <vt:lpstr>Presentación de PowerPoint</vt:lpstr>
      <vt:lpstr>DIOS PRESERVÓ A SU PUEBLO Y SU PLAN</vt:lpstr>
      <vt:lpstr>Presentación de PowerPoint</vt:lpstr>
      <vt:lpstr>Presentación de PowerPoint</vt:lpstr>
      <vt:lpstr>Presentación de PowerPoint</vt:lpstr>
      <vt:lpstr>Presentación de PowerPoint</vt:lpstr>
      <vt:lpstr>DISCIPULADO Y   MINISTERIO EN ACCIÓN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FAMILIA DE DIOS</dc:title>
  <dc:creator>Alberto A. Gaitan Ortiz</dc:creator>
  <cp:lastModifiedBy>David Rodríguez Zamora</cp:lastModifiedBy>
  <cp:revision>117</cp:revision>
  <dcterms:created xsi:type="dcterms:W3CDTF">2018-02-21T19:29:41Z</dcterms:created>
  <dcterms:modified xsi:type="dcterms:W3CDTF">2020-09-11T01:33:16Z</dcterms:modified>
</cp:coreProperties>
</file>