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70" r:id="rId4"/>
    <p:sldId id="288" r:id="rId5"/>
    <p:sldId id="274" r:id="rId6"/>
    <p:sldId id="296" r:id="rId7"/>
    <p:sldId id="271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279" r:id="rId16"/>
    <p:sldId id="304" r:id="rId17"/>
    <p:sldId id="30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1F641-50D4-40AF-B6C5-6674CE3782F9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10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1F641-50D4-40AF-B6C5-6674CE3782F9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12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1F641-50D4-40AF-B6C5-6674CE3782F9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946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1F641-50D4-40AF-B6C5-6674CE3782F9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9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1F641-50D4-40AF-B6C5-6674CE3782F9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1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1F641-50D4-40AF-B6C5-6674CE3782F9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905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1F641-50D4-40AF-B6C5-6674CE3782F9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781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1F641-50D4-40AF-B6C5-6674CE3782F9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208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1F641-50D4-40AF-B6C5-6674CE3782F9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82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1F641-50D4-40AF-B6C5-6674CE3782F9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538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1F641-50D4-40AF-B6C5-6674CE3782F9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067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23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764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ref.ly/logosres/nvi?ref=BibleRVR60.Ac16.25&amp;off=0&amp;ctx=s+pies+en+el+cepo.+%0a~25%C2%A0A+eso+de+la+media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ref.ly/logosres/nvi?ref=BibleRVR60.Ac16.31&amp;off=0&amp;ctx=er+para+ser+salvo%3f+%0a~31%C2%A0%E2%80%94Cree+en+el+Se%C3%B1or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ref.ly/logosres/nvi?ref=BibleRVR60.Ac16.31&amp;off=0&amp;ctx=er+para+ser+salvo%3f+%0a~31%C2%A0%E2%80%94Cree+en+el+Se%C3%B1or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ef.ly/logosres/nvi?ref=BibleRVR60.Ac16.23&amp;off=0&amp;ctx=opa+y+los+azotaran.+~23%C2%A0%E2%80%A2Despu%C3%A9s+de+darle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ref.ly/logosres/nvi?ref=BibleRVR60.Ac16.25&amp;off=0&amp;ctx=s+pies+en+el+cepo.+%0a~25%C2%A0A+eso+de+la+media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2685536" y="1721707"/>
            <a:ext cx="6491414" cy="3250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68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2923877"/>
          </a:xfrm>
          <a:prstGeom prst="rect">
            <a:avLst/>
          </a:prstGeom>
          <a:solidFill>
            <a:schemeClr val="accent6">
              <a:lumMod val="75000"/>
              <a:alpha val="72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 </a:t>
            </a:r>
            <a:r>
              <a:rPr lang="es-ES" sz="4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Hechos 16:29, 30</a:t>
            </a:r>
            <a:endParaRPr lang="es-ES" sz="4000" b="1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r>
              <a:rPr lang="es-ES" sz="36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29</a:t>
            </a:r>
            <a:r>
              <a:rPr lang="es-ES" sz="3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 El carcelero pidió luz, entró precipitadamente y se echó temblando a los pies de Pablo y de </a:t>
            </a:r>
            <a:r>
              <a:rPr lang="es-ES" sz="3600" b="1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Silas</a:t>
            </a:r>
            <a:r>
              <a:rPr lang="es-ES" sz="3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. 30 Luego los sacó y les preguntó: </a:t>
            </a:r>
          </a:p>
          <a:p>
            <a:r>
              <a:rPr lang="es-ES" sz="3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—Señores, ¿qué tengo que hacer para ser </a:t>
            </a:r>
            <a:r>
              <a:rPr lang="es-ES" sz="36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salvo</a:t>
            </a:r>
            <a:r>
              <a:rPr lang="es-MX" sz="36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?</a:t>
            </a:r>
            <a:endParaRPr lang="en-US" sz="3600" b="1" dirty="0">
              <a:solidFill>
                <a:schemeClr val="bg1"/>
              </a:solidFill>
              <a:latin typeface="Arial Rounded MT Bold" panose="020F0704030504030204" pitchFamily="34" charset="0"/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105638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2185214"/>
          </a:xfrm>
          <a:prstGeom prst="rect">
            <a:avLst/>
          </a:prstGeom>
          <a:solidFill>
            <a:schemeClr val="accent6">
              <a:lumMod val="60000"/>
              <a:lumOff val="40000"/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¿QUÉ CANTO HUBIERAS ESCOGIDO?</a:t>
            </a:r>
            <a:endParaRPr lang="es-MX" sz="3200" dirty="0" smtClean="0">
              <a:solidFill>
                <a:schemeClr val="bg1"/>
              </a:solidFill>
              <a:latin typeface="Game On" pitchFamily="50" charset="0"/>
            </a:endParaRPr>
          </a:p>
          <a:p>
            <a:pPr algn="r"/>
            <a:endParaRPr lang="en-US" sz="28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51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2923877"/>
          </a:xfrm>
          <a:prstGeom prst="rect">
            <a:avLst/>
          </a:prstGeom>
          <a:solidFill>
            <a:schemeClr val="accent6">
              <a:lumMod val="75000"/>
              <a:alpha val="72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 </a:t>
            </a:r>
            <a:r>
              <a:rPr lang="es-ES" sz="4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Hechos 16:31, 32</a:t>
            </a:r>
            <a:endParaRPr lang="es-ES" sz="4000" b="1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r>
              <a:rPr lang="es-ES" sz="3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31 —Cree en el Señor Jesús; así tú y tu familia serán salvos—le contestaron. </a:t>
            </a:r>
          </a:p>
          <a:p>
            <a:r>
              <a:rPr lang="es-ES" sz="3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32 Luego les expusieron la palabra de Dios a él y a todos los demás que estaban en su casa</a:t>
            </a:r>
            <a:r>
              <a:rPr lang="es-ES" sz="36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.</a:t>
            </a:r>
            <a:endParaRPr lang="en-US" b="1" dirty="0">
              <a:solidFill>
                <a:schemeClr val="bg1"/>
              </a:solidFill>
              <a:latin typeface="Arial Rounded MT Bold" panose="020F0704030504030204" pitchFamily="34" charset="0"/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72409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4031873"/>
          </a:xfrm>
          <a:prstGeom prst="rect">
            <a:avLst/>
          </a:prstGeom>
          <a:solidFill>
            <a:schemeClr val="accent6">
              <a:lumMod val="75000"/>
              <a:alpha val="72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 </a:t>
            </a:r>
            <a:r>
              <a:rPr lang="es-ES" sz="4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Hechos 16:33, 34</a:t>
            </a:r>
            <a:endParaRPr lang="es-ES" sz="4000" b="1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r>
              <a:rPr lang="es-ES" sz="36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33</a:t>
            </a:r>
            <a:r>
              <a:rPr lang="es-ES" sz="3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 A esas horas de la noche, el carcelero se los llevó y les lavó las heridas; en seguida fueron bautizados él y toda su familia. 34 El carcelero los llevó a su casa, les sirvió comida y se alegró mucho junto con toda su familia por haber creído en Dios</a:t>
            </a:r>
            <a:r>
              <a:rPr lang="es-ES" sz="36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.</a:t>
            </a:r>
            <a:endParaRPr lang="en-US" b="1" dirty="0">
              <a:solidFill>
                <a:schemeClr val="bg1"/>
              </a:solidFill>
              <a:latin typeface="Arial Rounded MT Bold" panose="020F0704030504030204" pitchFamily="34" charset="0"/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138475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2185214"/>
          </a:xfrm>
          <a:prstGeom prst="rect">
            <a:avLst/>
          </a:prstGeom>
          <a:solidFill>
            <a:schemeClr val="accent6">
              <a:lumMod val="60000"/>
              <a:lumOff val="40000"/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¿QUÉ COSAS HIZO EL CARCELERO CON GOZO?</a:t>
            </a:r>
            <a:endParaRPr lang="es-MX" sz="3200" dirty="0" smtClean="0">
              <a:solidFill>
                <a:schemeClr val="bg1"/>
              </a:solidFill>
              <a:latin typeface="Game On" pitchFamily="50" charset="0"/>
            </a:endParaRPr>
          </a:p>
          <a:p>
            <a:pPr algn="r"/>
            <a:endParaRPr lang="en-US" sz="28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92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1354217"/>
          </a:xfrm>
          <a:prstGeom prst="rect">
            <a:avLst/>
          </a:prstGeom>
          <a:solidFill>
            <a:schemeClr val="accent6">
              <a:lumMod val="75000"/>
              <a:alpha val="86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PREGUNTAS 4 </a:t>
            </a:r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Y 5</a:t>
            </a:r>
            <a:endParaRPr lang="es-MX" sz="1100" dirty="0" smtClean="0">
              <a:solidFill>
                <a:schemeClr val="bg1"/>
              </a:solidFill>
              <a:latin typeface="Game On" pitchFamily="50" charset="0"/>
            </a:endParaRPr>
          </a:p>
          <a:p>
            <a:pPr algn="ctr"/>
            <a:endParaRPr lang="en-US" sz="28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11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1354217"/>
          </a:xfrm>
          <a:prstGeom prst="rect">
            <a:avLst/>
          </a:prstGeom>
          <a:solidFill>
            <a:schemeClr val="accent6">
              <a:lumMod val="75000"/>
              <a:alpha val="86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DESAFÍO</a:t>
            </a:r>
            <a:endParaRPr lang="es-MX" sz="1100" dirty="0" smtClean="0">
              <a:solidFill>
                <a:schemeClr val="bg1"/>
              </a:solidFill>
              <a:latin typeface="Game On" pitchFamily="50" charset="0"/>
            </a:endParaRPr>
          </a:p>
          <a:p>
            <a:pPr algn="ctr"/>
            <a:endParaRPr lang="en-US" sz="28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0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1354217"/>
          </a:xfrm>
          <a:prstGeom prst="rect">
            <a:avLst/>
          </a:prstGeom>
          <a:solidFill>
            <a:schemeClr val="accent6">
              <a:lumMod val="75000"/>
              <a:alpha val="86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PREGUNTAS </a:t>
            </a:r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6 </a:t>
            </a:r>
            <a:r>
              <a:rPr lang="es-MX" sz="5400" dirty="0">
                <a:solidFill>
                  <a:schemeClr val="bg1"/>
                </a:solidFill>
                <a:latin typeface="Game On" pitchFamily="50" charset="0"/>
              </a:rPr>
              <a:t>A</a:t>
            </a:r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 </a:t>
            </a:r>
            <a:r>
              <a:rPr lang="es-MX" sz="5400" dirty="0">
                <a:solidFill>
                  <a:schemeClr val="bg1"/>
                </a:solidFill>
                <a:latin typeface="Game On" pitchFamily="50" charset="0"/>
              </a:rPr>
              <a:t>8</a:t>
            </a:r>
            <a:endParaRPr lang="es-MX" sz="1100" dirty="0" smtClean="0">
              <a:solidFill>
                <a:schemeClr val="bg1"/>
              </a:solidFill>
              <a:latin typeface="Game On" pitchFamily="50" charset="0"/>
            </a:endParaRPr>
          </a:p>
          <a:p>
            <a:pPr algn="ctr"/>
            <a:endParaRPr lang="en-US" sz="28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18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err="1" smtClean="0">
                <a:solidFill>
                  <a:schemeClr val="bg1"/>
                </a:solidFill>
                <a:latin typeface="Game On" pitchFamily="50" charset="0"/>
              </a:rPr>
              <a:t>Trivia</a:t>
            </a:r>
            <a:endParaRPr lang="en-US" sz="54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31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2185214"/>
          </a:xfrm>
          <a:prstGeom prst="rect">
            <a:avLst/>
          </a:prstGeom>
          <a:solidFill>
            <a:schemeClr val="accent6">
              <a:lumMod val="60000"/>
              <a:lumOff val="40000"/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¿QUÉ CIRCUNSTANCIAS TIENES QUE VENCER?</a:t>
            </a:r>
            <a:endParaRPr lang="es-MX" sz="3200" dirty="0" smtClean="0">
              <a:solidFill>
                <a:schemeClr val="bg1"/>
              </a:solidFill>
              <a:latin typeface="Game On" pitchFamily="50" charset="0"/>
            </a:endParaRPr>
          </a:p>
          <a:p>
            <a:pPr algn="r"/>
            <a:endParaRPr lang="en-US" sz="28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72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411892" y="601362"/>
            <a:ext cx="11310551" cy="2185214"/>
          </a:xfrm>
          <a:prstGeom prst="rect">
            <a:avLst/>
          </a:prstGeom>
          <a:solidFill>
            <a:schemeClr val="accent6">
              <a:lumMod val="60000"/>
              <a:lumOff val="40000"/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TRANSFONDO DE LA HISTORIA BÍBLICA</a:t>
            </a:r>
            <a:endParaRPr lang="es-MX" sz="3200" dirty="0" smtClean="0">
              <a:solidFill>
                <a:schemeClr val="bg1"/>
              </a:solidFill>
              <a:latin typeface="Game On" pitchFamily="50" charset="0"/>
            </a:endParaRPr>
          </a:p>
          <a:p>
            <a:pPr algn="r"/>
            <a:endParaRPr lang="en-US" sz="28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31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4401205"/>
          </a:xfrm>
          <a:prstGeom prst="rect">
            <a:avLst/>
          </a:prstGeom>
          <a:solidFill>
            <a:schemeClr val="accent6">
              <a:lumMod val="75000"/>
              <a:alpha val="72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 </a:t>
            </a:r>
            <a:r>
              <a:rPr lang="es-ES" sz="4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Hechos 16:23, 24</a:t>
            </a:r>
            <a:endParaRPr lang="es-ES" sz="4000" b="1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r>
              <a:rPr lang="es-ES" sz="4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23 Después de darles muchos golpes, los echaron en la cárcel, y ordenaron al carcelero que los custodiara con la mayor seguridad. 24 Al recibir tal orden, éste los metió en el calabozo interior y les sujetó los pies en el </a:t>
            </a:r>
            <a:r>
              <a:rPr lang="es-ES" sz="4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cepo</a:t>
            </a:r>
            <a:r>
              <a:rPr lang="es-MX" sz="4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.</a:t>
            </a:r>
            <a:endParaRPr lang="en-US" sz="4000" b="1" dirty="0">
              <a:solidFill>
                <a:schemeClr val="bg1"/>
              </a:solidFill>
              <a:latin typeface="Arial Rounded MT Bold" panose="020F0704030504030204" pitchFamily="34" charset="0"/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428105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2185214"/>
          </a:xfrm>
          <a:prstGeom prst="rect">
            <a:avLst/>
          </a:prstGeom>
          <a:solidFill>
            <a:schemeClr val="accent6">
              <a:lumMod val="60000"/>
              <a:lumOff val="40000"/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¿QUÉ COSAS TE IMPIDEN IR A LA IGLESIA?</a:t>
            </a:r>
            <a:endParaRPr lang="es-MX" sz="3200" dirty="0" smtClean="0">
              <a:solidFill>
                <a:schemeClr val="bg1"/>
              </a:solidFill>
              <a:latin typeface="Game On" pitchFamily="50" charset="0"/>
            </a:endParaRPr>
          </a:p>
          <a:p>
            <a:pPr algn="r"/>
            <a:endParaRPr lang="en-US" sz="28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38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Preguntas 1 a 3</a:t>
            </a:r>
            <a:endParaRPr lang="en-US" sz="54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80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4585871"/>
          </a:xfrm>
          <a:prstGeom prst="rect">
            <a:avLst/>
          </a:prstGeom>
          <a:solidFill>
            <a:schemeClr val="accent6">
              <a:lumMod val="75000"/>
              <a:alpha val="72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 </a:t>
            </a:r>
            <a:r>
              <a:rPr lang="es-ES" sz="4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Hechos 16:25, 26</a:t>
            </a:r>
            <a:endParaRPr lang="es-ES" sz="4000" b="1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r>
              <a:rPr lang="es-ES" sz="3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25 A eso de la medianoche, Pablo y </a:t>
            </a:r>
            <a:r>
              <a:rPr lang="es-ES" sz="3600" b="1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Silas</a:t>
            </a:r>
            <a:r>
              <a:rPr lang="es-ES" sz="3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 se pusieron a orar y a cantar himnos a Dios, y los otros presos los escuchaban. 26 De repente se produjo un terremoto tan fuerte que la cárcel se estremeció hasta sus cimientos. Al instante se abrieron todas las puertas y a los presos se les soltaron las cadenas. </a:t>
            </a:r>
            <a:endParaRPr lang="en-US" sz="3600" b="1" dirty="0">
              <a:solidFill>
                <a:schemeClr val="bg1"/>
              </a:solidFill>
              <a:latin typeface="Arial Rounded MT Bold" panose="020F0704030504030204" pitchFamily="34" charset="0"/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57595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4031873"/>
          </a:xfrm>
          <a:prstGeom prst="rect">
            <a:avLst/>
          </a:prstGeom>
          <a:solidFill>
            <a:schemeClr val="accent6">
              <a:lumMod val="75000"/>
              <a:alpha val="72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 </a:t>
            </a:r>
            <a:r>
              <a:rPr lang="es-ES" sz="4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Hechos 16:27, 28</a:t>
            </a:r>
            <a:endParaRPr lang="es-ES" sz="4000" b="1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r>
              <a:rPr lang="es-ES" sz="36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27</a:t>
            </a:r>
            <a:r>
              <a:rPr lang="es-ES" sz="3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 El carcelero despertó y, al ver las puertas de la cárcel de par en par, sacó la espada y estuvo a punto de matarse, porque pensaba que los presos se habían escapado. Pero Pablo le gritó: </a:t>
            </a:r>
          </a:p>
          <a:p>
            <a:r>
              <a:rPr lang="es-ES" sz="3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28 —¡No te hagas ningún daño! ¡Todos estamos aquí! </a:t>
            </a:r>
          </a:p>
        </p:txBody>
      </p:sp>
    </p:spTree>
    <p:extLst>
      <p:ext uri="{BB962C8B-B14F-4D97-AF65-F5344CB8AC3E}">
        <p14:creationId xmlns:p14="http://schemas.microsoft.com/office/powerpoint/2010/main" val="10616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51</Words>
  <Application>Microsoft Office PowerPoint</Application>
  <PresentationFormat>Panorámica</PresentationFormat>
  <Paragraphs>25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3" baseType="lpstr">
      <vt:lpstr>Arial</vt:lpstr>
      <vt:lpstr>Arial Rounded MT Bold</vt:lpstr>
      <vt:lpstr>Calibri</vt:lpstr>
      <vt:lpstr>Calibri Light</vt:lpstr>
      <vt:lpstr>Game On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Heriberto Osobampo</dc:creator>
  <cp:lastModifiedBy>Heriberto Osobampo</cp:lastModifiedBy>
  <cp:revision>15</cp:revision>
  <dcterms:created xsi:type="dcterms:W3CDTF">2018-05-21T20:55:33Z</dcterms:created>
  <dcterms:modified xsi:type="dcterms:W3CDTF">2018-05-25T19:22:59Z</dcterms:modified>
</cp:coreProperties>
</file>