
<file path=[Content_Types].xml><?xml version="1.0" encoding="utf-8"?>
<Types xmlns="http://schemas.openxmlformats.org/package/2006/content-types">
  <Default ContentType="image/jpeg" Extension="jpg"/>
  <Default ContentType="image/vnd.ms-photo" Extension="wdp"/>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8.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1.xml><?xml version="1.0" encoding="utf-8"?>
<a:tblStyleLst xmlns:a="http://schemas.openxmlformats.org/drawingml/2006/main" xmlns:r="http://schemas.openxmlformats.org/officeDocument/2006/relationships" def="{90651C3A-4460-11DB-9652-00E08161165F}">
  <a:tblStyle styleId="{5940675A-B579-460E-94D1-54222C63F5DA}" styleName="Sin estilo, cuadrícula de la tabla">
    <a:wholeTbl>
      <a:tcTxStyle>
        <a:fontRef idx="minor">
          <a:scrgbClr b="0" g="0" r="0"/>
        </a:fontRef>
        <a:schemeClr val="tx1"/>
      </a:tcTxStyle>
      <a:tcStyle>
        <a:tcBdr>
          <a:left>
            <a:ln cmpd="sng" w="12700">
              <a:solidFill>
                <a:schemeClr val="tx1"/>
              </a:solidFill>
            </a:ln>
          </a:left>
          <a:right>
            <a:ln cmpd="sng" w="12700">
              <a:solidFill>
                <a:schemeClr val="tx1"/>
              </a:solidFill>
            </a:ln>
          </a:right>
          <a:top>
            <a:ln cmpd="sng" w="12700">
              <a:solidFill>
                <a:schemeClr val="tx1"/>
              </a:solidFill>
            </a:ln>
          </a:top>
          <a:bottom>
            <a:ln cmpd="sng" w="12700">
              <a:solidFill>
                <a:schemeClr val="tx1"/>
              </a:solidFill>
            </a:ln>
          </a:bottom>
          <a:insideH>
            <a:ln cmpd="sng" w="12700">
              <a:solidFill>
                <a:schemeClr val="tx1"/>
              </a:solidFill>
            </a:ln>
          </a:insideH>
          <a:insideV>
            <a:ln cmpd="sng" w="12700">
              <a:solidFill>
                <a:schemeClr val="tx1"/>
              </a:solidFill>
            </a:ln>
          </a:insideV>
        </a:tcBdr>
        <a:fill>
          <a:noFill/>
        </a:fill>
      </a:tcStyle>
    </a:wholeTb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459CDF5-3A7A-4CDF-A8E8-3EF326178558}" type="datetimeFigureOut">
              <a:rPr lang="es-CO" smtClean="0"/>
              <a:t>28/08/2019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366949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59CDF5-3A7A-4CDF-A8E8-3EF326178558}" type="datetimeFigureOut">
              <a:rPr lang="es-CO" smtClean="0"/>
              <a:t>28/08/2019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3353774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59CDF5-3A7A-4CDF-A8E8-3EF326178558}" type="datetimeFigureOut">
              <a:rPr lang="es-CO" smtClean="0"/>
              <a:t>28/08/2019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166690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59CDF5-3A7A-4CDF-A8E8-3EF326178558}" type="datetimeFigureOut">
              <a:rPr lang="es-CO" smtClean="0"/>
              <a:t>28/08/2019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141503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459CDF5-3A7A-4CDF-A8E8-3EF326178558}" type="datetimeFigureOut">
              <a:rPr lang="es-CO" smtClean="0"/>
              <a:t>28/08/2019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368284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459CDF5-3A7A-4CDF-A8E8-3EF326178558}" type="datetimeFigureOut">
              <a:rPr lang="es-CO" smtClean="0"/>
              <a:t>28/08/2019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2329552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459CDF5-3A7A-4CDF-A8E8-3EF326178558}" type="datetimeFigureOut">
              <a:rPr lang="es-CO" smtClean="0"/>
              <a:t>28/08/2019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3251435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459CDF5-3A7A-4CDF-A8E8-3EF326178558}" type="datetimeFigureOut">
              <a:rPr lang="es-CO" smtClean="0"/>
              <a:t>28/08/2019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149321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59CDF5-3A7A-4CDF-A8E8-3EF326178558}" type="datetimeFigureOut">
              <a:rPr lang="es-CO" smtClean="0"/>
              <a:t>28/08/2019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3941549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459CDF5-3A7A-4CDF-A8E8-3EF326178558}" type="datetimeFigureOut">
              <a:rPr lang="es-CO" smtClean="0"/>
              <a:t>28/08/2019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417499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1459CDF5-3A7A-4CDF-A8E8-3EF326178558}" type="datetimeFigureOut">
              <a:rPr lang="es-CO" smtClean="0"/>
              <a:t>28/08/2019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0FABB96-C549-46B6-822E-BA0D187B0616}" type="slidenum">
              <a:rPr lang="es-CO" smtClean="0"/>
              <a:t>‹Nº›</a:t>
            </a:fld>
            <a:endParaRPr lang="es-CO"/>
          </a:p>
        </p:txBody>
      </p:sp>
    </p:spTree>
    <p:extLst>
      <p:ext uri="{BB962C8B-B14F-4D97-AF65-F5344CB8AC3E}">
        <p14:creationId xmlns:p14="http://schemas.microsoft.com/office/powerpoint/2010/main" val="2596572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59CDF5-3A7A-4CDF-A8E8-3EF326178558}" type="datetimeFigureOut">
              <a:rPr lang="es-CO" smtClean="0"/>
              <a:t>28/08/2019</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FABB96-C549-46B6-822E-BA0D187B0616}" type="slidenum">
              <a:rPr lang="es-CO" smtClean="0"/>
              <a:t>‹Nº›</a:t>
            </a:fld>
            <a:endParaRPr lang="es-CO"/>
          </a:p>
        </p:txBody>
      </p:sp>
    </p:spTree>
    <p:extLst>
      <p:ext uri="{BB962C8B-B14F-4D97-AF65-F5344CB8AC3E}">
        <p14:creationId xmlns:p14="http://schemas.microsoft.com/office/powerpoint/2010/main" val="1089098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000"/>
          </a:schemeClr>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0149033-7347-4D4F-8E4D-19D03EB5FC6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11200"/>
                    </a14:imgEffect>
                  </a14:imgLayer>
                </a14:imgProps>
              </a:ext>
            </a:extLst>
          </a:blip>
          <a:srcRect b="7752"/>
          <a:stretch/>
        </p:blipFill>
        <p:spPr>
          <a:xfrm>
            <a:off x="820899" y="146982"/>
            <a:ext cx="7695779" cy="65640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65EAF325-EF15-4330-822D-3BE270029AE1}"/>
              </a:ext>
            </a:extLst>
          </p:cNvPr>
          <p:cNvSpPr txBox="1"/>
          <p:nvPr/>
        </p:nvSpPr>
        <p:spPr>
          <a:xfrm>
            <a:off x="1750150" y="377455"/>
            <a:ext cx="5837275" cy="584775"/>
          </a:xfrm>
          <a:prstGeom prst="rect">
            <a:avLst/>
          </a:prstGeom>
          <a:solidFill>
            <a:schemeClr val="bg1"/>
          </a:solidFill>
        </p:spPr>
        <p:txBody>
          <a:bodyPr wrap="square" rtlCol="0">
            <a:spAutoFit/>
          </a:bodyPr>
          <a:lstStyle/>
          <a:p>
            <a:pPr algn="ctr"/>
            <a:r>
              <a:rPr lang="es-CO" sz="3200" dirty="0">
                <a:latin typeface="Algerian" panose="04020705040A02060702" pitchFamily="82" charset="0"/>
              </a:rPr>
              <a:t>El diluvio llego a su Fin </a:t>
            </a:r>
          </a:p>
        </p:txBody>
      </p:sp>
      <p:pic>
        <p:nvPicPr>
          <p:cNvPr id="9" name="Imagen 8">
            <a:extLst>
              <a:ext uri="{FF2B5EF4-FFF2-40B4-BE49-F238E27FC236}">
                <a16:creationId xmlns:a16="http://schemas.microsoft.com/office/drawing/2014/main" id="{D4F010AB-531D-433E-936D-2A2DA0F789A0}"/>
              </a:ext>
            </a:extLst>
          </p:cNvPr>
          <p:cNvPicPr>
            <a:picLocks noChangeAspect="1"/>
          </p:cNvPicPr>
          <p:nvPr/>
        </p:nvPicPr>
        <p:blipFill>
          <a:blip r:embed="rId4"/>
          <a:stretch>
            <a:fillRect/>
          </a:stretch>
        </p:blipFill>
        <p:spPr>
          <a:xfrm>
            <a:off x="7263720" y="5657514"/>
            <a:ext cx="1091279" cy="823031"/>
          </a:xfrm>
          <a:prstGeom prst="rect">
            <a:avLst/>
          </a:prstGeom>
        </p:spPr>
      </p:pic>
      <p:sp>
        <p:nvSpPr>
          <p:cNvPr id="2" name="CuadroTexto 1">
            <a:extLst>
              <a:ext uri="{FF2B5EF4-FFF2-40B4-BE49-F238E27FC236}">
                <a16:creationId xmlns:a16="http://schemas.microsoft.com/office/drawing/2014/main" id="{8AD833B9-DCFC-4763-9B4A-2771118F7095}"/>
              </a:ext>
            </a:extLst>
          </p:cNvPr>
          <p:cNvSpPr txBox="1"/>
          <p:nvPr/>
        </p:nvSpPr>
        <p:spPr>
          <a:xfrm>
            <a:off x="1116419" y="6049926"/>
            <a:ext cx="2041451" cy="369332"/>
          </a:xfrm>
          <a:prstGeom prst="rect">
            <a:avLst/>
          </a:prstGeom>
          <a:solidFill>
            <a:schemeClr val="bg1"/>
          </a:solidFill>
        </p:spPr>
        <p:txBody>
          <a:bodyPr wrap="square" rtlCol="0">
            <a:spAutoFit/>
          </a:bodyPr>
          <a:lstStyle/>
          <a:p>
            <a:pPr algn="ctr"/>
            <a:r>
              <a:rPr lang="es-CO" dirty="0">
                <a:latin typeface="Algerian" panose="04020705040A02060702" pitchFamily="82" charset="0"/>
              </a:rPr>
              <a:t>Genesis 8: 1-22</a:t>
            </a:r>
          </a:p>
        </p:txBody>
      </p:sp>
    </p:spTree>
    <p:extLst>
      <p:ext uri="{BB962C8B-B14F-4D97-AF65-F5344CB8AC3E}">
        <p14:creationId xmlns:p14="http://schemas.microsoft.com/office/powerpoint/2010/main" val="300887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2D05145C-7C78-4EC1-A9AC-DAA8E464A7C6}"/>
              </a:ext>
            </a:extLst>
          </p:cNvPr>
          <p:cNvPicPr>
            <a:picLocks noChangeAspect="1"/>
          </p:cNvPicPr>
          <p:nvPr/>
        </p:nvPicPr>
        <p:blipFill>
          <a:blip r:embed="rId2"/>
          <a:stretch>
            <a:fillRect/>
          </a:stretch>
        </p:blipFill>
        <p:spPr>
          <a:xfrm>
            <a:off x="1855381" y="336678"/>
            <a:ext cx="5433238" cy="6184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a:extLst>
              <a:ext uri="{FF2B5EF4-FFF2-40B4-BE49-F238E27FC236}">
                <a16:creationId xmlns:a16="http://schemas.microsoft.com/office/drawing/2014/main" id="{55508B78-0F3F-432F-AFBB-EFCEC536F1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398" y="5747801"/>
            <a:ext cx="1031361" cy="773520"/>
          </a:xfrm>
          <a:prstGeom prst="rect">
            <a:avLst/>
          </a:prstGeom>
        </p:spPr>
      </p:pic>
    </p:spTree>
    <p:extLst>
      <p:ext uri="{BB962C8B-B14F-4D97-AF65-F5344CB8AC3E}">
        <p14:creationId xmlns:p14="http://schemas.microsoft.com/office/powerpoint/2010/main" val="807705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2785B4AD-94CB-41BB-8C60-AE8146F9424B}"/>
              </a:ext>
            </a:extLst>
          </p:cNvPr>
          <p:cNvGraphicFramePr>
            <a:graphicFrameLocks noGrp="1"/>
          </p:cNvGraphicFramePr>
          <p:nvPr>
            <p:extLst>
              <p:ext uri="{D42A27DB-BD31-4B8C-83A1-F6EECF244321}">
                <p14:modId xmlns:p14="http://schemas.microsoft.com/office/powerpoint/2010/main" val="442243030"/>
              </p:ext>
            </p:extLst>
          </p:nvPr>
        </p:nvGraphicFramePr>
        <p:xfrm>
          <a:off x="0" y="0"/>
          <a:ext cx="9144000" cy="68580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081526372"/>
                    </a:ext>
                  </a:extLst>
                </a:gridCol>
                <a:gridCol w="4572000">
                  <a:extLst>
                    <a:ext uri="{9D8B030D-6E8A-4147-A177-3AD203B41FA5}">
                      <a16:colId xmlns:a16="http://schemas.microsoft.com/office/drawing/2014/main" val="316940482"/>
                    </a:ext>
                  </a:extLst>
                </a:gridCol>
              </a:tblGrid>
              <a:tr h="6858000">
                <a:tc>
                  <a:txBody>
                    <a:bodyPr/>
                    <a:lstStyle/>
                    <a:p>
                      <a:r>
                        <a:rPr lang="es-ES" sz="1000" dirty="0"/>
                        <a:t>Hoja para leerle a los niños </a:t>
                      </a:r>
                    </a:p>
                    <a:p>
                      <a:r>
                        <a:rPr lang="es-ES" dirty="0"/>
                        <a:t>Génesis 8 Palabra de Dios para Todos (PDT)</a:t>
                      </a:r>
                    </a:p>
                    <a:p>
                      <a:r>
                        <a:rPr lang="es-ES" dirty="0"/>
                        <a:t>Termina el diluvio</a:t>
                      </a:r>
                    </a:p>
                    <a:p>
                      <a:r>
                        <a:rPr lang="es-ES" sz="1200" dirty="0">
                          <a:latin typeface="+mj-lt"/>
                        </a:rPr>
                        <a:t>Entonces Dios se ocupó de Noé y de todos los animales salvajes y domésticos que estaban con él en el barco. Hizo que un viento soplara sobre la tierra y el agua comenzó a evaporarse. </a:t>
                      </a:r>
                    </a:p>
                    <a:p>
                      <a:r>
                        <a:rPr lang="es-ES" sz="1200" dirty="0">
                          <a:latin typeface="+mj-lt"/>
                        </a:rPr>
                        <a:t>2 Las fuentes de la tierra y las ventanas del cielo se cerraron y dejó de llover. </a:t>
                      </a:r>
                    </a:p>
                    <a:p>
                      <a:r>
                        <a:rPr lang="es-ES" sz="1200" dirty="0">
                          <a:latin typeface="+mj-lt"/>
                        </a:rPr>
                        <a:t>3 El agua comenzó a bajar poco a poco. Al cabo de ciento cincuenta días el agua ya había bajado lo suficiente,</a:t>
                      </a:r>
                    </a:p>
                    <a:p>
                      <a:r>
                        <a:rPr lang="es-ES" sz="1200" dirty="0">
                          <a:latin typeface="+mj-lt"/>
                        </a:rPr>
                        <a:t> 4 y así en el día diecisiete del séptimo mes, el barco se detuvo sobre las montañas de Ararat </a:t>
                      </a:r>
                    </a:p>
                    <a:p>
                      <a:r>
                        <a:rPr lang="es-ES" sz="1200" dirty="0">
                          <a:latin typeface="+mj-lt"/>
                        </a:rPr>
                        <a:t>5 El agua siguió bajando hasta el décimo mes. En el primer día de ese mes, las cumbres de las montañas se hicieron visibles.</a:t>
                      </a:r>
                    </a:p>
                    <a:p>
                      <a:r>
                        <a:rPr lang="es-ES" sz="1200" dirty="0">
                          <a:latin typeface="+mj-lt"/>
                        </a:rPr>
                        <a:t>6 Al cabo de otros cuarenta días, Noé abrió la ventana del barco que había hecho, </a:t>
                      </a:r>
                    </a:p>
                    <a:p>
                      <a:r>
                        <a:rPr lang="es-ES" sz="1200" dirty="0">
                          <a:latin typeface="+mj-lt"/>
                        </a:rPr>
                        <a:t>7 y soltó a un cuervo. Este voló de un lado a otro hasta que el agua de la tierra se secó. </a:t>
                      </a:r>
                    </a:p>
                    <a:p>
                      <a:r>
                        <a:rPr lang="es-ES" sz="1200" dirty="0">
                          <a:latin typeface="+mj-lt"/>
                        </a:rPr>
                        <a:t>8 Noé también soltó a una paloma para ver si el agua había disminuido de la superficie de la tierra. </a:t>
                      </a:r>
                    </a:p>
                    <a:p>
                      <a:r>
                        <a:rPr lang="es-ES" sz="1200" dirty="0">
                          <a:latin typeface="+mj-lt"/>
                        </a:rPr>
                        <a:t>9 Pero la paloma no encontró suelo donde descansar, así que volvió al barco de Noé al ver que el agua aún cubría la tierra. Noé estiró su mano, tomó la paloma y la metió al barco. </a:t>
                      </a:r>
                    </a:p>
                    <a:p>
                      <a:r>
                        <a:rPr lang="es-ES" sz="1200" dirty="0">
                          <a:latin typeface="+mj-lt"/>
                        </a:rPr>
                        <a:t>10 Esperó siete días más y volvió a soltar la paloma,</a:t>
                      </a:r>
                    </a:p>
                    <a:p>
                      <a:r>
                        <a:rPr lang="es-ES" sz="1200" dirty="0">
                          <a:latin typeface="+mj-lt"/>
                        </a:rPr>
                        <a:t> 11 y esta regresó al atardecer ¡llevando una hoja fresca de olivo en el pico! Noé supo entonces que el agua había bajado. </a:t>
                      </a:r>
                    </a:p>
                    <a:p>
                      <a:r>
                        <a:rPr lang="es-ES" sz="1200" dirty="0">
                          <a:latin typeface="+mj-lt"/>
                        </a:rPr>
                        <a:t>12 Esperó siete días más y volvió a soltar a la paloma, pero esta ya no volvió.</a:t>
                      </a:r>
                    </a:p>
                    <a:p>
                      <a:r>
                        <a:rPr lang="es-ES" sz="1200" dirty="0">
                          <a:latin typeface="+mj-lt"/>
                        </a:rPr>
                        <a:t>13 Cuando Noé cumplió seiscientos un años, en el primer día del primer mes, la superficie de la tierra estaba quedando cada vez más seca. Entonces Noé abrió la puerta del barco y pudo ver que el agua ya no cubría la tierra como antes.</a:t>
                      </a:r>
                    </a:p>
                    <a:p>
                      <a:r>
                        <a:rPr lang="es-ES" sz="1200" dirty="0">
                          <a:latin typeface="+mj-lt"/>
                        </a:rPr>
                        <a:t>14 En el día veintisiete del segundo mes, la tierra ya estaba completamente seca. </a:t>
                      </a:r>
                    </a:p>
                    <a:p>
                      <a:r>
                        <a:rPr lang="es-ES" sz="1200" dirty="0">
                          <a:latin typeface="+mj-lt"/>
                        </a:rPr>
                        <a:t>15 Entonces Dios le dijo a Noé:</a:t>
                      </a:r>
                      <a:endParaRPr lang="es-CO" sz="1200" dirty="0">
                        <a:latin typeface="+mj-lt"/>
                      </a:endParaRPr>
                    </a:p>
                  </a:txBody>
                  <a:tcPr/>
                </a:tc>
                <a:tc>
                  <a:txBody>
                    <a:bodyPr/>
                    <a:lstStyle/>
                    <a:p>
                      <a:r>
                        <a:rPr lang="es-ES" sz="1200" kern="1200" dirty="0">
                          <a:solidFill>
                            <a:schemeClr val="tx1"/>
                          </a:solidFill>
                          <a:latin typeface="+mj-lt"/>
                          <a:ea typeface="+mn-ea"/>
                          <a:cs typeface="+mn-cs"/>
                        </a:rPr>
                        <a:t>16 «Salgan del barco, tú, tu esposa, tus hijos y tus nueras. </a:t>
                      </a:r>
                    </a:p>
                    <a:p>
                      <a:r>
                        <a:rPr lang="es-ES" sz="1200" kern="1200" dirty="0">
                          <a:solidFill>
                            <a:schemeClr val="tx1"/>
                          </a:solidFill>
                          <a:latin typeface="+mj-lt"/>
                          <a:ea typeface="+mn-ea"/>
                          <a:cs typeface="+mn-cs"/>
                        </a:rPr>
                        <a:t>17 Saca del barco a todo ser viviente que se encuentre contigo, todo animal, ave y criatura que se arrastre por el suelo, para que puedan tener cría y multiplicarse sobre la tierra».</a:t>
                      </a:r>
                      <a:endPar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18 Así, Noé, sus hijos, su esposa y sus nueras salieron del barco.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19 Todos los animales domésticos y salvajes, todos los que se arrastran por el suelo y todas las aves, salieron en familias.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20 Entonces Noé construyó un altar en honor del SEÑOR y tomó algunos animales de cada animal puro y de cada ave pura los quemó completamente ofreciéndolos como sacrificio en el altar.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21 El SEÑOR olió el agradable aroma de los sacrificios y se dijo a sí mismo el SEÑOR: «Puesto que desde su juventud el ser humano tiende siempre a hacer el mal, nunca más volveré a maldecir la tierra por culpa del hombre. Así que nunca volveré a destruir todo ser viviente como lo acabo de hacer.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22 »Mientras el mundo exista,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siempre habrá siembra y cosecha,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frío y calor, verano e invierno,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a:ln>
                            <a:noFill/>
                          </a:ln>
                          <a:solidFill>
                            <a:prstClr val="black"/>
                          </a:solidFill>
                          <a:effectLst/>
                          <a:uLnTx/>
                          <a:uFillTx/>
                          <a:latin typeface="Calibri Light" panose="020F0302020204030204"/>
                          <a:ea typeface="+mn-ea"/>
                          <a:cs typeface="+mn-cs"/>
                        </a:rPr>
                        <a:t>    día y noche».</a:t>
                      </a:r>
                      <a:endParaRPr lang="es-CO" dirty="0"/>
                    </a:p>
                  </a:txBody>
                  <a:tcPr/>
                </a:tc>
                <a:extLst>
                  <a:ext uri="{0D108BD9-81ED-4DB2-BD59-A6C34878D82A}">
                    <a16:rowId xmlns:a16="http://schemas.microsoft.com/office/drawing/2014/main" val="2353794344"/>
                  </a:ext>
                </a:extLst>
              </a:tr>
            </a:tbl>
          </a:graphicData>
        </a:graphic>
      </p:graphicFrame>
      <p:pic>
        <p:nvPicPr>
          <p:cNvPr id="5" name="Imagen 4">
            <a:extLst>
              <a:ext uri="{FF2B5EF4-FFF2-40B4-BE49-F238E27FC236}">
                <a16:creationId xmlns:a16="http://schemas.microsoft.com/office/drawing/2014/main" id="{C9F3DE90-893B-4101-856A-F113A020D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1" y="6087140"/>
            <a:ext cx="829339" cy="622004"/>
          </a:xfrm>
          <a:prstGeom prst="rect">
            <a:avLst/>
          </a:prstGeom>
        </p:spPr>
      </p:pic>
      <p:pic>
        <p:nvPicPr>
          <p:cNvPr id="6" name="Imagen 5">
            <a:extLst>
              <a:ext uri="{FF2B5EF4-FFF2-40B4-BE49-F238E27FC236}">
                <a16:creationId xmlns:a16="http://schemas.microsoft.com/office/drawing/2014/main" id="{DF7A283D-9963-4DCD-AEDF-FFB9FEEA92D7}"/>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b="7752"/>
          <a:stretch/>
        </p:blipFill>
        <p:spPr>
          <a:xfrm>
            <a:off x="5435429" y="3558777"/>
            <a:ext cx="2964292" cy="25283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5464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6890B7B-AEB0-4E3E-A70B-69C02245D98A}"/>
              </a:ext>
            </a:extLst>
          </p:cNvPr>
          <p:cNvGraphicFramePr>
            <a:graphicFrameLocks noGrp="1"/>
          </p:cNvGraphicFramePr>
          <p:nvPr>
            <p:extLst>
              <p:ext uri="{D42A27DB-BD31-4B8C-83A1-F6EECF244321}">
                <p14:modId xmlns:p14="http://schemas.microsoft.com/office/powerpoint/2010/main" val="554658531"/>
              </p:ext>
            </p:extLst>
          </p:nvPr>
        </p:nvGraphicFramePr>
        <p:xfrm>
          <a:off x="0" y="0"/>
          <a:ext cx="9144000" cy="68580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667529897"/>
                    </a:ext>
                  </a:extLst>
                </a:gridCol>
                <a:gridCol w="4572000">
                  <a:extLst>
                    <a:ext uri="{9D8B030D-6E8A-4147-A177-3AD203B41FA5}">
                      <a16:colId xmlns:a16="http://schemas.microsoft.com/office/drawing/2014/main" val="1008433654"/>
                    </a:ext>
                  </a:extLst>
                </a:gridCol>
              </a:tblGrid>
              <a:tr h="6858000">
                <a:tc>
                  <a:txBody>
                    <a:bodyPr/>
                    <a:lstStyle/>
                    <a:p>
                      <a:r>
                        <a:rPr lang="es-CO" sz="1200" dirty="0"/>
                        <a:t>Hoja para el maestro </a:t>
                      </a:r>
                    </a:p>
                    <a:p>
                      <a:r>
                        <a:rPr lang="es-CO" sz="1200" b="1" u="sng" dirty="0">
                          <a:effectLst>
                            <a:outerShdw blurRad="38100" dist="38100" dir="2700000" algn="tl">
                              <a:srgbClr val="000000">
                                <a:alpha val="43137"/>
                              </a:srgbClr>
                            </a:outerShdw>
                          </a:effectLst>
                        </a:rPr>
                        <a:t>tema:</a:t>
                      </a:r>
                    </a:p>
                    <a:p>
                      <a:endParaRPr lang="es-CO" sz="1200" dirty="0"/>
                    </a:p>
                    <a:p>
                      <a:r>
                        <a:rPr lang="es-CO" sz="1200" b="1" u="sng" dirty="0">
                          <a:effectLst>
                            <a:outerShdw blurRad="38100" dist="38100" dir="2700000" algn="tl">
                              <a:srgbClr val="000000">
                                <a:alpha val="43137"/>
                              </a:srgbClr>
                            </a:outerShdw>
                          </a:effectLst>
                        </a:rPr>
                        <a:t>Cita a memorizar:</a:t>
                      </a:r>
                    </a:p>
                    <a:p>
                      <a:endParaRPr lang="es-CO" sz="1200" b="1" u="sng" dirty="0">
                        <a:effectLst>
                          <a:outerShdw blurRad="38100" dist="38100" dir="2700000" algn="tl">
                            <a:srgbClr val="000000">
                              <a:alpha val="43137"/>
                            </a:srgbClr>
                          </a:outerShdw>
                        </a:effectLst>
                      </a:endParaRPr>
                    </a:p>
                    <a:p>
                      <a:endParaRPr lang="es-CO" sz="1200" b="1" u="sng" dirty="0">
                        <a:effectLst>
                          <a:outerShdw blurRad="38100" dist="38100" dir="2700000" algn="tl">
                            <a:srgbClr val="000000">
                              <a:alpha val="43137"/>
                            </a:srgbClr>
                          </a:outerShdw>
                        </a:effectLst>
                      </a:endParaRPr>
                    </a:p>
                    <a:p>
                      <a:endParaRPr lang="es-CO" sz="1200" b="1" u="sng" dirty="0">
                        <a:effectLst>
                          <a:outerShdw blurRad="38100" dist="38100" dir="2700000" algn="tl">
                            <a:srgbClr val="000000">
                              <a:alpha val="43137"/>
                            </a:srgbClr>
                          </a:outerShdw>
                        </a:effectLst>
                      </a:endParaRPr>
                    </a:p>
                    <a:p>
                      <a:endParaRPr lang="es-CO" sz="1200" b="1" u="sng" dirty="0">
                        <a:effectLst>
                          <a:outerShdw blurRad="38100" dist="38100" dir="2700000" algn="tl">
                            <a:srgbClr val="000000">
                              <a:alpha val="43137"/>
                            </a:srgbClr>
                          </a:outerShdw>
                        </a:effectLst>
                      </a:endParaRPr>
                    </a:p>
                    <a:p>
                      <a:endParaRPr lang="es-CO" sz="1200" b="1" u="sng" dirty="0">
                        <a:effectLst>
                          <a:outerShdw blurRad="38100" dist="38100" dir="2700000" algn="tl">
                            <a:srgbClr val="000000">
                              <a:alpha val="43137"/>
                            </a:srgbClr>
                          </a:outerShdw>
                        </a:effectLst>
                      </a:endParaRPr>
                    </a:p>
                    <a:p>
                      <a:r>
                        <a:rPr lang="es-CO" sz="1200" b="1" u="sng" dirty="0">
                          <a:effectLst>
                            <a:outerShdw blurRad="38100" dist="38100" dir="2700000" algn="tl">
                              <a:srgbClr val="000000">
                                <a:alpha val="43137"/>
                              </a:srgbClr>
                            </a:outerShdw>
                          </a:effectLst>
                        </a:rPr>
                        <a:t>Objetivos:  </a:t>
                      </a:r>
                    </a:p>
                    <a:p>
                      <a:r>
                        <a:rPr lang="es-CO" sz="1200" b="1" u="sng" dirty="0">
                          <a:effectLst>
                            <a:outerShdw blurRad="38100" dist="38100" dir="2700000" algn="tl">
                              <a:srgbClr val="000000">
                                <a:alpha val="43137"/>
                              </a:srgbClr>
                            </a:outerShdw>
                          </a:effectLst>
                        </a:rPr>
                        <a:t>1 </a:t>
                      </a:r>
                      <a:r>
                        <a:rPr lang="es-CO" sz="1200" b="0" u="none" dirty="0">
                          <a:effectLst/>
                        </a:rPr>
                        <a:t>el discípulo aprenderá que Dios es fiel a su palabra </a:t>
                      </a:r>
                    </a:p>
                    <a:p>
                      <a:r>
                        <a:rPr lang="es-CO" sz="1200" b="0" u="none" dirty="0">
                          <a:effectLst/>
                        </a:rPr>
                        <a:t>2 que debemos mantenernos firmes en la promesa de Dios</a:t>
                      </a:r>
                    </a:p>
                    <a:p>
                      <a:r>
                        <a:rPr lang="es-CO" sz="1200" b="1" u="sng" dirty="0">
                          <a:effectLst>
                            <a:outerShdw blurRad="38100" dist="38100" dir="2700000" algn="tl">
                              <a:srgbClr val="000000">
                                <a:alpha val="43137"/>
                              </a:srgbClr>
                            </a:outerShdw>
                          </a:effectLst>
                        </a:rPr>
                        <a:t>Comentario: </a:t>
                      </a:r>
                    </a:p>
                    <a:p>
                      <a:r>
                        <a:rPr lang="es-CO" sz="1200" b="0" u="none" dirty="0">
                          <a:effectLst/>
                        </a:rPr>
                        <a:t>Después de pasar un tiempo, la palabra de DIOS nos menciona que El se acuerda de NOE, sus hijos, sus nueras y de los animales que estaban en el arca, y manda un viento recio para que las aguas menguaran de sobre la faz de la tierra.</a:t>
                      </a:r>
                    </a:p>
                    <a:p>
                      <a:r>
                        <a:rPr lang="es-CO" sz="1200" b="0" u="none" dirty="0">
                          <a:effectLst/>
                        </a:rPr>
                        <a:t>Después de eso dejo de llover, lo mas interesante es que Noe con todo y eso no puede bajar del arca aun y debe esperar mucho mas tiempo, a que las aguas bajen para poder hacerlo.  Aproximadamente Noé estuvo en el arca 377 días. </a:t>
                      </a:r>
                    </a:p>
                    <a:p>
                      <a:r>
                        <a:rPr lang="es-CO" sz="1200" b="0" u="none" dirty="0">
                          <a:effectLst/>
                        </a:rPr>
                        <a:t>Desde el dia que subió hasta el dia que descendió de ella nuevamente,</a:t>
                      </a:r>
                    </a:p>
                    <a:p>
                      <a:r>
                        <a:rPr lang="es-CO" sz="1200" b="0" u="none" dirty="0">
                          <a:effectLst/>
                        </a:rPr>
                        <a:t>Esta historia nos invita a reflexionar y a darnos cuenta la fe que tenia Noe., un hombre que dejo todo por una promesa de Dios, llevo acabó lo que en su época era imposible, y cumplió con el propósito de Dios. </a:t>
                      </a:r>
                    </a:p>
                    <a:p>
                      <a:r>
                        <a:rPr lang="es-CO" sz="1200" b="0" u="none" dirty="0">
                          <a:effectLst/>
                        </a:rPr>
                        <a:t>Esta historia nos enseña que pese a la adversidad con la ayuda de Dios podemos lograr todo aquello que nos hemos propuesto, pero también nos enseña que aunque todo halla pasado y veamos que esta quieto y que quizá no podamos avanzar y parece que no hemos estancado, siempre debemos aguardar que Dios es fiel para cumplir lo que falta de nuestro proceso. El esperar no significa que estemos atorados en el proyecto que comenzamos, simplemente como NOE tuvo que esperar que todo menguara, volviera la vegetación, y todo estuviera acorde para el vivir en bendición nuevamente, asi suele pasar con nosotros, Dios puede estar trabajando para que todo este bien y por eso debemos esperar y confiar en El , que nos dirá en que momento  </a:t>
                      </a:r>
                    </a:p>
                    <a:p>
                      <a:endParaRPr lang="es-CO" sz="1200" b="0" u="none" dirty="0">
                        <a:effectLst/>
                      </a:endParaRPr>
                    </a:p>
                  </a:txBody>
                  <a:tcPr/>
                </a:tc>
                <a:tc>
                  <a:txBody>
                    <a:bodyPr/>
                    <a:lstStyle/>
                    <a:p>
                      <a:r>
                        <a:rPr lang="es-CO" sz="1200" dirty="0"/>
                        <a:t>Podemos ya avanzar nuevamente, esta historia nos enseña sobre la espera, el creer, y el determinar en Dios. Por eso es importante que miremos las cosas desde otra perspectiva que en este momento estamos en el arca a la espera de poder bajar. </a:t>
                      </a:r>
                    </a:p>
                    <a:p>
                      <a:r>
                        <a:rPr lang="es-CO" sz="1200" b="1" u="sng" dirty="0">
                          <a:effectLst>
                            <a:outerShdw blurRad="38100" dist="38100" dir="2700000" algn="tl">
                              <a:srgbClr val="000000">
                                <a:alpha val="43137"/>
                              </a:srgbClr>
                            </a:outerShdw>
                          </a:effectLst>
                        </a:rPr>
                        <a:t>Manualidad: </a:t>
                      </a:r>
                    </a:p>
                    <a:p>
                      <a:r>
                        <a:rPr lang="es-CO" sz="1200" b="0" u="none" dirty="0">
                          <a:effectLst/>
                        </a:rPr>
                        <a:t>En la clase anterior dejamos el arca con Noé, su familia y los animales ya hechos y decorados, en esta clase la idea es hacer una pequeña maqueta donde recreemos vegetación para que coloquemos el arca y dejar espacio para la próxima clase</a:t>
                      </a: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endParaRPr lang="es-CO" sz="1200" b="0" u="none" dirty="0">
                        <a:effectLst/>
                      </a:endParaRPr>
                    </a:p>
                    <a:p>
                      <a:r>
                        <a:rPr lang="es-CO" sz="1200" b="1" u="sng" dirty="0">
                          <a:effectLst>
                            <a:outerShdw blurRad="38100" dist="38100" dir="2700000" algn="tl">
                              <a:srgbClr val="000000">
                                <a:alpha val="43137"/>
                              </a:srgbClr>
                            </a:outerShdw>
                          </a:effectLst>
                        </a:rPr>
                        <a:t>Oración: </a:t>
                      </a:r>
                    </a:p>
                    <a:p>
                      <a:r>
                        <a:rPr lang="es-CO" sz="1200" b="0" u="none" dirty="0">
                          <a:effectLst/>
                        </a:rPr>
                        <a:t>Ayúdanos señor a nunca perder la esperanza, a esperar tus tiempos con felicidad sabiendo que tu eres fiel y nunca olvidas tu palabra, permítenos  siempre terminar todo aquellos que nos hemos propuesto conforme tu voluntad Amen. </a:t>
                      </a:r>
                    </a:p>
                  </a:txBody>
                  <a:tcPr/>
                </a:tc>
                <a:extLst>
                  <a:ext uri="{0D108BD9-81ED-4DB2-BD59-A6C34878D82A}">
                    <a16:rowId xmlns:a16="http://schemas.microsoft.com/office/drawing/2014/main" val="1943556289"/>
                  </a:ext>
                </a:extLst>
              </a:tr>
            </a:tbl>
          </a:graphicData>
        </a:graphic>
      </p:graphicFrame>
      <p:sp>
        <p:nvSpPr>
          <p:cNvPr id="5" name="CuadroTexto 4">
            <a:extLst>
              <a:ext uri="{FF2B5EF4-FFF2-40B4-BE49-F238E27FC236}">
                <a16:creationId xmlns:a16="http://schemas.microsoft.com/office/drawing/2014/main" id="{3D786411-29B9-49A3-952A-BCD262518806}"/>
              </a:ext>
            </a:extLst>
          </p:cNvPr>
          <p:cNvSpPr txBox="1"/>
          <p:nvPr/>
        </p:nvSpPr>
        <p:spPr>
          <a:xfrm>
            <a:off x="956931" y="356919"/>
            <a:ext cx="2658140" cy="276999"/>
          </a:xfrm>
          <a:prstGeom prst="rect">
            <a:avLst/>
          </a:prstGeom>
          <a:noFill/>
        </p:spPr>
        <p:txBody>
          <a:bodyPr wrap="square" rtlCol="0">
            <a:spAutoFit/>
          </a:bodyPr>
          <a:lstStyle/>
          <a:p>
            <a:pPr algn="ctr"/>
            <a:r>
              <a:rPr lang="es-CO" sz="1200" dirty="0">
                <a:latin typeface="Algerian" panose="04020705040A02060702" pitchFamily="82" charset="0"/>
              </a:rPr>
              <a:t>El diluvio llego a su Fin </a:t>
            </a:r>
          </a:p>
        </p:txBody>
      </p:sp>
      <p:sp>
        <p:nvSpPr>
          <p:cNvPr id="6" name="Rectángulo 5">
            <a:extLst>
              <a:ext uri="{FF2B5EF4-FFF2-40B4-BE49-F238E27FC236}">
                <a16:creationId xmlns:a16="http://schemas.microsoft.com/office/drawing/2014/main" id="{213FDD6E-A8BB-4FC7-B0DC-2E15C43D7D44}"/>
              </a:ext>
            </a:extLst>
          </p:cNvPr>
          <p:cNvSpPr/>
          <p:nvPr/>
        </p:nvSpPr>
        <p:spPr>
          <a:xfrm>
            <a:off x="132908" y="784783"/>
            <a:ext cx="4306185" cy="830997"/>
          </a:xfrm>
          <a:prstGeom prst="rect">
            <a:avLst/>
          </a:prstGeom>
        </p:spPr>
        <p:txBody>
          <a:bodyPr wrap="square">
            <a:spAutoFit/>
          </a:bodyPr>
          <a:lstStyle/>
          <a:p>
            <a:pPr algn="ctr"/>
            <a:r>
              <a:rPr lang="es-ES" sz="1200" dirty="0">
                <a:latin typeface="+mj-lt"/>
              </a:rPr>
              <a:t>18 Entonces salió Noé, y sus hijos, su mujer, y las mujeres de sus hijos con él.</a:t>
            </a:r>
          </a:p>
          <a:p>
            <a:pPr algn="ctr"/>
            <a:r>
              <a:rPr lang="es-ES" sz="1200" dirty="0">
                <a:latin typeface="+mj-lt"/>
              </a:rPr>
              <a:t>19 Todos los animales, y todo reptil y toda ave, todo lo que se mueve sobre la tierra según sus especies, salieron del arca</a:t>
            </a:r>
            <a:endParaRPr lang="es-CO" sz="1200" dirty="0">
              <a:latin typeface="+mj-lt"/>
            </a:endParaRPr>
          </a:p>
        </p:txBody>
      </p:sp>
      <p:pic>
        <p:nvPicPr>
          <p:cNvPr id="7" name="Imagen 6">
            <a:extLst>
              <a:ext uri="{FF2B5EF4-FFF2-40B4-BE49-F238E27FC236}">
                <a16:creationId xmlns:a16="http://schemas.microsoft.com/office/drawing/2014/main" id="{00B80035-6182-4538-ABB4-5D02176619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014" y="6235996"/>
            <a:ext cx="715926" cy="536944"/>
          </a:xfrm>
          <a:prstGeom prst="rect">
            <a:avLst/>
          </a:prstGeom>
        </p:spPr>
      </p:pic>
      <p:pic>
        <p:nvPicPr>
          <p:cNvPr id="2" name="Imagen 1">
            <a:extLst>
              <a:ext uri="{FF2B5EF4-FFF2-40B4-BE49-F238E27FC236}">
                <a16:creationId xmlns:a16="http://schemas.microsoft.com/office/drawing/2014/main" id="{49FB4313-EC09-41C7-BB8C-089B6040D6A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0" r="100000"/>
                    </a14:imgEffect>
                  </a14:imgLayer>
                </a14:imgProps>
              </a:ext>
            </a:extLst>
          </a:blip>
          <a:srcRect t="15159"/>
          <a:stretch/>
        </p:blipFill>
        <p:spPr>
          <a:xfrm>
            <a:off x="4678325" y="1615780"/>
            <a:ext cx="4191000" cy="2602097"/>
          </a:xfrm>
          <a:prstGeom prst="rect">
            <a:avLst/>
          </a:prstGeom>
        </p:spPr>
      </p:pic>
    </p:spTree>
    <p:extLst>
      <p:ext uri="{BB962C8B-B14F-4D97-AF65-F5344CB8AC3E}">
        <p14:creationId xmlns:p14="http://schemas.microsoft.com/office/powerpoint/2010/main" val="546467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48AC83E9-65E9-42AB-9849-0EE1557D5B9F}"/>
              </a:ext>
            </a:extLst>
          </p:cNvPr>
          <p:cNvGraphicFramePr>
            <a:graphicFrameLocks noGrp="1"/>
          </p:cNvGraphicFramePr>
          <p:nvPr>
            <p:extLst>
              <p:ext uri="{D42A27DB-BD31-4B8C-83A1-F6EECF244321}">
                <p14:modId xmlns:p14="http://schemas.microsoft.com/office/powerpoint/2010/main" val="2409456141"/>
              </p:ext>
            </p:extLst>
          </p:nvPr>
        </p:nvGraphicFramePr>
        <p:xfrm>
          <a:off x="0" y="0"/>
          <a:ext cx="9144000" cy="6858000"/>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20501962"/>
                    </a:ext>
                  </a:extLst>
                </a:gridCol>
                <a:gridCol w="4572000">
                  <a:extLst>
                    <a:ext uri="{9D8B030D-6E8A-4147-A177-3AD203B41FA5}">
                      <a16:colId xmlns:a16="http://schemas.microsoft.com/office/drawing/2014/main" val="2181626757"/>
                    </a:ext>
                  </a:extLst>
                </a:gridCol>
              </a:tblGrid>
              <a:tr h="3429000">
                <a:tc>
                  <a:txBody>
                    <a:bodyPr/>
                    <a:lstStyle/>
                    <a:p>
                      <a:endParaRPr lang="es-CO" dirty="0"/>
                    </a:p>
                  </a:txBody>
                  <a:tcPr/>
                </a:tc>
                <a:tc>
                  <a:txBody>
                    <a:bodyPr/>
                    <a:lstStyle/>
                    <a:p>
                      <a:endParaRPr lang="es-CO" dirty="0"/>
                    </a:p>
                  </a:txBody>
                  <a:tcPr/>
                </a:tc>
                <a:extLst>
                  <a:ext uri="{0D108BD9-81ED-4DB2-BD59-A6C34878D82A}">
                    <a16:rowId xmlns:a16="http://schemas.microsoft.com/office/drawing/2014/main" val="2884803098"/>
                  </a:ext>
                </a:extLst>
              </a:tr>
              <a:tr h="3429000">
                <a:tc>
                  <a:txBody>
                    <a:bodyPr/>
                    <a:lstStyle/>
                    <a:p>
                      <a:endParaRPr lang="es-CO" dirty="0"/>
                    </a:p>
                  </a:txBody>
                  <a:tcPr/>
                </a:tc>
                <a:tc>
                  <a:txBody>
                    <a:bodyPr/>
                    <a:lstStyle/>
                    <a:p>
                      <a:endParaRPr lang="es-CO" dirty="0"/>
                    </a:p>
                  </a:txBody>
                  <a:tcPr/>
                </a:tc>
                <a:extLst>
                  <a:ext uri="{0D108BD9-81ED-4DB2-BD59-A6C34878D82A}">
                    <a16:rowId xmlns:a16="http://schemas.microsoft.com/office/drawing/2014/main" val="260836198"/>
                  </a:ext>
                </a:extLst>
              </a:tr>
            </a:tbl>
          </a:graphicData>
        </a:graphic>
      </p:graphicFrame>
      <p:pic>
        <p:nvPicPr>
          <p:cNvPr id="5" name="Imagen 4">
            <a:extLst>
              <a:ext uri="{FF2B5EF4-FFF2-40B4-BE49-F238E27FC236}">
                <a16:creationId xmlns:a16="http://schemas.microsoft.com/office/drawing/2014/main" id="{0BC0C930-52C4-4EAE-B32B-F9644544C401}"/>
              </a:ext>
            </a:extLst>
          </p:cNvPr>
          <p:cNvPicPr>
            <a:picLocks noChangeAspect="1"/>
          </p:cNvPicPr>
          <p:nvPr/>
        </p:nvPicPr>
        <p:blipFill rotWithShape="1">
          <a:blip r:embed="rId2"/>
          <a:srcRect t="1706" b="6358"/>
          <a:stretch/>
        </p:blipFill>
        <p:spPr>
          <a:xfrm>
            <a:off x="138222" y="151566"/>
            <a:ext cx="2870791" cy="3229217"/>
          </a:xfrm>
          <a:prstGeom prst="rect">
            <a:avLst/>
          </a:prstGeom>
        </p:spPr>
      </p:pic>
      <p:pic>
        <p:nvPicPr>
          <p:cNvPr id="6" name="Imagen 5">
            <a:extLst>
              <a:ext uri="{FF2B5EF4-FFF2-40B4-BE49-F238E27FC236}">
                <a16:creationId xmlns:a16="http://schemas.microsoft.com/office/drawing/2014/main" id="{B1256FA5-81B6-415D-8C12-C84CFB858195}"/>
              </a:ext>
            </a:extLst>
          </p:cNvPr>
          <p:cNvPicPr>
            <a:picLocks noChangeAspect="1"/>
          </p:cNvPicPr>
          <p:nvPr/>
        </p:nvPicPr>
        <p:blipFill rotWithShape="1">
          <a:blip r:embed="rId2"/>
          <a:srcRect t="1706" b="6358"/>
          <a:stretch/>
        </p:blipFill>
        <p:spPr>
          <a:xfrm>
            <a:off x="138223" y="3504783"/>
            <a:ext cx="2870791" cy="3229217"/>
          </a:xfrm>
          <a:prstGeom prst="rect">
            <a:avLst/>
          </a:prstGeom>
        </p:spPr>
      </p:pic>
      <p:pic>
        <p:nvPicPr>
          <p:cNvPr id="7" name="Imagen 6">
            <a:extLst>
              <a:ext uri="{FF2B5EF4-FFF2-40B4-BE49-F238E27FC236}">
                <a16:creationId xmlns:a16="http://schemas.microsoft.com/office/drawing/2014/main" id="{2C405609-F018-4415-993F-FC021FDE281E}"/>
              </a:ext>
            </a:extLst>
          </p:cNvPr>
          <p:cNvPicPr>
            <a:picLocks noChangeAspect="1"/>
          </p:cNvPicPr>
          <p:nvPr/>
        </p:nvPicPr>
        <p:blipFill rotWithShape="1">
          <a:blip r:embed="rId2"/>
          <a:srcRect t="1706" b="6358"/>
          <a:stretch/>
        </p:blipFill>
        <p:spPr>
          <a:xfrm>
            <a:off x="4641111" y="124000"/>
            <a:ext cx="2870791" cy="3229217"/>
          </a:xfrm>
          <a:prstGeom prst="rect">
            <a:avLst/>
          </a:prstGeom>
        </p:spPr>
      </p:pic>
      <p:pic>
        <p:nvPicPr>
          <p:cNvPr id="8" name="Imagen 7">
            <a:extLst>
              <a:ext uri="{FF2B5EF4-FFF2-40B4-BE49-F238E27FC236}">
                <a16:creationId xmlns:a16="http://schemas.microsoft.com/office/drawing/2014/main" id="{D3F3ED16-6469-4859-A770-8E8C04CF4F59}"/>
              </a:ext>
            </a:extLst>
          </p:cNvPr>
          <p:cNvPicPr>
            <a:picLocks noChangeAspect="1"/>
          </p:cNvPicPr>
          <p:nvPr/>
        </p:nvPicPr>
        <p:blipFill rotWithShape="1">
          <a:blip r:embed="rId2"/>
          <a:srcRect t="1706" b="6358"/>
          <a:stretch/>
        </p:blipFill>
        <p:spPr>
          <a:xfrm>
            <a:off x="4699592" y="3504783"/>
            <a:ext cx="2870791" cy="3229217"/>
          </a:xfrm>
          <a:prstGeom prst="rect">
            <a:avLst/>
          </a:prstGeom>
        </p:spPr>
      </p:pic>
      <p:sp>
        <p:nvSpPr>
          <p:cNvPr id="9" name="Rectángulo 8">
            <a:extLst>
              <a:ext uri="{FF2B5EF4-FFF2-40B4-BE49-F238E27FC236}">
                <a16:creationId xmlns:a16="http://schemas.microsoft.com/office/drawing/2014/main" id="{86471A26-4D3B-41BC-8FA0-C7887DE761AF}"/>
              </a:ext>
            </a:extLst>
          </p:cNvPr>
          <p:cNvSpPr/>
          <p:nvPr/>
        </p:nvSpPr>
        <p:spPr>
          <a:xfrm>
            <a:off x="2642191" y="782895"/>
            <a:ext cx="1929809" cy="2462213"/>
          </a:xfrm>
          <a:prstGeom prst="rect">
            <a:avLst/>
          </a:prstGeom>
        </p:spPr>
        <p:txBody>
          <a:bodyPr wrap="square">
            <a:spAutoFit/>
          </a:bodyPr>
          <a:lstStyle/>
          <a:p>
            <a:pPr algn="ctr"/>
            <a:r>
              <a:rPr lang="es-ES" sz="1400" dirty="0">
                <a:latin typeface="Papyrus" panose="03070502060502030205" pitchFamily="66" charset="0"/>
              </a:rPr>
              <a:t>18 Entonces salió Noé, y sus hijos, su mujer, y las mujeres de sus hijos con él.</a:t>
            </a:r>
          </a:p>
          <a:p>
            <a:pPr algn="ctr"/>
            <a:r>
              <a:rPr lang="es-ES" sz="1400" dirty="0">
                <a:latin typeface="Papyrus" panose="03070502060502030205" pitchFamily="66" charset="0"/>
              </a:rPr>
              <a:t>19 Todos los animales, y todo reptil y toda ave, todo lo que se mueve sobre la tierra según sus especies, salieron del arca</a:t>
            </a:r>
            <a:endParaRPr lang="es-CO" sz="1400" dirty="0">
              <a:latin typeface="Papyrus" panose="03070502060502030205" pitchFamily="66" charset="0"/>
            </a:endParaRPr>
          </a:p>
        </p:txBody>
      </p:sp>
      <p:sp>
        <p:nvSpPr>
          <p:cNvPr id="10" name="CuadroTexto 9">
            <a:extLst>
              <a:ext uri="{FF2B5EF4-FFF2-40B4-BE49-F238E27FC236}">
                <a16:creationId xmlns:a16="http://schemas.microsoft.com/office/drawing/2014/main" id="{5B3EDA4C-2D4E-4C2F-BE96-64AE5DFCE8B2}"/>
              </a:ext>
            </a:extLst>
          </p:cNvPr>
          <p:cNvSpPr txBox="1"/>
          <p:nvPr/>
        </p:nvSpPr>
        <p:spPr>
          <a:xfrm>
            <a:off x="7067992" y="3556034"/>
            <a:ext cx="2402958" cy="523220"/>
          </a:xfrm>
          <a:prstGeom prst="rect">
            <a:avLst/>
          </a:prstGeom>
          <a:noFill/>
        </p:spPr>
        <p:txBody>
          <a:bodyPr wrap="square" rtlCol="0">
            <a:spAutoFit/>
          </a:bodyPr>
          <a:lstStyle/>
          <a:p>
            <a:pPr algn="ctr"/>
            <a:r>
              <a:rPr lang="es-CO" sz="1400" dirty="0">
                <a:latin typeface="Algerian" panose="04020705040A02060702" pitchFamily="82" charset="0"/>
              </a:rPr>
              <a:t>El diluvio </a:t>
            </a:r>
          </a:p>
          <a:p>
            <a:pPr algn="ctr"/>
            <a:r>
              <a:rPr lang="es-CO" sz="1400" dirty="0">
                <a:latin typeface="Algerian" panose="04020705040A02060702" pitchFamily="82" charset="0"/>
              </a:rPr>
              <a:t>llego a su Fin </a:t>
            </a:r>
          </a:p>
        </p:txBody>
      </p:sp>
      <p:sp>
        <p:nvSpPr>
          <p:cNvPr id="11" name="Rectángulo 10">
            <a:extLst>
              <a:ext uri="{FF2B5EF4-FFF2-40B4-BE49-F238E27FC236}">
                <a16:creationId xmlns:a16="http://schemas.microsoft.com/office/drawing/2014/main" id="{C0040D7E-FFA1-4B03-9821-882E6CDA243B}"/>
              </a:ext>
            </a:extLst>
          </p:cNvPr>
          <p:cNvSpPr/>
          <p:nvPr/>
        </p:nvSpPr>
        <p:spPr>
          <a:xfrm>
            <a:off x="2708643" y="4215451"/>
            <a:ext cx="1929809" cy="2462213"/>
          </a:xfrm>
          <a:prstGeom prst="rect">
            <a:avLst/>
          </a:prstGeom>
        </p:spPr>
        <p:txBody>
          <a:bodyPr wrap="square">
            <a:spAutoFit/>
          </a:bodyPr>
          <a:lstStyle/>
          <a:p>
            <a:pPr algn="ctr"/>
            <a:r>
              <a:rPr lang="es-ES" sz="1400" dirty="0">
                <a:latin typeface="Papyrus" panose="03070502060502030205" pitchFamily="66" charset="0"/>
              </a:rPr>
              <a:t>18 Entonces salió Noé, y sus hijos, su mujer, y las mujeres de sus hijos con él.</a:t>
            </a:r>
          </a:p>
          <a:p>
            <a:pPr algn="ctr"/>
            <a:r>
              <a:rPr lang="es-ES" sz="1400" dirty="0">
                <a:latin typeface="Papyrus" panose="03070502060502030205" pitchFamily="66" charset="0"/>
              </a:rPr>
              <a:t>19 Todos los animales, y todo reptil y toda ave, todo lo que se mueve sobre la tierra según sus especies, salieron del arca</a:t>
            </a:r>
            <a:endParaRPr lang="es-CO" sz="1400" dirty="0">
              <a:latin typeface="Papyrus" panose="03070502060502030205" pitchFamily="66" charset="0"/>
            </a:endParaRPr>
          </a:p>
        </p:txBody>
      </p:sp>
      <p:sp>
        <p:nvSpPr>
          <p:cNvPr id="12" name="Rectángulo 11">
            <a:extLst>
              <a:ext uri="{FF2B5EF4-FFF2-40B4-BE49-F238E27FC236}">
                <a16:creationId xmlns:a16="http://schemas.microsoft.com/office/drawing/2014/main" id="{278CFB9D-C149-4E32-B22E-B5315B9DAD34}"/>
              </a:ext>
            </a:extLst>
          </p:cNvPr>
          <p:cNvSpPr/>
          <p:nvPr/>
        </p:nvSpPr>
        <p:spPr>
          <a:xfrm>
            <a:off x="7246089" y="786023"/>
            <a:ext cx="1929809" cy="2462213"/>
          </a:xfrm>
          <a:prstGeom prst="rect">
            <a:avLst/>
          </a:prstGeom>
        </p:spPr>
        <p:txBody>
          <a:bodyPr wrap="square">
            <a:spAutoFit/>
          </a:bodyPr>
          <a:lstStyle/>
          <a:p>
            <a:pPr algn="ctr"/>
            <a:r>
              <a:rPr lang="es-ES" sz="1400" dirty="0">
                <a:latin typeface="Papyrus" panose="03070502060502030205" pitchFamily="66" charset="0"/>
              </a:rPr>
              <a:t>18 Entonces salió Noé, y sus hijos, su mujer, y las mujeres de sus hijos con él.</a:t>
            </a:r>
          </a:p>
          <a:p>
            <a:pPr algn="ctr"/>
            <a:r>
              <a:rPr lang="es-ES" sz="1400" dirty="0">
                <a:latin typeface="Papyrus" panose="03070502060502030205" pitchFamily="66" charset="0"/>
              </a:rPr>
              <a:t>19 Todos los animales, y todo reptil y toda ave, todo lo que se mueve sobre la tierra según sus especies, salieron del arca</a:t>
            </a:r>
            <a:endParaRPr lang="es-CO" sz="1400" dirty="0">
              <a:latin typeface="Papyrus" panose="03070502060502030205" pitchFamily="66" charset="0"/>
            </a:endParaRPr>
          </a:p>
        </p:txBody>
      </p:sp>
      <p:sp>
        <p:nvSpPr>
          <p:cNvPr id="13" name="Rectángulo 12">
            <a:extLst>
              <a:ext uri="{FF2B5EF4-FFF2-40B4-BE49-F238E27FC236}">
                <a16:creationId xmlns:a16="http://schemas.microsoft.com/office/drawing/2014/main" id="{348C0E1B-CA67-4AA3-A7B7-6AEC83943425}"/>
              </a:ext>
            </a:extLst>
          </p:cNvPr>
          <p:cNvSpPr/>
          <p:nvPr/>
        </p:nvSpPr>
        <p:spPr>
          <a:xfrm>
            <a:off x="7240773" y="4243017"/>
            <a:ext cx="1929809" cy="2462213"/>
          </a:xfrm>
          <a:prstGeom prst="rect">
            <a:avLst/>
          </a:prstGeom>
        </p:spPr>
        <p:txBody>
          <a:bodyPr wrap="square">
            <a:spAutoFit/>
          </a:bodyPr>
          <a:lstStyle/>
          <a:p>
            <a:pPr algn="ctr"/>
            <a:r>
              <a:rPr lang="es-ES" sz="1400" dirty="0">
                <a:latin typeface="Papyrus" panose="03070502060502030205" pitchFamily="66" charset="0"/>
              </a:rPr>
              <a:t>18 Entonces salió Noé, y sus hijos, su mujer, y las mujeres de sus hijos con él.</a:t>
            </a:r>
          </a:p>
          <a:p>
            <a:pPr algn="ctr"/>
            <a:r>
              <a:rPr lang="es-ES" sz="1400" dirty="0">
                <a:latin typeface="Papyrus" panose="03070502060502030205" pitchFamily="66" charset="0"/>
              </a:rPr>
              <a:t>19 Todos los animales, y todo reptil y toda ave, todo lo que se mueve sobre la tierra según sus especies, salieron del arca</a:t>
            </a:r>
            <a:endParaRPr lang="es-CO" sz="1400" dirty="0">
              <a:latin typeface="Papyrus" panose="03070502060502030205" pitchFamily="66" charset="0"/>
            </a:endParaRPr>
          </a:p>
        </p:txBody>
      </p:sp>
      <p:sp>
        <p:nvSpPr>
          <p:cNvPr id="14" name="CuadroTexto 13">
            <a:extLst>
              <a:ext uri="{FF2B5EF4-FFF2-40B4-BE49-F238E27FC236}">
                <a16:creationId xmlns:a16="http://schemas.microsoft.com/office/drawing/2014/main" id="{3EE33D3A-243E-4CA1-B935-732F4EF16B0A}"/>
              </a:ext>
            </a:extLst>
          </p:cNvPr>
          <p:cNvSpPr txBox="1"/>
          <p:nvPr/>
        </p:nvSpPr>
        <p:spPr>
          <a:xfrm>
            <a:off x="7004198" y="87353"/>
            <a:ext cx="2402958" cy="523220"/>
          </a:xfrm>
          <a:prstGeom prst="rect">
            <a:avLst/>
          </a:prstGeom>
          <a:noFill/>
        </p:spPr>
        <p:txBody>
          <a:bodyPr wrap="square" rtlCol="0">
            <a:spAutoFit/>
          </a:bodyPr>
          <a:lstStyle/>
          <a:p>
            <a:pPr algn="ctr"/>
            <a:r>
              <a:rPr lang="es-CO" sz="1400" dirty="0">
                <a:latin typeface="Algerian" panose="04020705040A02060702" pitchFamily="82" charset="0"/>
              </a:rPr>
              <a:t>El diluvio </a:t>
            </a:r>
          </a:p>
          <a:p>
            <a:pPr algn="ctr"/>
            <a:r>
              <a:rPr lang="es-CO" sz="1400" dirty="0">
                <a:latin typeface="Algerian" panose="04020705040A02060702" pitchFamily="82" charset="0"/>
              </a:rPr>
              <a:t>llego a su Fin </a:t>
            </a:r>
          </a:p>
        </p:txBody>
      </p:sp>
      <p:sp>
        <p:nvSpPr>
          <p:cNvPr id="15" name="CuadroTexto 14">
            <a:extLst>
              <a:ext uri="{FF2B5EF4-FFF2-40B4-BE49-F238E27FC236}">
                <a16:creationId xmlns:a16="http://schemas.microsoft.com/office/drawing/2014/main" id="{99EDCAFC-E65B-4779-BF57-8292CF9222C2}"/>
              </a:ext>
            </a:extLst>
          </p:cNvPr>
          <p:cNvSpPr txBox="1"/>
          <p:nvPr/>
        </p:nvSpPr>
        <p:spPr>
          <a:xfrm>
            <a:off x="2405616" y="3556034"/>
            <a:ext cx="2402958" cy="523220"/>
          </a:xfrm>
          <a:prstGeom prst="rect">
            <a:avLst/>
          </a:prstGeom>
          <a:noFill/>
        </p:spPr>
        <p:txBody>
          <a:bodyPr wrap="square" rtlCol="0">
            <a:spAutoFit/>
          </a:bodyPr>
          <a:lstStyle/>
          <a:p>
            <a:pPr algn="ctr"/>
            <a:r>
              <a:rPr lang="es-CO" sz="1400" dirty="0">
                <a:latin typeface="Algerian" panose="04020705040A02060702" pitchFamily="82" charset="0"/>
              </a:rPr>
              <a:t>El diluvio </a:t>
            </a:r>
          </a:p>
          <a:p>
            <a:pPr algn="ctr"/>
            <a:r>
              <a:rPr lang="es-CO" sz="1400" dirty="0">
                <a:latin typeface="Algerian" panose="04020705040A02060702" pitchFamily="82" charset="0"/>
              </a:rPr>
              <a:t>llego a su Fin </a:t>
            </a:r>
          </a:p>
        </p:txBody>
      </p:sp>
      <p:sp>
        <p:nvSpPr>
          <p:cNvPr id="16" name="CuadroTexto 15">
            <a:extLst>
              <a:ext uri="{FF2B5EF4-FFF2-40B4-BE49-F238E27FC236}">
                <a16:creationId xmlns:a16="http://schemas.microsoft.com/office/drawing/2014/main" id="{45115BA1-BD64-4CCB-A400-C9FCF20DF16E}"/>
              </a:ext>
            </a:extLst>
          </p:cNvPr>
          <p:cNvSpPr txBox="1"/>
          <p:nvPr/>
        </p:nvSpPr>
        <p:spPr>
          <a:xfrm>
            <a:off x="2472069" y="123003"/>
            <a:ext cx="2402958" cy="523220"/>
          </a:xfrm>
          <a:prstGeom prst="rect">
            <a:avLst/>
          </a:prstGeom>
          <a:noFill/>
        </p:spPr>
        <p:txBody>
          <a:bodyPr wrap="square" rtlCol="0">
            <a:spAutoFit/>
          </a:bodyPr>
          <a:lstStyle/>
          <a:p>
            <a:pPr algn="ctr"/>
            <a:r>
              <a:rPr lang="es-CO" sz="1400" dirty="0">
                <a:latin typeface="Algerian" panose="04020705040A02060702" pitchFamily="82" charset="0"/>
              </a:rPr>
              <a:t>El diluvio </a:t>
            </a:r>
          </a:p>
          <a:p>
            <a:pPr algn="ctr"/>
            <a:r>
              <a:rPr lang="es-CO" sz="1400" dirty="0">
                <a:latin typeface="Algerian" panose="04020705040A02060702" pitchFamily="82" charset="0"/>
              </a:rPr>
              <a:t>llego a su Fin </a:t>
            </a:r>
          </a:p>
        </p:txBody>
      </p:sp>
      <p:sp>
        <p:nvSpPr>
          <p:cNvPr id="17" name="CuadroTexto 16">
            <a:extLst>
              <a:ext uri="{FF2B5EF4-FFF2-40B4-BE49-F238E27FC236}">
                <a16:creationId xmlns:a16="http://schemas.microsoft.com/office/drawing/2014/main" id="{56AA3101-9ABD-47AA-98C8-3980B76FA154}"/>
              </a:ext>
            </a:extLst>
          </p:cNvPr>
          <p:cNvSpPr txBox="1"/>
          <p:nvPr/>
        </p:nvSpPr>
        <p:spPr>
          <a:xfrm>
            <a:off x="106326" y="6211777"/>
            <a:ext cx="1084522" cy="523220"/>
          </a:xfrm>
          <a:prstGeom prst="rect">
            <a:avLst/>
          </a:prstGeom>
          <a:solidFill>
            <a:schemeClr val="bg1"/>
          </a:solidFill>
        </p:spPr>
        <p:txBody>
          <a:bodyPr wrap="square" rtlCol="0">
            <a:spAutoFit/>
          </a:bodyPr>
          <a:lstStyle/>
          <a:p>
            <a:pPr algn="ctr"/>
            <a:r>
              <a:rPr lang="es-CO" sz="1400" dirty="0">
                <a:latin typeface="Algerian" panose="04020705040A02060702" pitchFamily="82" charset="0"/>
              </a:rPr>
              <a:t>Genesis </a:t>
            </a:r>
          </a:p>
          <a:p>
            <a:pPr algn="ctr"/>
            <a:r>
              <a:rPr lang="es-CO" sz="1400" dirty="0">
                <a:latin typeface="Algerian" panose="04020705040A02060702" pitchFamily="82" charset="0"/>
              </a:rPr>
              <a:t>8:18-19</a:t>
            </a:r>
          </a:p>
        </p:txBody>
      </p:sp>
      <p:sp>
        <p:nvSpPr>
          <p:cNvPr id="18" name="CuadroTexto 17">
            <a:extLst>
              <a:ext uri="{FF2B5EF4-FFF2-40B4-BE49-F238E27FC236}">
                <a16:creationId xmlns:a16="http://schemas.microsoft.com/office/drawing/2014/main" id="{1F3DB4EC-C518-42E8-B337-06F7DD9A520D}"/>
              </a:ext>
            </a:extLst>
          </p:cNvPr>
          <p:cNvSpPr txBox="1"/>
          <p:nvPr/>
        </p:nvSpPr>
        <p:spPr>
          <a:xfrm>
            <a:off x="106324" y="2829997"/>
            <a:ext cx="1084522" cy="523220"/>
          </a:xfrm>
          <a:prstGeom prst="rect">
            <a:avLst/>
          </a:prstGeom>
          <a:solidFill>
            <a:schemeClr val="bg1"/>
          </a:solidFill>
        </p:spPr>
        <p:txBody>
          <a:bodyPr wrap="square" rtlCol="0">
            <a:spAutoFit/>
          </a:bodyPr>
          <a:lstStyle/>
          <a:p>
            <a:pPr algn="ctr"/>
            <a:r>
              <a:rPr lang="es-CO" sz="1400" dirty="0">
                <a:latin typeface="Algerian" panose="04020705040A02060702" pitchFamily="82" charset="0"/>
              </a:rPr>
              <a:t>Genesis </a:t>
            </a:r>
          </a:p>
          <a:p>
            <a:pPr algn="ctr"/>
            <a:r>
              <a:rPr lang="es-CO" sz="1400" dirty="0">
                <a:latin typeface="Algerian" panose="04020705040A02060702" pitchFamily="82" charset="0"/>
              </a:rPr>
              <a:t>8:18-19</a:t>
            </a:r>
          </a:p>
        </p:txBody>
      </p:sp>
      <p:sp>
        <p:nvSpPr>
          <p:cNvPr id="19" name="CuadroTexto 18">
            <a:extLst>
              <a:ext uri="{FF2B5EF4-FFF2-40B4-BE49-F238E27FC236}">
                <a16:creationId xmlns:a16="http://schemas.microsoft.com/office/drawing/2014/main" id="{D2CBDB65-BF57-4DD4-9D75-FAE2AC9D0800}"/>
              </a:ext>
            </a:extLst>
          </p:cNvPr>
          <p:cNvSpPr txBox="1"/>
          <p:nvPr/>
        </p:nvSpPr>
        <p:spPr>
          <a:xfrm>
            <a:off x="4609213" y="2829997"/>
            <a:ext cx="1084522" cy="523220"/>
          </a:xfrm>
          <a:prstGeom prst="rect">
            <a:avLst/>
          </a:prstGeom>
          <a:solidFill>
            <a:schemeClr val="bg1"/>
          </a:solidFill>
        </p:spPr>
        <p:txBody>
          <a:bodyPr wrap="square" rtlCol="0">
            <a:spAutoFit/>
          </a:bodyPr>
          <a:lstStyle/>
          <a:p>
            <a:pPr algn="ctr"/>
            <a:r>
              <a:rPr lang="es-CO" sz="1400" dirty="0">
                <a:latin typeface="Algerian" panose="04020705040A02060702" pitchFamily="82" charset="0"/>
              </a:rPr>
              <a:t>Genesis </a:t>
            </a:r>
          </a:p>
          <a:p>
            <a:pPr algn="ctr"/>
            <a:r>
              <a:rPr lang="es-CO" sz="1400" dirty="0">
                <a:latin typeface="Algerian" panose="04020705040A02060702" pitchFamily="82" charset="0"/>
              </a:rPr>
              <a:t>8:18-19</a:t>
            </a:r>
          </a:p>
        </p:txBody>
      </p:sp>
      <p:sp>
        <p:nvSpPr>
          <p:cNvPr id="20" name="CuadroTexto 19">
            <a:extLst>
              <a:ext uri="{FF2B5EF4-FFF2-40B4-BE49-F238E27FC236}">
                <a16:creationId xmlns:a16="http://schemas.microsoft.com/office/drawing/2014/main" id="{75EF7533-B1A8-479C-A79E-C366A68FCC2B}"/>
              </a:ext>
            </a:extLst>
          </p:cNvPr>
          <p:cNvSpPr txBox="1"/>
          <p:nvPr/>
        </p:nvSpPr>
        <p:spPr>
          <a:xfrm>
            <a:off x="4609213" y="6238948"/>
            <a:ext cx="1084522" cy="523220"/>
          </a:xfrm>
          <a:prstGeom prst="rect">
            <a:avLst/>
          </a:prstGeom>
          <a:solidFill>
            <a:schemeClr val="bg1"/>
          </a:solidFill>
        </p:spPr>
        <p:txBody>
          <a:bodyPr wrap="square" rtlCol="0">
            <a:spAutoFit/>
          </a:bodyPr>
          <a:lstStyle/>
          <a:p>
            <a:pPr algn="ctr"/>
            <a:r>
              <a:rPr lang="es-CO" sz="1400" dirty="0">
                <a:latin typeface="Algerian" panose="04020705040A02060702" pitchFamily="82" charset="0"/>
              </a:rPr>
              <a:t>Genesis </a:t>
            </a:r>
          </a:p>
          <a:p>
            <a:pPr algn="ctr"/>
            <a:r>
              <a:rPr lang="es-CO" sz="1400" dirty="0">
                <a:latin typeface="Algerian" panose="04020705040A02060702" pitchFamily="82" charset="0"/>
              </a:rPr>
              <a:t>8:18-19</a:t>
            </a:r>
          </a:p>
        </p:txBody>
      </p:sp>
      <p:pic>
        <p:nvPicPr>
          <p:cNvPr id="21" name="Imagen 20">
            <a:extLst>
              <a:ext uri="{FF2B5EF4-FFF2-40B4-BE49-F238E27FC236}">
                <a16:creationId xmlns:a16="http://schemas.microsoft.com/office/drawing/2014/main" id="{275EB0C0-827D-42A3-A0C4-3B47462338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4" y="38985"/>
            <a:ext cx="508967" cy="381725"/>
          </a:xfrm>
          <a:prstGeom prst="rect">
            <a:avLst/>
          </a:prstGeom>
        </p:spPr>
      </p:pic>
      <p:pic>
        <p:nvPicPr>
          <p:cNvPr id="22" name="Imagen 21">
            <a:extLst>
              <a:ext uri="{FF2B5EF4-FFF2-40B4-BE49-F238E27FC236}">
                <a16:creationId xmlns:a16="http://schemas.microsoft.com/office/drawing/2014/main" id="{B6311D58-B734-431D-BA40-2B1C5BA4B7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24" y="3483257"/>
            <a:ext cx="508967" cy="381725"/>
          </a:xfrm>
          <a:prstGeom prst="rect">
            <a:avLst/>
          </a:prstGeom>
        </p:spPr>
      </p:pic>
      <p:pic>
        <p:nvPicPr>
          <p:cNvPr id="3" name="Imagen 2">
            <a:extLst>
              <a:ext uri="{FF2B5EF4-FFF2-40B4-BE49-F238E27FC236}">
                <a16:creationId xmlns:a16="http://schemas.microsoft.com/office/drawing/2014/main" id="{A7409C5E-DA0C-4D8C-9C11-176AE2EBA4E7}"/>
              </a:ext>
            </a:extLst>
          </p:cNvPr>
          <p:cNvPicPr>
            <a:picLocks noChangeAspect="1"/>
          </p:cNvPicPr>
          <p:nvPr/>
        </p:nvPicPr>
        <p:blipFill>
          <a:blip r:embed="rId4"/>
          <a:stretch>
            <a:fillRect/>
          </a:stretch>
        </p:blipFill>
        <p:spPr>
          <a:xfrm>
            <a:off x="4665947" y="38985"/>
            <a:ext cx="512108" cy="384081"/>
          </a:xfrm>
          <a:prstGeom prst="rect">
            <a:avLst/>
          </a:prstGeom>
        </p:spPr>
      </p:pic>
      <p:pic>
        <p:nvPicPr>
          <p:cNvPr id="23" name="Imagen 22">
            <a:extLst>
              <a:ext uri="{FF2B5EF4-FFF2-40B4-BE49-F238E27FC236}">
                <a16:creationId xmlns:a16="http://schemas.microsoft.com/office/drawing/2014/main" id="{2D37E95B-F469-42B2-B01F-535D66835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373" y="3476615"/>
            <a:ext cx="508967" cy="381725"/>
          </a:xfrm>
          <a:prstGeom prst="rect">
            <a:avLst/>
          </a:prstGeom>
        </p:spPr>
      </p:pic>
    </p:spTree>
    <p:extLst>
      <p:ext uri="{BB962C8B-B14F-4D97-AF65-F5344CB8AC3E}">
        <p14:creationId xmlns:p14="http://schemas.microsoft.com/office/powerpoint/2010/main" val="917841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AC12756-F406-48CB-BC61-2D86756673AF}"/>
              </a:ext>
            </a:extLst>
          </p:cNvPr>
          <p:cNvPicPr>
            <a:picLocks noChangeAspect="1"/>
          </p:cNvPicPr>
          <p:nvPr/>
        </p:nvPicPr>
        <p:blipFill rotWithShape="1">
          <a:blip r:embed="rId2"/>
          <a:srcRect t="1706" b="6358"/>
          <a:stretch/>
        </p:blipFill>
        <p:spPr>
          <a:xfrm>
            <a:off x="202019" y="260497"/>
            <a:ext cx="5633630" cy="6337005"/>
          </a:xfrm>
          <a:prstGeom prst="rect">
            <a:avLst/>
          </a:prstGeom>
        </p:spPr>
      </p:pic>
      <p:sp>
        <p:nvSpPr>
          <p:cNvPr id="5" name="Rectángulo 4">
            <a:extLst>
              <a:ext uri="{FF2B5EF4-FFF2-40B4-BE49-F238E27FC236}">
                <a16:creationId xmlns:a16="http://schemas.microsoft.com/office/drawing/2014/main" id="{70E29BF3-83C5-4A2C-B81E-62A0C8A631EA}"/>
              </a:ext>
            </a:extLst>
          </p:cNvPr>
          <p:cNvSpPr/>
          <p:nvPr/>
        </p:nvSpPr>
        <p:spPr>
          <a:xfrm>
            <a:off x="5454502" y="1784082"/>
            <a:ext cx="3338624" cy="3785652"/>
          </a:xfrm>
          <a:prstGeom prst="rect">
            <a:avLst/>
          </a:prstGeom>
        </p:spPr>
        <p:txBody>
          <a:bodyPr wrap="square">
            <a:spAutoFit/>
          </a:bodyPr>
          <a:lstStyle/>
          <a:p>
            <a:pPr algn="ctr"/>
            <a:r>
              <a:rPr lang="es-ES" sz="2400" b="1" dirty="0">
                <a:latin typeface="Papyrus" panose="03070502060502030205" pitchFamily="66" charset="0"/>
              </a:rPr>
              <a:t>18 Entonces salió Noé, y sus hijos, su mujer, y las mujeres de sus hijos con él.</a:t>
            </a:r>
          </a:p>
          <a:p>
            <a:pPr algn="ctr"/>
            <a:r>
              <a:rPr lang="es-ES" sz="2400" b="1" dirty="0">
                <a:latin typeface="Papyrus" panose="03070502060502030205" pitchFamily="66" charset="0"/>
              </a:rPr>
              <a:t>19 Todos los animales, y todo reptil y toda ave, todo lo que se mueve sobre la tierra según sus especies, salieron del arca</a:t>
            </a:r>
            <a:endParaRPr lang="es-CO" sz="2400" b="1" dirty="0">
              <a:latin typeface="Papyrus" panose="03070502060502030205" pitchFamily="66" charset="0"/>
            </a:endParaRPr>
          </a:p>
        </p:txBody>
      </p:sp>
      <p:sp>
        <p:nvSpPr>
          <p:cNvPr id="6" name="CuadroTexto 5">
            <a:extLst>
              <a:ext uri="{FF2B5EF4-FFF2-40B4-BE49-F238E27FC236}">
                <a16:creationId xmlns:a16="http://schemas.microsoft.com/office/drawing/2014/main" id="{01D11454-AA0E-4582-BDF1-96201AAEAB98}"/>
              </a:ext>
            </a:extLst>
          </p:cNvPr>
          <p:cNvSpPr txBox="1"/>
          <p:nvPr/>
        </p:nvSpPr>
        <p:spPr>
          <a:xfrm>
            <a:off x="5454502" y="398720"/>
            <a:ext cx="3338624" cy="1077218"/>
          </a:xfrm>
          <a:prstGeom prst="rect">
            <a:avLst/>
          </a:prstGeom>
          <a:noFill/>
        </p:spPr>
        <p:txBody>
          <a:bodyPr wrap="square" rtlCol="0">
            <a:spAutoFit/>
          </a:bodyPr>
          <a:lstStyle/>
          <a:p>
            <a:pPr algn="ctr"/>
            <a:r>
              <a:rPr lang="es-CO" sz="3200" dirty="0">
                <a:latin typeface="Algerian" panose="04020705040A02060702" pitchFamily="82" charset="0"/>
              </a:rPr>
              <a:t>El diluvio llego a su Fin </a:t>
            </a:r>
          </a:p>
        </p:txBody>
      </p:sp>
      <p:sp>
        <p:nvSpPr>
          <p:cNvPr id="7" name="CuadroTexto 6">
            <a:extLst>
              <a:ext uri="{FF2B5EF4-FFF2-40B4-BE49-F238E27FC236}">
                <a16:creationId xmlns:a16="http://schemas.microsoft.com/office/drawing/2014/main" id="{2B94ADDB-F14C-4D93-9CBC-4CB78A3D4923}"/>
              </a:ext>
            </a:extLst>
          </p:cNvPr>
          <p:cNvSpPr txBox="1"/>
          <p:nvPr/>
        </p:nvSpPr>
        <p:spPr>
          <a:xfrm>
            <a:off x="5454502" y="5722303"/>
            <a:ext cx="3338624" cy="523220"/>
          </a:xfrm>
          <a:prstGeom prst="rect">
            <a:avLst/>
          </a:prstGeom>
          <a:noFill/>
        </p:spPr>
        <p:txBody>
          <a:bodyPr wrap="square" rtlCol="0">
            <a:spAutoFit/>
          </a:bodyPr>
          <a:lstStyle/>
          <a:p>
            <a:pPr algn="ctr"/>
            <a:r>
              <a:rPr lang="es-CO" sz="2800" dirty="0">
                <a:latin typeface="Algerian" panose="04020705040A02060702" pitchFamily="82" charset="0"/>
              </a:rPr>
              <a:t>Genesis 8:18-19</a:t>
            </a:r>
          </a:p>
        </p:txBody>
      </p:sp>
      <p:pic>
        <p:nvPicPr>
          <p:cNvPr id="8" name="Imagen 7">
            <a:extLst>
              <a:ext uri="{FF2B5EF4-FFF2-40B4-BE49-F238E27FC236}">
                <a16:creationId xmlns:a16="http://schemas.microsoft.com/office/drawing/2014/main" id="{1B56BDEB-65B7-4B67-A811-35709B3A0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956" y="0"/>
            <a:ext cx="1124690" cy="843517"/>
          </a:xfrm>
          <a:prstGeom prst="rect">
            <a:avLst/>
          </a:prstGeom>
        </p:spPr>
      </p:pic>
    </p:spTree>
    <p:extLst>
      <p:ext uri="{BB962C8B-B14F-4D97-AF65-F5344CB8AC3E}">
        <p14:creationId xmlns:p14="http://schemas.microsoft.com/office/powerpoint/2010/main" val="380847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3C19867-6922-45DB-BFC8-E6E396911B4C}"/>
              </a:ext>
            </a:extLst>
          </p:cNvPr>
          <p:cNvPicPr>
            <a:picLocks noChangeAspect="1"/>
          </p:cNvPicPr>
          <p:nvPr/>
        </p:nvPicPr>
        <p:blipFill>
          <a:blip r:embed="rId2"/>
          <a:stretch>
            <a:fillRect/>
          </a:stretch>
        </p:blipFill>
        <p:spPr>
          <a:xfrm>
            <a:off x="262612" y="956930"/>
            <a:ext cx="8618776" cy="4666917"/>
          </a:xfrm>
          <a:prstGeom prst="rect">
            <a:avLst/>
          </a:prstGeom>
        </p:spPr>
      </p:pic>
      <p:sp>
        <p:nvSpPr>
          <p:cNvPr id="6" name="Corazón 5">
            <a:extLst>
              <a:ext uri="{FF2B5EF4-FFF2-40B4-BE49-F238E27FC236}">
                <a16:creationId xmlns:a16="http://schemas.microsoft.com/office/drawing/2014/main" id="{9BC93275-7E4B-4B2B-B25D-FAB8EC195B4E}"/>
              </a:ext>
            </a:extLst>
          </p:cNvPr>
          <p:cNvSpPr/>
          <p:nvPr/>
        </p:nvSpPr>
        <p:spPr>
          <a:xfrm rot="20172235">
            <a:off x="2896171" y="646071"/>
            <a:ext cx="1956390" cy="1403498"/>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7" name="Corazón 6">
            <a:extLst>
              <a:ext uri="{FF2B5EF4-FFF2-40B4-BE49-F238E27FC236}">
                <a16:creationId xmlns:a16="http://schemas.microsoft.com/office/drawing/2014/main" id="{9450F7A0-DFE1-4A0F-B09F-05A8C3B07C81}"/>
              </a:ext>
            </a:extLst>
          </p:cNvPr>
          <p:cNvSpPr/>
          <p:nvPr/>
        </p:nvSpPr>
        <p:spPr>
          <a:xfrm rot="945584">
            <a:off x="6998408" y="244549"/>
            <a:ext cx="1956390" cy="1403498"/>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8" name="Corazón 7">
            <a:extLst>
              <a:ext uri="{FF2B5EF4-FFF2-40B4-BE49-F238E27FC236}">
                <a16:creationId xmlns:a16="http://schemas.microsoft.com/office/drawing/2014/main" id="{1E8F1ECC-53F0-4E7B-BF8E-F5052F6F56BE}"/>
              </a:ext>
            </a:extLst>
          </p:cNvPr>
          <p:cNvSpPr/>
          <p:nvPr/>
        </p:nvSpPr>
        <p:spPr>
          <a:xfrm rot="20172235">
            <a:off x="2242973" y="5274315"/>
            <a:ext cx="1956390" cy="1403498"/>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9" name="Corazón 8">
            <a:extLst>
              <a:ext uri="{FF2B5EF4-FFF2-40B4-BE49-F238E27FC236}">
                <a16:creationId xmlns:a16="http://schemas.microsoft.com/office/drawing/2014/main" id="{49292B6F-7692-4CE7-B652-3D62E5F0687A}"/>
              </a:ext>
            </a:extLst>
          </p:cNvPr>
          <p:cNvSpPr/>
          <p:nvPr/>
        </p:nvSpPr>
        <p:spPr>
          <a:xfrm rot="19964150">
            <a:off x="7223051" y="4975742"/>
            <a:ext cx="1956390" cy="1403498"/>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0" name="Corazón 9">
            <a:extLst>
              <a:ext uri="{FF2B5EF4-FFF2-40B4-BE49-F238E27FC236}">
                <a16:creationId xmlns:a16="http://schemas.microsoft.com/office/drawing/2014/main" id="{2D7E9046-9967-48CC-8B34-FE8266BA92B2}"/>
              </a:ext>
            </a:extLst>
          </p:cNvPr>
          <p:cNvSpPr/>
          <p:nvPr/>
        </p:nvSpPr>
        <p:spPr>
          <a:xfrm>
            <a:off x="5392616" y="798824"/>
            <a:ext cx="1224728" cy="980896"/>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1" name="Corazón 10">
            <a:extLst>
              <a:ext uri="{FF2B5EF4-FFF2-40B4-BE49-F238E27FC236}">
                <a16:creationId xmlns:a16="http://schemas.microsoft.com/office/drawing/2014/main" id="{E70EBA74-70F5-4072-8274-BBFBD6D64583}"/>
              </a:ext>
            </a:extLst>
          </p:cNvPr>
          <p:cNvSpPr/>
          <p:nvPr/>
        </p:nvSpPr>
        <p:spPr>
          <a:xfrm>
            <a:off x="1556728" y="208818"/>
            <a:ext cx="1224728" cy="980896"/>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2" name="Corazón 11">
            <a:extLst>
              <a:ext uri="{FF2B5EF4-FFF2-40B4-BE49-F238E27FC236}">
                <a16:creationId xmlns:a16="http://schemas.microsoft.com/office/drawing/2014/main" id="{F996C88A-0A7A-46A0-A79A-5722EFA83D06}"/>
              </a:ext>
            </a:extLst>
          </p:cNvPr>
          <p:cNvSpPr/>
          <p:nvPr/>
        </p:nvSpPr>
        <p:spPr>
          <a:xfrm>
            <a:off x="5004082" y="5634480"/>
            <a:ext cx="1224728" cy="980896"/>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sp>
        <p:nvSpPr>
          <p:cNvPr id="13" name="Corazón 12">
            <a:extLst>
              <a:ext uri="{FF2B5EF4-FFF2-40B4-BE49-F238E27FC236}">
                <a16:creationId xmlns:a16="http://schemas.microsoft.com/office/drawing/2014/main" id="{0363AC94-877D-4782-BAA4-4D115CE642EB}"/>
              </a:ext>
            </a:extLst>
          </p:cNvPr>
          <p:cNvSpPr/>
          <p:nvPr/>
        </p:nvSpPr>
        <p:spPr>
          <a:xfrm rot="20875248">
            <a:off x="124450" y="5230098"/>
            <a:ext cx="1224728" cy="980896"/>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CO"/>
          </a:p>
        </p:txBody>
      </p:sp>
      <p:pic>
        <p:nvPicPr>
          <p:cNvPr id="14" name="Imagen 13">
            <a:extLst>
              <a:ext uri="{FF2B5EF4-FFF2-40B4-BE49-F238E27FC236}">
                <a16:creationId xmlns:a16="http://schemas.microsoft.com/office/drawing/2014/main" id="{EAC608D1-633F-43B6-9622-637E0D558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7" y="223304"/>
            <a:ext cx="1095153" cy="821365"/>
          </a:xfrm>
          <a:prstGeom prst="rect">
            <a:avLst/>
          </a:prstGeom>
        </p:spPr>
      </p:pic>
    </p:spTree>
    <p:extLst>
      <p:ext uri="{BB962C8B-B14F-4D97-AF65-F5344CB8AC3E}">
        <p14:creationId xmlns:p14="http://schemas.microsoft.com/office/powerpoint/2010/main" val="2202365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86F2313-72CE-45E6-BA90-572BE2E3C0D2}"/>
              </a:ext>
            </a:extLst>
          </p:cNvPr>
          <p:cNvSpPr txBox="1"/>
          <p:nvPr/>
        </p:nvSpPr>
        <p:spPr>
          <a:xfrm>
            <a:off x="2301948" y="347990"/>
            <a:ext cx="4540103" cy="523220"/>
          </a:xfrm>
          <a:prstGeom prst="rect">
            <a:avLst/>
          </a:prstGeom>
          <a:noFill/>
        </p:spPr>
        <p:txBody>
          <a:bodyPr wrap="square" rtlCol="0">
            <a:spAutoFit/>
          </a:bodyPr>
          <a:lstStyle/>
          <a:p>
            <a:pPr algn="ctr"/>
            <a:r>
              <a:rPr lang="es-CO" sz="2800" u="sng" dirty="0">
                <a:latin typeface="Algerian" panose="04020705040A02060702" pitchFamily="82" charset="0"/>
              </a:rPr>
              <a:t>Ideas de manualidad </a:t>
            </a:r>
          </a:p>
        </p:txBody>
      </p:sp>
      <p:pic>
        <p:nvPicPr>
          <p:cNvPr id="5" name="Imagen 4">
            <a:extLst>
              <a:ext uri="{FF2B5EF4-FFF2-40B4-BE49-F238E27FC236}">
                <a16:creationId xmlns:a16="http://schemas.microsoft.com/office/drawing/2014/main" id="{DC121E15-D161-4BEE-A329-A0A6873A5988}"/>
              </a:ext>
            </a:extLst>
          </p:cNvPr>
          <p:cNvPicPr>
            <a:picLocks noChangeAspect="1"/>
          </p:cNvPicPr>
          <p:nvPr/>
        </p:nvPicPr>
        <p:blipFill>
          <a:blip r:embed="rId2"/>
          <a:stretch>
            <a:fillRect/>
          </a:stretch>
        </p:blipFill>
        <p:spPr>
          <a:xfrm>
            <a:off x="518984" y="892426"/>
            <a:ext cx="3877578" cy="2701379"/>
          </a:xfrm>
          <a:prstGeom prst="rect">
            <a:avLst/>
          </a:prstGeom>
        </p:spPr>
      </p:pic>
      <p:pic>
        <p:nvPicPr>
          <p:cNvPr id="6" name="Imagen 5">
            <a:extLst>
              <a:ext uri="{FF2B5EF4-FFF2-40B4-BE49-F238E27FC236}">
                <a16:creationId xmlns:a16="http://schemas.microsoft.com/office/drawing/2014/main" id="{3740ADC5-723B-4BFD-B1CF-116F6CA5C219}"/>
              </a:ext>
            </a:extLst>
          </p:cNvPr>
          <p:cNvPicPr>
            <a:picLocks noChangeAspect="1"/>
          </p:cNvPicPr>
          <p:nvPr/>
        </p:nvPicPr>
        <p:blipFill>
          <a:blip r:embed="rId3"/>
          <a:stretch>
            <a:fillRect/>
          </a:stretch>
        </p:blipFill>
        <p:spPr>
          <a:xfrm>
            <a:off x="4982682" y="1000777"/>
            <a:ext cx="3642334" cy="2428223"/>
          </a:xfrm>
          <a:prstGeom prst="rect">
            <a:avLst/>
          </a:prstGeom>
        </p:spPr>
      </p:pic>
      <p:pic>
        <p:nvPicPr>
          <p:cNvPr id="7" name="Imagen 6">
            <a:extLst>
              <a:ext uri="{FF2B5EF4-FFF2-40B4-BE49-F238E27FC236}">
                <a16:creationId xmlns:a16="http://schemas.microsoft.com/office/drawing/2014/main" id="{6FB7DAC1-7B97-4081-9590-9B88E89629D5}"/>
              </a:ext>
            </a:extLst>
          </p:cNvPr>
          <p:cNvPicPr>
            <a:picLocks noChangeAspect="1"/>
          </p:cNvPicPr>
          <p:nvPr/>
        </p:nvPicPr>
        <p:blipFill>
          <a:blip r:embed="rId4"/>
          <a:stretch>
            <a:fillRect/>
          </a:stretch>
        </p:blipFill>
        <p:spPr>
          <a:xfrm>
            <a:off x="442470" y="3958306"/>
            <a:ext cx="4299652" cy="2290094"/>
          </a:xfrm>
          <a:prstGeom prst="rect">
            <a:avLst/>
          </a:prstGeom>
        </p:spPr>
      </p:pic>
      <p:pic>
        <p:nvPicPr>
          <p:cNvPr id="1026" name="Picture 2" descr="Imagen relacionada">
            <a:extLst>
              <a:ext uri="{FF2B5EF4-FFF2-40B4-BE49-F238E27FC236}">
                <a16:creationId xmlns:a16="http://schemas.microsoft.com/office/drawing/2014/main" id="{E38244F0-5779-4CAF-AB63-F26E16A2E4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805" y="3593805"/>
            <a:ext cx="2778088" cy="277808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2A1EFA25-B287-42EE-B0C9-6CD865759E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53154" y="5857223"/>
            <a:ext cx="1095153" cy="821365"/>
          </a:xfrm>
          <a:prstGeom prst="rect">
            <a:avLst/>
          </a:prstGeom>
        </p:spPr>
      </p:pic>
    </p:spTree>
    <p:extLst>
      <p:ext uri="{BB962C8B-B14F-4D97-AF65-F5344CB8AC3E}">
        <p14:creationId xmlns:p14="http://schemas.microsoft.com/office/powerpoint/2010/main" val="47716220"/>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8" name="Shape 1028"/>
        <p:cNvGrpSpPr/>
        <p:nvPr/>
      </p:nvGrpSpPr>
      <p:grpSpPr>
        <a:xfrm>
          <a:off x="0" y="0"/>
          <a:ext cx="0" cy="0"/>
          <a:chOff x="0" y="0"/>
          <a:chExt cx="0" cy="0"/>
        </a:xfrm>
      </p:grpSpPr>
      <p:pic>
        <p:nvPicPr>
          <p:cNvPr id="1029" name="Google Shape;1029;p1"/>
          <p:cNvPicPr preferRelativeResize="0"/>
          <p:nvPr/>
        </p:nvPicPr>
        <p:blipFill rotWithShape="1">
          <a:blip r:embed="rId2">
            <a:alphaModFix/>
          </a:blip>
          <a:srcRect b="10203" l="24322" r="23460" t="4834"/>
          <a:stretch/>
        </p:blipFill>
        <p:spPr>
          <a:xfrm>
            <a:off x="74641" y="609133"/>
            <a:ext cx="5783258" cy="5645888"/>
          </a:xfrm>
          <a:prstGeom prst="rect">
            <a:avLst/>
          </a:prstGeom>
          <a:noFill/>
          <a:ln>
            <a:noFill/>
          </a:ln>
        </p:spPr>
      </p:pic>
      <p:sp>
        <p:nvSpPr>
          <p:cNvPr id="1030" name="Google Shape;1030;p1"/>
          <p:cNvSpPr/>
          <p:nvPr/>
        </p:nvSpPr>
        <p:spPr>
          <a:xfrm>
            <a:off x="6064487" y="1031338"/>
            <a:ext cx="2690100" cy="4032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s-CO" sz="3200" u="none" cap="none" strike="noStrike">
                <a:solidFill>
                  <a:schemeClr val="dk1"/>
                </a:solidFill>
                <a:latin typeface="Arial"/>
                <a:ea typeface="Arial"/>
                <a:cs typeface="Arial"/>
                <a:sym typeface="Arial"/>
              </a:rPr>
              <a:t>Mientras la tierra permanezca, no cesarán la sementera y la siega, el frío y el calor, el verano y el invierno, y el día y la noche.</a:t>
            </a:r>
            <a:endParaRPr b="0" i="0" sz="3200" u="none" cap="none" strike="noStrike">
              <a:solidFill>
                <a:schemeClr val="dk1"/>
              </a:solidFill>
              <a:latin typeface="Arial"/>
              <a:ea typeface="Arial"/>
              <a:cs typeface="Arial"/>
              <a:sym typeface="Arial"/>
            </a:endParaRPr>
          </a:p>
        </p:txBody>
      </p:sp>
      <p:sp>
        <p:nvSpPr>
          <p:cNvPr id="1031" name="Google Shape;1031;p1"/>
          <p:cNvSpPr txBox="1"/>
          <p:nvPr/>
        </p:nvSpPr>
        <p:spPr>
          <a:xfrm flipH="1">
            <a:off x="5270648" y="6255024"/>
            <a:ext cx="3873300" cy="2199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CO" sz="3200" u="none" cap="none" strike="noStrike">
                <a:solidFill>
                  <a:schemeClr val="dk1"/>
                </a:solidFill>
                <a:effectLst>
                  <a:outerShdw blurRad="38100" algn="tl" dir="2700000" dist="38100">
                    <a:srgbClr val="000000">
                      <a:alpha val="43137"/>
                    </a:srgbClr>
                  </a:outerShdw>
                </a:effectLst>
                <a:latin typeface="Algerian"/>
                <a:ea typeface="Algerian"/>
                <a:cs typeface="Algerian"/>
                <a:sym typeface="Algerian"/>
              </a:rPr>
              <a:t>Genesis 8:22</a:t>
            </a:r>
            <a:endParaRPr/>
          </a:p>
        </p:txBody>
      </p:sp>
      <p:sp>
        <p:nvSpPr>
          <p:cNvPr id="1032" name="Google Shape;1032;p1"/>
          <p:cNvSpPr txBox="1"/>
          <p:nvPr/>
        </p:nvSpPr>
        <p:spPr>
          <a:xfrm>
            <a:off x="3589691" y="609130"/>
            <a:ext cx="4646100" cy="708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O" sz="4000" u="none" cap="none" strike="noStrike">
                <a:solidFill>
                  <a:schemeClr val="dk1"/>
                </a:solidFill>
                <a:latin typeface="Algerian"/>
                <a:ea typeface="Algerian"/>
                <a:cs typeface="Algerian"/>
                <a:sym typeface="Algerian"/>
              </a:rPr>
              <a:t>Jehová Dios dijo </a:t>
            </a:r>
            <a:endParaRPr/>
          </a:p>
        </p:txBody>
      </p:sp>
      <p:pic>
        <p:nvPicPr>
          <p:cNvPr id="1033" name="Google Shape;1033;p1"/>
          <p:cNvPicPr preferRelativeResize="0"/>
          <p:nvPr/>
        </p:nvPicPr>
        <p:blipFill rotWithShape="1">
          <a:blip r:embed="rId3">
            <a:alphaModFix/>
          </a:blip>
          <a:srcRect b="0" l="0" r="0" t="0"/>
          <a:stretch/>
        </p:blipFill>
        <p:spPr>
          <a:xfrm>
            <a:off x="446355" y="266715"/>
            <a:ext cx="1095154" cy="8213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3EB9E315-B1E6-4406-A349-290E009AB6D0}"/>
              </a:ext>
            </a:extLst>
          </p:cNvPr>
          <p:cNvPicPr>
            <a:picLocks noChangeAspect="1"/>
          </p:cNvPicPr>
          <p:nvPr/>
        </p:nvPicPr>
        <p:blipFill rotWithShape="1">
          <a:blip r:embed="rId2"/>
          <a:srcRect b="7287"/>
          <a:stretch/>
        </p:blipFill>
        <p:spPr>
          <a:xfrm>
            <a:off x="2043172" y="404037"/>
            <a:ext cx="4845004" cy="6358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Imagen 4">
            <a:extLst>
              <a:ext uri="{FF2B5EF4-FFF2-40B4-BE49-F238E27FC236}">
                <a16:creationId xmlns:a16="http://schemas.microsoft.com/office/drawing/2014/main" id="{325FC910-3B92-4EA8-9A1A-06AFFECB3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073" y="5847908"/>
            <a:ext cx="1063257" cy="797442"/>
          </a:xfrm>
          <a:prstGeom prst="rect">
            <a:avLst/>
          </a:prstGeom>
        </p:spPr>
      </p:pic>
    </p:spTree>
    <p:extLst>
      <p:ext uri="{BB962C8B-B14F-4D97-AF65-F5344CB8AC3E}">
        <p14:creationId xmlns:p14="http://schemas.microsoft.com/office/powerpoint/2010/main" val="2746581867"/>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