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4" r:id="rId5"/>
    <p:sldId id="265" r:id="rId6"/>
    <p:sldId id="261" r:id="rId7"/>
    <p:sldId id="262" r:id="rId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DC455A-3EBE-4713-98F7-DC765243A894}" type="datetimeFigureOut">
              <a:rPr lang="es-CO" smtClean="0"/>
              <a:t>18/07/2019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33730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DC455A-3EBE-4713-98F7-DC765243A894}" type="datetimeFigureOut">
              <a:rPr lang="es-CO" smtClean="0"/>
              <a:t>18/07/2019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1033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DC455A-3EBE-4713-98F7-DC765243A894}" type="datetimeFigureOut">
              <a:rPr lang="es-CO" smtClean="0"/>
              <a:t>18/07/2019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4886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DC455A-3EBE-4713-98F7-DC765243A894}" type="datetimeFigureOut">
              <a:rPr lang="es-CO" smtClean="0"/>
              <a:t>18/07/2019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8933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7DC455A-3EBE-4713-98F7-DC765243A894}" type="datetimeFigureOut">
              <a:rPr lang="es-CO" smtClean="0"/>
              <a:t>18/07/2019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407106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DC455A-3EBE-4713-98F7-DC765243A894}" type="datetimeFigureOut">
              <a:rPr lang="es-CO" smtClean="0"/>
              <a:t>18/07/2019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359262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7DC455A-3EBE-4713-98F7-DC765243A894}" type="datetimeFigureOut">
              <a:rPr lang="es-CO" smtClean="0"/>
              <a:t>18/07/2019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7705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DC455A-3EBE-4713-98F7-DC765243A894}" type="datetimeFigureOut">
              <a:rPr lang="es-CO" smtClean="0"/>
              <a:t>18/07/2019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38500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C455A-3EBE-4713-98F7-DC765243A894}" type="datetimeFigureOut">
              <a:rPr lang="es-CO" smtClean="0"/>
              <a:t>18/07/2019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3400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DC455A-3EBE-4713-98F7-DC765243A894}" type="datetimeFigureOut">
              <a:rPr lang="es-CO" smtClean="0"/>
              <a:t>18/07/2019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235428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DC455A-3EBE-4713-98F7-DC765243A894}" type="datetimeFigureOut">
              <a:rPr lang="es-CO" smtClean="0"/>
              <a:t>18/07/2019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FF73A4-6431-4011-A2C6-4D1354B48C03}" type="slidenum">
              <a:rPr lang="es-CO" smtClean="0"/>
              <a:t>‹Nº›</a:t>
            </a:fld>
            <a:endParaRPr lang="es-CO"/>
          </a:p>
        </p:txBody>
      </p:sp>
    </p:spTree>
    <p:extLst>
      <p:ext uri="{BB962C8B-B14F-4D97-AF65-F5344CB8AC3E}">
        <p14:creationId xmlns:p14="http://schemas.microsoft.com/office/powerpoint/2010/main" val="15109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C455A-3EBE-4713-98F7-DC765243A894}" type="datetimeFigureOut">
              <a:rPr lang="es-CO" smtClean="0"/>
              <a:t>18/07/2019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F73A4-6431-4011-A2C6-4D1354B48C03}" type="slidenum">
              <a:rPr lang="es-CO" smtClean="0"/>
              <a:t>‹Nº›</a:t>
            </a:fld>
            <a:endParaRPr lang="es-CO"/>
          </a:p>
        </p:txBody>
      </p:sp>
    </p:spTree>
    <p:extLst>
      <p:ext uri="{BB962C8B-B14F-4D97-AF65-F5344CB8AC3E}">
        <p14:creationId xmlns:p14="http://schemas.microsoft.com/office/powerpoint/2010/main" val="145000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2A6E52-962C-40ED-B037-A30ED2A67280}"/>
              </a:ext>
            </a:extLst>
          </p:cNvPr>
          <p:cNvSpPr txBox="1"/>
          <p:nvPr/>
        </p:nvSpPr>
        <p:spPr>
          <a:xfrm>
            <a:off x="4263657" y="0"/>
            <a:ext cx="4752752" cy="7171194"/>
          </a:xfrm>
          <a:prstGeom prst="rect">
            <a:avLst/>
          </a:prstGeom>
          <a:noFill/>
        </p:spPr>
        <p:txBody>
          <a:bodyPr wrap="square" rtlCol="0">
            <a:spAutoFit/>
          </a:bodyPr>
          <a:lstStyle/>
          <a:p>
            <a:pPr algn="ctr"/>
            <a:r>
              <a:rPr lang="es-CO" sz="11500" dirty="0">
                <a:latin typeface="Bernard MT Condensed" panose="02050806060905020404" pitchFamily="18" charset="0"/>
              </a:rPr>
              <a:t>La </a:t>
            </a:r>
          </a:p>
          <a:p>
            <a:pPr algn="ctr"/>
            <a:r>
              <a:rPr lang="es-CO" sz="11500" dirty="0">
                <a:latin typeface="Bernard MT Condensed" panose="02050806060905020404" pitchFamily="18" charset="0"/>
              </a:rPr>
              <a:t>familia </a:t>
            </a:r>
          </a:p>
          <a:p>
            <a:pPr algn="ctr"/>
            <a:r>
              <a:rPr lang="es-CO" sz="11500" dirty="0">
                <a:latin typeface="Bernard MT Condensed" panose="02050806060905020404" pitchFamily="18" charset="0"/>
              </a:rPr>
              <a:t> DE </a:t>
            </a:r>
          </a:p>
          <a:p>
            <a:pPr algn="ctr"/>
            <a:r>
              <a:rPr lang="es-CO" sz="11500" dirty="0">
                <a:latin typeface="Bernard MT Condensed" panose="02050806060905020404" pitchFamily="18" charset="0"/>
              </a:rPr>
              <a:t>CAIN</a:t>
            </a:r>
            <a:r>
              <a:rPr lang="es-CO" sz="8800" dirty="0">
                <a:latin typeface="Bernard MT Condensed" panose="02050806060905020404" pitchFamily="18" charset="0"/>
              </a:rPr>
              <a:t> </a:t>
            </a:r>
          </a:p>
        </p:txBody>
      </p:sp>
      <p:pic>
        <p:nvPicPr>
          <p:cNvPr id="3" name="Imagen 2">
            <a:extLst>
              <a:ext uri="{FF2B5EF4-FFF2-40B4-BE49-F238E27FC236}">
                <a16:creationId xmlns:a16="http://schemas.microsoft.com/office/drawing/2014/main" id="{F12B6AA6-9958-41EB-BB2B-E897F6FD19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27591" y="117497"/>
            <a:ext cx="4752753" cy="6623006"/>
          </a:xfrm>
          <a:prstGeom prst="rect">
            <a:avLst/>
          </a:prstGeom>
        </p:spPr>
      </p:pic>
      <p:pic>
        <p:nvPicPr>
          <p:cNvPr id="5" name="Imagen 4">
            <a:extLst>
              <a:ext uri="{FF2B5EF4-FFF2-40B4-BE49-F238E27FC236}">
                <a16:creationId xmlns:a16="http://schemas.microsoft.com/office/drawing/2014/main" id="{98373863-4CBE-4AFF-8D1B-84ACCA9E2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845" y="6014830"/>
            <a:ext cx="967564" cy="72567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769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A3AAE7F-ECFE-41E9-AEBF-180B7C01533A}"/>
              </a:ext>
            </a:extLst>
          </p:cNvPr>
          <p:cNvGraphicFramePr>
            <a:graphicFrameLocks noGrp="1"/>
          </p:cNvGraphicFramePr>
          <p:nvPr>
            <p:extLst>
              <p:ext uri="{D42A27DB-BD31-4B8C-83A1-F6EECF244321}">
                <p14:modId xmlns:p14="http://schemas.microsoft.com/office/powerpoint/2010/main" val="878175687"/>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80453209"/>
                    </a:ext>
                  </a:extLst>
                </a:gridCol>
                <a:gridCol w="4572000">
                  <a:extLst>
                    <a:ext uri="{9D8B030D-6E8A-4147-A177-3AD203B41FA5}">
                      <a16:colId xmlns:a16="http://schemas.microsoft.com/office/drawing/2014/main" val="2203917567"/>
                    </a:ext>
                  </a:extLst>
                </a:gridCol>
              </a:tblGrid>
              <a:tr h="6858000">
                <a:tc>
                  <a:txBody>
                    <a:bodyPr/>
                    <a:lstStyle/>
                    <a:p>
                      <a:r>
                        <a:rPr lang="es-ES" sz="1400" dirty="0"/>
                        <a:t>Hoja para leerle a los niños.</a:t>
                      </a:r>
                    </a:p>
                    <a:p>
                      <a:endParaRPr lang="es-ES" sz="1400" dirty="0"/>
                    </a:p>
                    <a:p>
                      <a:pPr algn="ctr"/>
                      <a:r>
                        <a:rPr lang="es-ES" sz="2000" dirty="0">
                          <a:latin typeface="Bodoni MT Black" panose="02070A03080606020203" pitchFamily="18" charset="0"/>
                        </a:rPr>
                        <a:t>La familia de Caín </a:t>
                      </a:r>
                    </a:p>
                    <a:p>
                      <a:endParaRPr lang="es-ES" sz="1400" dirty="0"/>
                    </a:p>
                    <a:p>
                      <a:r>
                        <a:rPr lang="es-ES" sz="1400" dirty="0"/>
                        <a:t>16 </a:t>
                      </a:r>
                      <a:r>
                        <a:rPr lang="es-ES" sz="1400" b="1" dirty="0"/>
                        <a:t>Caín</a:t>
                      </a:r>
                      <a:r>
                        <a:rPr lang="es-ES" sz="1400" dirty="0"/>
                        <a:t> salió de su encuentro con el SEÑOR y se fue a vivir en una tierra llamada Nod , al oriente del Edén. </a:t>
                      </a:r>
                    </a:p>
                    <a:p>
                      <a:r>
                        <a:rPr lang="es-ES" sz="1400" dirty="0"/>
                        <a:t>17 </a:t>
                      </a:r>
                      <a:r>
                        <a:rPr lang="es-ES" sz="1400" b="1" dirty="0"/>
                        <a:t>Caín</a:t>
                      </a:r>
                      <a:r>
                        <a:rPr lang="es-ES" sz="1400" dirty="0"/>
                        <a:t> tuvo relaciones sexuales con su mujer, ella quedó embarazada y dio a luz a Enoc. Caín estaba construyendo una ciudad y la llamó igual que a su hijo. </a:t>
                      </a:r>
                    </a:p>
                    <a:p>
                      <a:r>
                        <a:rPr lang="es-ES" sz="1400" dirty="0"/>
                        <a:t>18 Enoc fue el padre de Irad, Irad fue el padre de Mejuyael, Mejuyael fue el padre de Metusael y Metusael fue el padre de Lamec. </a:t>
                      </a:r>
                    </a:p>
                    <a:p>
                      <a:r>
                        <a:rPr lang="es-ES" sz="1400" dirty="0"/>
                        <a:t>19 Lamec se casó con dos mujeres: una llamada Ada y la otra Zila. </a:t>
                      </a:r>
                    </a:p>
                    <a:p>
                      <a:r>
                        <a:rPr lang="es-ES" sz="1400" dirty="0"/>
                        <a:t>20 Ada dio a luz a </a:t>
                      </a:r>
                      <a:r>
                        <a:rPr lang="es-ES" sz="1400" b="1" dirty="0"/>
                        <a:t>Jabal, que fue el primero  en vivir en carpas y criar ganado.</a:t>
                      </a:r>
                    </a:p>
                    <a:p>
                      <a:r>
                        <a:rPr lang="es-ES" sz="1400" dirty="0"/>
                        <a:t> 21 Su hermano se llamaba </a:t>
                      </a:r>
                      <a:r>
                        <a:rPr lang="es-ES" sz="1400" b="1" dirty="0"/>
                        <a:t>Jubal, que fue el primero que tocó el arpa y la flauta.</a:t>
                      </a:r>
                    </a:p>
                    <a:p>
                      <a:r>
                        <a:rPr lang="es-ES" sz="1400" dirty="0"/>
                        <a:t> 22 Zila dio a luz a </a:t>
                      </a:r>
                      <a:r>
                        <a:rPr lang="es-ES" sz="1400" b="1" dirty="0"/>
                        <a:t>Tubal Caín, que fue el primero en trabajar el cobre y el hierro</a:t>
                      </a:r>
                      <a:r>
                        <a:rPr lang="es-ES" sz="1400" dirty="0"/>
                        <a:t>. La hermana de Tubal Caín era Noamá.</a:t>
                      </a:r>
                    </a:p>
                    <a:p>
                      <a:endParaRPr lang="es-ES" sz="1400" dirty="0"/>
                    </a:p>
                    <a:p>
                      <a:r>
                        <a:rPr lang="es-ES" sz="1400" dirty="0"/>
                        <a:t>23 Lamec les dijo a sus mujeres:</a:t>
                      </a:r>
                    </a:p>
                    <a:p>
                      <a:endParaRPr lang="es-ES" sz="1400" dirty="0"/>
                    </a:p>
                    <a:p>
                      <a:r>
                        <a:rPr lang="es-ES" sz="1400" dirty="0"/>
                        <a:t>«Ada y Zila, escúchenme:</a:t>
                      </a:r>
                    </a:p>
                    <a:p>
                      <a:r>
                        <a:rPr lang="es-ES" sz="1400" dirty="0"/>
                        <a:t>    Mujeres de Lamec, oigan lo que tengo que decir.</a:t>
                      </a:r>
                    </a:p>
                    <a:p>
                      <a:r>
                        <a:rPr lang="es-ES" sz="1400" dirty="0"/>
                        <a:t>Mataré al hombre que me hiera</a:t>
                      </a:r>
                    </a:p>
                    <a:p>
                      <a:r>
                        <a:rPr lang="es-ES" sz="1400" dirty="0"/>
                        <a:t>    y al niño que me lastime.</a:t>
                      </a:r>
                    </a:p>
                    <a:p>
                      <a:r>
                        <a:rPr lang="es-ES" sz="1400" dirty="0"/>
                        <a:t>24 Si por matar a Caín siete perderían la vida,</a:t>
                      </a:r>
                    </a:p>
                    <a:p>
                      <a:r>
                        <a:rPr lang="es-ES" sz="1400" dirty="0"/>
                        <a:t>    por matar a Lamec la perderían setenta y siete»</a:t>
                      </a:r>
                      <a:endParaRPr lang="es-CO" sz="1400" dirty="0"/>
                    </a:p>
                  </a:txBody>
                  <a:tcPr/>
                </a:tc>
                <a:tc>
                  <a:txBody>
                    <a:bodyPr/>
                    <a:lstStyle/>
                    <a:p>
                      <a:pPr algn="l"/>
                      <a:r>
                        <a:rPr lang="es-CO" sz="1400" b="1" dirty="0"/>
                        <a:t>Significado de Jabal: </a:t>
                      </a:r>
                      <a:r>
                        <a:rPr lang="es-CO" sz="1200" b="0" i="0" dirty="0">
                          <a:solidFill>
                            <a:srgbClr val="4E5056"/>
                          </a:solidFill>
                          <a:effectLst/>
                          <a:latin typeface="+mj-lt"/>
                        </a:rPr>
                        <a:t>quien se desliza, arroyo</a:t>
                      </a:r>
                      <a:r>
                        <a:rPr lang="es-CO" sz="1200" b="0" i="0" dirty="0">
                          <a:solidFill>
                            <a:srgbClr val="4E5056"/>
                          </a:solidFill>
                          <a:effectLst/>
                          <a:latin typeface="Arial" panose="020B0604020202020204" pitchFamily="34" charset="0"/>
                        </a:rPr>
                        <a:t>.</a:t>
                      </a:r>
                    </a:p>
                    <a:p>
                      <a:pPr algn="l"/>
                      <a:r>
                        <a:rPr lang="es-CO" sz="1400" b="1" dirty="0"/>
                        <a:t>Significado de Jubal: </a:t>
                      </a:r>
                      <a:r>
                        <a:rPr lang="es-CO" sz="1200" b="0" i="0" dirty="0">
                          <a:solidFill>
                            <a:srgbClr val="4E5056"/>
                          </a:solidFill>
                          <a:effectLst/>
                          <a:latin typeface="+mj-lt"/>
                        </a:rPr>
                        <a:t>aquel que corre, trompeta</a:t>
                      </a:r>
                    </a:p>
                    <a:p>
                      <a:pPr algn="l"/>
                      <a:r>
                        <a:rPr lang="es-CO" sz="1400" b="1" dirty="0"/>
                        <a:t>Significado de Tubal Caín:</a:t>
                      </a:r>
                      <a:r>
                        <a:rPr lang="es-CO" sz="1400" b="0" i="0" dirty="0">
                          <a:solidFill>
                            <a:srgbClr val="4E5056"/>
                          </a:solidFill>
                          <a:effectLst/>
                          <a:latin typeface="Arial" panose="020B0604020202020204" pitchFamily="34" charset="0"/>
                        </a:rPr>
                        <a:t> </a:t>
                      </a:r>
                      <a:r>
                        <a:rPr lang="es-CO" sz="1200" b="0" i="0" dirty="0">
                          <a:solidFill>
                            <a:srgbClr val="4E5056"/>
                          </a:solidFill>
                          <a:effectLst/>
                          <a:latin typeface="+mj-lt"/>
                        </a:rPr>
                        <a:t>«artesano», o también forjador</a:t>
                      </a:r>
                      <a:r>
                        <a:rPr lang="es-CO" sz="1400" b="0" i="0" dirty="0">
                          <a:solidFill>
                            <a:srgbClr val="4E5056"/>
                          </a:solidFill>
                          <a:effectLst/>
                          <a:latin typeface="Arial" panose="020B0604020202020204" pitchFamily="34" charset="0"/>
                        </a:rPr>
                        <a:t>.</a:t>
                      </a:r>
                    </a:p>
                    <a:p>
                      <a:pPr algn="l"/>
                      <a:endParaRPr lang="es-CO" sz="1400" b="0" i="0" dirty="0">
                        <a:solidFill>
                          <a:srgbClr val="4E5056"/>
                        </a:solidFill>
                        <a:effectLst/>
                        <a:latin typeface="Arial" panose="020B0604020202020204" pitchFamily="34" charset="0"/>
                      </a:endParaRPr>
                    </a:p>
                    <a:p>
                      <a:pPr algn="l"/>
                      <a:endParaRPr lang="es-CO" sz="1400" b="0" i="0" dirty="0">
                        <a:solidFill>
                          <a:srgbClr val="4E5056"/>
                        </a:solidFill>
                        <a:effectLst/>
                        <a:latin typeface="Arial" panose="020B0604020202020204" pitchFamily="34" charset="0"/>
                      </a:endParaRPr>
                    </a:p>
                    <a:p>
                      <a:pPr algn="l"/>
                      <a:endParaRPr lang="es-CO" sz="1200" b="0" i="0" dirty="0">
                        <a:solidFill>
                          <a:srgbClr val="4E5056"/>
                        </a:solidFill>
                        <a:effectLst/>
                        <a:latin typeface="Arial" panose="020B0604020202020204" pitchFamily="34" charset="0"/>
                      </a:endParaRPr>
                    </a:p>
                    <a:p>
                      <a:pPr algn="l"/>
                      <a:endParaRPr lang="es-CO" sz="1400" dirty="0"/>
                    </a:p>
                  </a:txBody>
                  <a:tcPr/>
                </a:tc>
                <a:extLst>
                  <a:ext uri="{0D108BD9-81ED-4DB2-BD59-A6C34878D82A}">
                    <a16:rowId xmlns:a16="http://schemas.microsoft.com/office/drawing/2014/main" val="2149127053"/>
                  </a:ext>
                </a:extLst>
              </a:tr>
            </a:tbl>
          </a:graphicData>
        </a:graphic>
      </p:graphicFrame>
      <p:pic>
        <p:nvPicPr>
          <p:cNvPr id="3" name="Imagen 2">
            <a:extLst>
              <a:ext uri="{FF2B5EF4-FFF2-40B4-BE49-F238E27FC236}">
                <a16:creationId xmlns:a16="http://schemas.microsoft.com/office/drawing/2014/main" id="{B81C3274-1DF3-4ED1-9BFD-F240C71A8A5A}"/>
              </a:ext>
            </a:extLst>
          </p:cNvPr>
          <p:cNvPicPr>
            <a:picLocks noChangeAspect="1"/>
          </p:cNvPicPr>
          <p:nvPr/>
        </p:nvPicPr>
        <p:blipFill rotWithShape="1">
          <a:blip r:embed="rId2"/>
          <a:srcRect l="11998" r="10640" b="50000"/>
          <a:stretch/>
        </p:blipFill>
        <p:spPr>
          <a:xfrm>
            <a:off x="7931888" y="5997901"/>
            <a:ext cx="1212112" cy="780356"/>
          </a:xfrm>
          <a:prstGeom prst="rect">
            <a:avLst/>
          </a:prstGeom>
        </p:spPr>
      </p:pic>
      <p:pic>
        <p:nvPicPr>
          <p:cNvPr id="4" name="Imagen 3">
            <a:extLst>
              <a:ext uri="{FF2B5EF4-FFF2-40B4-BE49-F238E27FC236}">
                <a16:creationId xmlns:a16="http://schemas.microsoft.com/office/drawing/2014/main" id="{CA73A485-CC74-4A06-8240-BB6F3E18F64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486402" y="1621378"/>
            <a:ext cx="2594344" cy="3615243"/>
          </a:xfrm>
          <a:prstGeom prst="rect">
            <a:avLst/>
          </a:prstGeom>
        </p:spPr>
      </p:pic>
    </p:spTree>
    <p:extLst>
      <p:ext uri="{BB962C8B-B14F-4D97-AF65-F5344CB8AC3E}">
        <p14:creationId xmlns:p14="http://schemas.microsoft.com/office/powerpoint/2010/main" val="385020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C5C0CA5-7D45-4265-8C45-E45DF7AB32D6}"/>
              </a:ext>
            </a:extLst>
          </p:cNvPr>
          <p:cNvGraphicFramePr>
            <a:graphicFrameLocks noGrp="1"/>
          </p:cNvGraphicFramePr>
          <p:nvPr>
            <p:extLst>
              <p:ext uri="{D42A27DB-BD31-4B8C-83A1-F6EECF244321}">
                <p14:modId xmlns:p14="http://schemas.microsoft.com/office/powerpoint/2010/main" val="1958115414"/>
              </p:ext>
            </p:extLst>
          </p:nvPr>
        </p:nvGraphicFramePr>
        <p:xfrm>
          <a:off x="0" y="0"/>
          <a:ext cx="9144000" cy="6858000"/>
        </p:xfrm>
        <a:graphic>
          <a:graphicData uri="http://schemas.openxmlformats.org/drawingml/2006/table">
            <a:tbl>
              <a:tblPr firstRow="1" bandRow="1">
                <a:tableStyleId>{616DA210-FB5B-4158-B5E0-FEB733F419BA}</a:tableStyleId>
              </a:tblPr>
              <a:tblGrid>
                <a:gridCol w="4572000">
                  <a:extLst>
                    <a:ext uri="{9D8B030D-6E8A-4147-A177-3AD203B41FA5}">
                      <a16:colId xmlns:a16="http://schemas.microsoft.com/office/drawing/2014/main" val="627685999"/>
                    </a:ext>
                  </a:extLst>
                </a:gridCol>
                <a:gridCol w="4572000">
                  <a:extLst>
                    <a:ext uri="{9D8B030D-6E8A-4147-A177-3AD203B41FA5}">
                      <a16:colId xmlns:a16="http://schemas.microsoft.com/office/drawing/2014/main" val="12327773"/>
                    </a:ext>
                  </a:extLst>
                </a:gridCol>
              </a:tblGrid>
              <a:tr h="6858000">
                <a:tc>
                  <a:txBody>
                    <a:bodyPr/>
                    <a:lstStyle/>
                    <a:p>
                      <a:pPr algn="l"/>
                      <a:r>
                        <a:rPr lang="es-CO" sz="1200" b="1" dirty="0">
                          <a:latin typeface="Arial" panose="020B0604020202020204" pitchFamily="34" charset="0"/>
                          <a:cs typeface="Arial" panose="020B0604020202020204" pitchFamily="34" charset="0"/>
                        </a:rPr>
                        <a:t>Tema </a:t>
                      </a:r>
                    </a:p>
                    <a:p>
                      <a:pPr algn="ctr"/>
                      <a:r>
                        <a:rPr lang="es-CO" sz="1400" b="1" u="sng" dirty="0">
                          <a:latin typeface="Arial" panose="020B0604020202020204" pitchFamily="34" charset="0"/>
                          <a:cs typeface="Arial" panose="020B0604020202020204" pitchFamily="34" charset="0"/>
                        </a:rPr>
                        <a:t>la familia de Caín </a:t>
                      </a:r>
                    </a:p>
                    <a:p>
                      <a:pPr algn="l"/>
                      <a:r>
                        <a:rPr lang="es-CO" sz="1200" b="1" u="sng" dirty="0">
                          <a:latin typeface="+mj-lt"/>
                          <a:cs typeface="Arial" panose="020B0604020202020204" pitchFamily="34" charset="0"/>
                        </a:rPr>
                        <a:t>Historia Base</a:t>
                      </a:r>
                      <a:r>
                        <a:rPr lang="es-CO" sz="1200" b="1" dirty="0">
                          <a:latin typeface="Arial" panose="020B0604020202020204" pitchFamily="34" charset="0"/>
                          <a:cs typeface="Arial" panose="020B0604020202020204" pitchFamily="34" charset="0"/>
                        </a:rPr>
                        <a:t>: </a:t>
                      </a:r>
                      <a:r>
                        <a:rPr lang="es-CO" sz="1200" b="0" dirty="0">
                          <a:latin typeface="+mj-lt"/>
                          <a:cs typeface="Arial" panose="020B0604020202020204" pitchFamily="34" charset="0"/>
                        </a:rPr>
                        <a:t>Genesis capitulo 4: 16-23</a:t>
                      </a:r>
                    </a:p>
                    <a:p>
                      <a:pPr algn="l"/>
                      <a:r>
                        <a:rPr lang="es-CO" sz="1200" b="1" u="sng" dirty="0">
                          <a:latin typeface="+mj-lt"/>
                          <a:cs typeface="Arial" panose="020B0604020202020204" pitchFamily="34" charset="0"/>
                        </a:rPr>
                        <a:t>Texto A Memorizar: </a:t>
                      </a:r>
                      <a:r>
                        <a:rPr lang="es-CO" sz="1200" b="0" u="none" dirty="0">
                          <a:latin typeface="+mj-lt"/>
                          <a:cs typeface="Arial" panose="020B0604020202020204" pitchFamily="34" charset="0"/>
                        </a:rPr>
                        <a:t>Genesis 4:20-22</a:t>
                      </a:r>
                    </a:p>
                    <a:p>
                      <a:pPr algn="l"/>
                      <a:r>
                        <a:rPr lang="es-ES" sz="1200" b="1" dirty="0"/>
                        <a:t>20</a:t>
                      </a:r>
                      <a:r>
                        <a:rPr lang="es-ES" sz="1200" b="0" dirty="0"/>
                        <a:t> Ada dio a luz a </a:t>
                      </a:r>
                      <a:r>
                        <a:rPr lang="es-ES" sz="1200" b="1" dirty="0"/>
                        <a:t>Jabal</a:t>
                      </a:r>
                      <a:r>
                        <a:rPr lang="es-ES" sz="1200" b="0" dirty="0"/>
                        <a:t>, que fue el primero  en vivir en carpas y criar ganado.</a:t>
                      </a:r>
                    </a:p>
                    <a:p>
                      <a:pPr algn="l"/>
                      <a:r>
                        <a:rPr lang="es-ES" sz="1200" b="0" dirty="0"/>
                        <a:t> </a:t>
                      </a:r>
                      <a:r>
                        <a:rPr lang="es-ES" sz="1200" b="1" dirty="0"/>
                        <a:t>21</a:t>
                      </a:r>
                      <a:r>
                        <a:rPr lang="es-ES" sz="1200" b="0" dirty="0"/>
                        <a:t> Su hermano se llamaba </a:t>
                      </a:r>
                      <a:r>
                        <a:rPr lang="es-ES" sz="1200" b="1" dirty="0"/>
                        <a:t>Jubal</a:t>
                      </a:r>
                      <a:r>
                        <a:rPr lang="es-ES" sz="1200" b="0" dirty="0"/>
                        <a:t>, que fue el primero que tocó el arpa y la flauta.</a:t>
                      </a:r>
                    </a:p>
                    <a:p>
                      <a:pPr algn="l"/>
                      <a:r>
                        <a:rPr lang="es-ES" sz="1200" b="0" dirty="0"/>
                        <a:t> </a:t>
                      </a:r>
                      <a:r>
                        <a:rPr lang="es-ES" sz="1200" b="1" dirty="0"/>
                        <a:t>22</a:t>
                      </a:r>
                      <a:r>
                        <a:rPr lang="es-ES" sz="1200" b="0" dirty="0"/>
                        <a:t> Zila dio a luz a </a:t>
                      </a:r>
                      <a:r>
                        <a:rPr lang="es-ES" sz="1200" b="1" dirty="0"/>
                        <a:t>Tubal Caín</a:t>
                      </a:r>
                      <a:r>
                        <a:rPr lang="es-ES" sz="1200" b="0" dirty="0"/>
                        <a:t>, que fue el primero en trabajar el cobre y el hierro. La hermana de Tubal Caín era Noamá</a:t>
                      </a:r>
                      <a:r>
                        <a:rPr lang="es-ES" sz="1200" dirty="0"/>
                        <a:t>.</a:t>
                      </a:r>
                    </a:p>
                    <a:p>
                      <a:pPr algn="l"/>
                      <a:r>
                        <a:rPr lang="es-ES" sz="1200" dirty="0"/>
                        <a:t>Objetivos.</a:t>
                      </a:r>
                    </a:p>
                    <a:p>
                      <a:pPr marL="228600" indent="-228600" algn="l">
                        <a:buAutoNum type="arabicParenR"/>
                      </a:pPr>
                      <a:r>
                        <a:rPr lang="es-ES" sz="1200" b="0" dirty="0"/>
                        <a:t>Aprender que todo tiene un origen </a:t>
                      </a:r>
                    </a:p>
                    <a:p>
                      <a:pPr marL="228600" indent="-228600" algn="l">
                        <a:buAutoNum type="arabicParenR"/>
                      </a:pPr>
                      <a:r>
                        <a:rPr lang="es-ES" sz="1200" b="0" dirty="0"/>
                        <a:t>Que siempre hay algo que podemos aporta ala sociedad </a:t>
                      </a:r>
                    </a:p>
                    <a:p>
                      <a:pPr marL="228600" indent="-228600" algn="l">
                        <a:buAutoNum type="arabicParenR"/>
                      </a:pPr>
                      <a:r>
                        <a:rPr lang="es-ES" sz="1200" b="0" dirty="0"/>
                        <a:t> los discipulos sabrán que cada persona tiene un propósito aunque su pasado no sea el mejor.</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sng" strike="noStrike" kern="1200" cap="none" spc="0" normalizeH="0" baseline="0" noProof="0" dirty="0" err="1">
                          <a:ln>
                            <a:noFill/>
                          </a:ln>
                          <a:solidFill>
                            <a:prstClr val="black"/>
                          </a:solidFill>
                          <a:effectLst/>
                          <a:uLnTx/>
                          <a:uFillTx/>
                          <a:latin typeface="+mn-lt"/>
                          <a:ea typeface="+mn-ea"/>
                          <a:cs typeface="+mn-cs"/>
                        </a:rPr>
                        <a:t>Introduccion</a:t>
                      </a:r>
                      <a:r>
                        <a:rPr kumimoji="0" lang="es-ES" sz="1200" b="1" i="0" u="sng"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Coloque en el aula imágenes sobre ganado, tiendas de acampar, flautas, arpas, y objetos hechos de bronce y hierro; pregúntele a los discipulos que saben acerca de ellos y si saben de alguien que los ha usado o fabricado. Debata sobre que aportes le ha dado estas cosas a la sociedad actual y si creen que se seguirán usando en el futuro</a:t>
                      </a:r>
                      <a:endParaRPr kumimoji="0" lang="es-E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sng" strike="noStrike" kern="1200" cap="none" spc="0" normalizeH="0" baseline="0" noProof="0" dirty="0">
                          <a:ln>
                            <a:noFill/>
                          </a:ln>
                          <a:solidFill>
                            <a:prstClr val="black"/>
                          </a:solidFill>
                          <a:effectLst/>
                          <a:uLnTx/>
                          <a:uFillTx/>
                          <a:latin typeface="+mn-lt"/>
                          <a:ea typeface="+mn-ea"/>
                          <a:cs typeface="+mn-cs"/>
                        </a:rPr>
                        <a:t>Aplicación A Nuestra Vida: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En ocasiones cosas tan comunes en nuestra vida damos por hecho que siempre han estado allí, como el vivir en carpas, criar ganado, tocar arpa o flauta e inclusa la forja del hierro o el cobre, pero la palabra de Dios nos enseña que todo tiene un comienzo y hubo alguien que fue el pionero en lo que hoy para nosotros resulta ser tan común.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que podemos llegar mucho mas lejos que estos tres hombres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sng" strike="noStrike" kern="1200" cap="none" spc="0" normalizeH="0" baseline="0" noProof="0" dirty="0">
                          <a:ln>
                            <a:noFill/>
                          </a:ln>
                          <a:solidFill>
                            <a:prstClr val="black"/>
                          </a:solidFill>
                          <a:effectLst/>
                          <a:uLnTx/>
                          <a:uFillTx/>
                          <a:latin typeface="+mn-lt"/>
                          <a:ea typeface="+mn-ea"/>
                          <a:cs typeface="+mn-cs"/>
                        </a:rPr>
                        <a:t>Manualidad: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mn-lt"/>
                          <a:ea typeface="+mn-ea"/>
                          <a:cs typeface="+mn-cs"/>
                        </a:rPr>
                        <a:t>Recorta</a:t>
                      </a:r>
                      <a:r>
                        <a:rPr kumimoji="0" lang="es-CO" sz="1200" b="1" i="0" u="sng" strike="noStrike" kern="1200" cap="none" spc="0" normalizeH="0" baseline="0" noProof="0" dirty="0">
                          <a:ln>
                            <a:noFill/>
                          </a:ln>
                          <a:solidFill>
                            <a:prstClr val="black"/>
                          </a:solidFill>
                          <a:effectLst/>
                          <a:uLnTx/>
                          <a:uFillTx/>
                          <a:latin typeface="+mn-lt"/>
                          <a:ea typeface="+mn-ea"/>
                          <a:cs typeface="+mn-cs"/>
                        </a:rPr>
                        <a:t> </a:t>
                      </a:r>
                      <a:r>
                        <a:rPr kumimoji="0" lang="es-CO" sz="1200" b="0" i="0" u="none" strike="noStrike" kern="1200" cap="none" spc="0" normalizeH="0" baseline="0" noProof="0" dirty="0">
                          <a:ln>
                            <a:noFill/>
                          </a:ln>
                          <a:solidFill>
                            <a:prstClr val="black"/>
                          </a:solidFill>
                          <a:effectLst/>
                          <a:uLnTx/>
                          <a:uFillTx/>
                          <a:latin typeface="+mn-lt"/>
                          <a:ea typeface="+mn-ea"/>
                          <a:cs typeface="+mn-cs"/>
                        </a:rPr>
                        <a:t>la imagen grande y has este cofre en forma de carpa decóralo a tu gusto</a:t>
                      </a:r>
                    </a:p>
                    <a:p>
                      <a:pPr algn="l"/>
                      <a:endParaRPr lang="es-CO" sz="12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sng" strike="noStrike" kern="1200" cap="none" spc="0" normalizeH="0" baseline="0" noProof="0" dirty="0">
                          <a:ln>
                            <a:noFill/>
                          </a:ln>
                          <a:solidFill>
                            <a:prstClr val="black"/>
                          </a:solidFill>
                          <a:effectLst/>
                          <a:uLnTx/>
                          <a:uFillTx/>
                          <a:latin typeface="+mn-lt"/>
                          <a:ea typeface="+mn-ea"/>
                          <a:cs typeface="+mn-cs"/>
                        </a:rPr>
                        <a:t>Conclusión: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Siempre mencionamos las cosas malas que hiso Caín y si bien hiso cosas que Dios desaprobó y que genero consecuencias en su vida, también la familia de el dieron aportes importantes a la humanidad, ya que hasta el dia de hoy se usan o practican lo que sus bisnietos comenzaron.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Aunque ellos venían de una familia destituida y con maldiciones sobre sus vidas gracias a su antepasado Caín ellos aun asi, aportaron conocimientos en áreas que marcaron la humanidad. Nosotros no encojemos a la familia que tenemos a veces existen familias con pasados terribles pero ese no es motivo para vivir en el fracaso  no tenemos excusa que nosotros busquemos como desarrollarnos en esta sociedad y generar aportes importantes en ella. Y no olvidemos que nosotros tenemos algo a favor que Caín y su familia somo hijos de Dios y tenemos su bendición lo que significa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sng" strike="noStrike" kern="1200" cap="none" spc="0" normalizeH="0" baseline="0" noProof="0" dirty="0">
                          <a:ln>
                            <a:noFill/>
                          </a:ln>
                          <a:solidFill>
                            <a:prstClr val="black"/>
                          </a:solidFill>
                          <a:effectLst/>
                          <a:uLnTx/>
                          <a:uFillTx/>
                          <a:latin typeface="+mn-lt"/>
                          <a:ea typeface="+mn-ea"/>
                          <a:cs typeface="+mn-cs"/>
                        </a:rPr>
                        <a:t>Oración: </a:t>
                      </a:r>
                    </a:p>
                    <a:p>
                      <a:r>
                        <a:rPr lang="es-CO" sz="1200" b="0" u="none" dirty="0"/>
                        <a:t>Señor te pedimos que nos des sabiduría para descubrir y hacer cosas nuevas que ayuden a la humanidad, que no pasemos el tiempo en cosas que no dan fruto si no que dejemos una huella. Gracias señor por que nos has escogido para llevar tu palabra al mundo amen. </a:t>
                      </a:r>
                    </a:p>
                    <a:p>
                      <a:endParaRPr lang="es-CO" sz="1200" b="0" u="none" dirty="0"/>
                    </a:p>
                    <a:p>
                      <a:endParaRPr lang="es-CO" sz="1200" b="0" u="none" dirty="0"/>
                    </a:p>
                    <a:p>
                      <a:endParaRPr lang="es-CO" sz="1200" b="0" u="none" dirty="0"/>
                    </a:p>
                    <a:p>
                      <a:endParaRPr lang="es-CO" sz="1200" b="0" u="none" dirty="0"/>
                    </a:p>
                    <a:p>
                      <a:endParaRPr lang="es-CO" sz="1200" b="0" u="none" dirty="0"/>
                    </a:p>
                    <a:p>
                      <a:endParaRPr lang="es-CO" sz="1200" b="0" u="none" dirty="0"/>
                    </a:p>
                    <a:p>
                      <a:endParaRPr lang="es-CO" sz="1200" b="0" u="none" dirty="0"/>
                    </a:p>
                    <a:p>
                      <a:endParaRPr lang="es-CO" sz="1200" b="0" u="none" dirty="0"/>
                    </a:p>
                    <a:p>
                      <a:endParaRPr lang="es-CO" sz="1200" b="0" u="none" dirty="0"/>
                    </a:p>
                  </a:txBody>
                  <a:tcPr/>
                </a:tc>
                <a:extLst>
                  <a:ext uri="{0D108BD9-81ED-4DB2-BD59-A6C34878D82A}">
                    <a16:rowId xmlns:a16="http://schemas.microsoft.com/office/drawing/2014/main" val="1373079851"/>
                  </a:ext>
                </a:extLst>
              </a:tr>
            </a:tbl>
          </a:graphicData>
        </a:graphic>
      </p:graphicFrame>
      <p:pic>
        <p:nvPicPr>
          <p:cNvPr id="2" name="Imagen 1">
            <a:extLst>
              <a:ext uri="{FF2B5EF4-FFF2-40B4-BE49-F238E27FC236}">
                <a16:creationId xmlns:a16="http://schemas.microsoft.com/office/drawing/2014/main" id="{63384F8E-3B28-4F46-8091-DD19EB6A6F26}"/>
              </a:ext>
            </a:extLst>
          </p:cNvPr>
          <p:cNvPicPr>
            <a:picLocks noChangeAspect="1"/>
          </p:cNvPicPr>
          <p:nvPr/>
        </p:nvPicPr>
        <p:blipFill>
          <a:blip r:embed="rId2"/>
          <a:stretch>
            <a:fillRect/>
          </a:stretch>
        </p:blipFill>
        <p:spPr>
          <a:xfrm>
            <a:off x="431040" y="5907920"/>
            <a:ext cx="1695471" cy="829249"/>
          </a:xfrm>
          <a:prstGeom prst="rect">
            <a:avLst/>
          </a:prstGeom>
        </p:spPr>
      </p:pic>
      <p:pic>
        <p:nvPicPr>
          <p:cNvPr id="3" name="Imagen 2">
            <a:extLst>
              <a:ext uri="{FF2B5EF4-FFF2-40B4-BE49-F238E27FC236}">
                <a16:creationId xmlns:a16="http://schemas.microsoft.com/office/drawing/2014/main" id="{CEB6CC84-E05F-4FEE-B21F-18EB5F18E278}"/>
              </a:ext>
            </a:extLst>
          </p:cNvPr>
          <p:cNvPicPr>
            <a:picLocks noChangeAspect="1"/>
          </p:cNvPicPr>
          <p:nvPr/>
        </p:nvPicPr>
        <p:blipFill>
          <a:blip r:embed="rId3"/>
          <a:stretch>
            <a:fillRect/>
          </a:stretch>
        </p:blipFill>
        <p:spPr>
          <a:xfrm>
            <a:off x="2709655" y="5744098"/>
            <a:ext cx="1213210" cy="993071"/>
          </a:xfrm>
          <a:prstGeom prst="rect">
            <a:avLst/>
          </a:prstGeom>
        </p:spPr>
      </p:pic>
      <p:pic>
        <p:nvPicPr>
          <p:cNvPr id="5" name="Imagen 4">
            <a:extLst>
              <a:ext uri="{FF2B5EF4-FFF2-40B4-BE49-F238E27FC236}">
                <a16:creationId xmlns:a16="http://schemas.microsoft.com/office/drawing/2014/main" id="{A712147C-18AC-4E9F-A685-7B7EAC55B301}"/>
              </a:ext>
            </a:extLst>
          </p:cNvPr>
          <p:cNvPicPr>
            <a:picLocks noChangeAspect="1"/>
          </p:cNvPicPr>
          <p:nvPr/>
        </p:nvPicPr>
        <p:blipFill>
          <a:blip r:embed="rId4"/>
          <a:stretch>
            <a:fillRect/>
          </a:stretch>
        </p:blipFill>
        <p:spPr>
          <a:xfrm>
            <a:off x="3316260" y="0"/>
            <a:ext cx="1213209" cy="780356"/>
          </a:xfrm>
          <a:prstGeom prst="rect">
            <a:avLst/>
          </a:prstGeom>
        </p:spPr>
      </p:pic>
      <p:pic>
        <p:nvPicPr>
          <p:cNvPr id="6" name="Imagen 5">
            <a:extLst>
              <a:ext uri="{FF2B5EF4-FFF2-40B4-BE49-F238E27FC236}">
                <a16:creationId xmlns:a16="http://schemas.microsoft.com/office/drawing/2014/main" id="{E8CCFEB9-A2E4-4129-99BD-46F767287BEF}"/>
              </a:ext>
            </a:extLst>
          </p:cNvPr>
          <p:cNvPicPr>
            <a:picLocks noChangeAspect="1"/>
          </p:cNvPicPr>
          <p:nvPr/>
        </p:nvPicPr>
        <p:blipFill>
          <a:blip r:embed="rId5"/>
          <a:stretch>
            <a:fillRect/>
          </a:stretch>
        </p:blipFill>
        <p:spPr>
          <a:xfrm>
            <a:off x="5926682" y="3949633"/>
            <a:ext cx="1856350" cy="2584074"/>
          </a:xfrm>
          <a:prstGeom prst="rect">
            <a:avLst/>
          </a:prstGeom>
        </p:spPr>
      </p:pic>
    </p:spTree>
    <p:extLst>
      <p:ext uri="{BB962C8B-B14F-4D97-AF65-F5344CB8AC3E}">
        <p14:creationId xmlns:p14="http://schemas.microsoft.com/office/powerpoint/2010/main" val="382021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D4A4F1-D55A-45C2-B14C-C7B5CA05ADEA}"/>
              </a:ext>
            </a:extLst>
          </p:cNvPr>
          <p:cNvPicPr>
            <a:picLocks noChangeAspect="1"/>
          </p:cNvPicPr>
          <p:nvPr/>
        </p:nvPicPr>
        <p:blipFill>
          <a:blip r:embed="rId2"/>
          <a:stretch>
            <a:fillRect/>
          </a:stretch>
        </p:blipFill>
        <p:spPr>
          <a:xfrm>
            <a:off x="499764" y="12516"/>
            <a:ext cx="7865733" cy="3847103"/>
          </a:xfrm>
          <a:prstGeom prst="rect">
            <a:avLst/>
          </a:prstGeom>
        </p:spPr>
      </p:pic>
      <p:sp>
        <p:nvSpPr>
          <p:cNvPr id="5" name="Elipse 4">
            <a:extLst>
              <a:ext uri="{FF2B5EF4-FFF2-40B4-BE49-F238E27FC236}">
                <a16:creationId xmlns:a16="http://schemas.microsoft.com/office/drawing/2014/main" id="{B084F73E-C505-49BF-B193-CB97C9DD1055}"/>
              </a:ext>
            </a:extLst>
          </p:cNvPr>
          <p:cNvSpPr/>
          <p:nvPr/>
        </p:nvSpPr>
        <p:spPr>
          <a:xfrm>
            <a:off x="2105247" y="3625702"/>
            <a:ext cx="3296093" cy="29983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F7F210F3-47B9-4E4C-9A96-EF10B06E6BDA}"/>
              </a:ext>
            </a:extLst>
          </p:cNvPr>
          <p:cNvSpPr txBox="1"/>
          <p:nvPr/>
        </p:nvSpPr>
        <p:spPr>
          <a:xfrm>
            <a:off x="6071191" y="4540102"/>
            <a:ext cx="2294306" cy="369332"/>
          </a:xfrm>
          <a:prstGeom prst="rect">
            <a:avLst/>
          </a:prstGeom>
          <a:noFill/>
        </p:spPr>
        <p:txBody>
          <a:bodyPr wrap="square" rtlCol="0">
            <a:spAutoFit/>
          </a:bodyPr>
          <a:lstStyle/>
          <a:p>
            <a:pPr algn="ctr"/>
            <a:r>
              <a:rPr lang="es-CO" b="1" dirty="0"/>
              <a:t>Molde carpa cofre </a:t>
            </a:r>
          </a:p>
        </p:txBody>
      </p:sp>
      <p:pic>
        <p:nvPicPr>
          <p:cNvPr id="7" name="Imagen 6">
            <a:extLst>
              <a:ext uri="{FF2B5EF4-FFF2-40B4-BE49-F238E27FC236}">
                <a16:creationId xmlns:a16="http://schemas.microsoft.com/office/drawing/2014/main" id="{56F20C22-9756-4460-8370-29333751266B}"/>
              </a:ext>
            </a:extLst>
          </p:cNvPr>
          <p:cNvPicPr>
            <a:picLocks noChangeAspect="1"/>
          </p:cNvPicPr>
          <p:nvPr/>
        </p:nvPicPr>
        <p:blipFill>
          <a:blip r:embed="rId3"/>
          <a:stretch>
            <a:fillRect/>
          </a:stretch>
        </p:blipFill>
        <p:spPr>
          <a:xfrm>
            <a:off x="6611739" y="4909434"/>
            <a:ext cx="1213209" cy="780356"/>
          </a:xfrm>
          <a:prstGeom prst="rect">
            <a:avLst/>
          </a:prstGeom>
        </p:spPr>
      </p:pic>
    </p:spTree>
    <p:extLst>
      <p:ext uri="{BB962C8B-B14F-4D97-AF65-F5344CB8AC3E}">
        <p14:creationId xmlns:p14="http://schemas.microsoft.com/office/powerpoint/2010/main" val="9833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0D2A70-B278-4F84-B6DD-78519A37DE03}"/>
              </a:ext>
            </a:extLst>
          </p:cNvPr>
          <p:cNvSpPr txBox="1"/>
          <p:nvPr/>
        </p:nvSpPr>
        <p:spPr>
          <a:xfrm>
            <a:off x="2514600" y="435935"/>
            <a:ext cx="4114800" cy="584775"/>
          </a:xfrm>
          <a:prstGeom prst="rect">
            <a:avLst/>
          </a:prstGeom>
          <a:noFill/>
        </p:spPr>
        <p:txBody>
          <a:bodyPr wrap="square" rtlCol="0">
            <a:spAutoFit/>
          </a:bodyPr>
          <a:lstStyle/>
          <a:p>
            <a:pPr algn="ctr"/>
            <a:r>
              <a:rPr lang="es-CO" sz="3200" b="1" u="sng" dirty="0">
                <a:effectLst>
                  <a:outerShdw blurRad="38100" dist="38100" dir="2700000" algn="tl">
                    <a:srgbClr val="000000">
                      <a:alpha val="43137"/>
                    </a:srgbClr>
                  </a:outerShdw>
                </a:effectLst>
              </a:rPr>
              <a:t>Ideas de manualidad </a:t>
            </a:r>
          </a:p>
        </p:txBody>
      </p:sp>
      <p:pic>
        <p:nvPicPr>
          <p:cNvPr id="1026" name="Picture 2" descr="Resultado de imagen para manualidades de carpas">
            <a:extLst>
              <a:ext uri="{FF2B5EF4-FFF2-40B4-BE49-F238E27FC236}">
                <a16:creationId xmlns:a16="http://schemas.microsoft.com/office/drawing/2014/main" id="{5172F472-9D5C-4221-870D-2D8A34A4D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89" y="1260844"/>
            <a:ext cx="3410659" cy="378962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3E085CBE-5DA0-4C6C-8C1E-680849F1772B}"/>
              </a:ext>
            </a:extLst>
          </p:cNvPr>
          <p:cNvPicPr>
            <a:picLocks noChangeAspect="1"/>
          </p:cNvPicPr>
          <p:nvPr/>
        </p:nvPicPr>
        <p:blipFill rotWithShape="1">
          <a:blip r:embed="rId3"/>
          <a:srcRect l="21178" t="18815" r="11928"/>
          <a:stretch/>
        </p:blipFill>
        <p:spPr>
          <a:xfrm>
            <a:off x="4981944" y="4126887"/>
            <a:ext cx="3013740" cy="2438378"/>
          </a:xfrm>
          <a:prstGeom prst="rect">
            <a:avLst/>
          </a:prstGeom>
        </p:spPr>
      </p:pic>
      <p:pic>
        <p:nvPicPr>
          <p:cNvPr id="3" name="Imagen 2">
            <a:extLst>
              <a:ext uri="{FF2B5EF4-FFF2-40B4-BE49-F238E27FC236}">
                <a16:creationId xmlns:a16="http://schemas.microsoft.com/office/drawing/2014/main" id="{B05D08BF-8DD1-4502-836F-18D9BDA80B01}"/>
              </a:ext>
            </a:extLst>
          </p:cNvPr>
          <p:cNvPicPr>
            <a:picLocks noChangeAspect="1"/>
          </p:cNvPicPr>
          <p:nvPr/>
        </p:nvPicPr>
        <p:blipFill>
          <a:blip r:embed="rId4"/>
          <a:stretch>
            <a:fillRect/>
          </a:stretch>
        </p:blipFill>
        <p:spPr>
          <a:xfrm>
            <a:off x="4012610" y="1298058"/>
            <a:ext cx="4535967" cy="2551481"/>
          </a:xfrm>
          <a:prstGeom prst="rect">
            <a:avLst/>
          </a:prstGeom>
        </p:spPr>
      </p:pic>
    </p:spTree>
    <p:extLst>
      <p:ext uri="{BB962C8B-B14F-4D97-AF65-F5344CB8AC3E}">
        <p14:creationId xmlns:p14="http://schemas.microsoft.com/office/powerpoint/2010/main" val="149087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65934D46-AE89-46AE-88B0-7B4C385A7256}"/>
              </a:ext>
            </a:extLst>
          </p:cNvPr>
          <p:cNvGraphicFramePr>
            <a:graphicFrameLocks noGrp="1"/>
          </p:cNvGraphicFramePr>
          <p:nvPr>
            <p:extLst>
              <p:ext uri="{D42A27DB-BD31-4B8C-83A1-F6EECF244321}">
                <p14:modId xmlns:p14="http://schemas.microsoft.com/office/powerpoint/2010/main" val="111846874"/>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542318770"/>
                    </a:ext>
                  </a:extLst>
                </a:gridCol>
                <a:gridCol w="2286000">
                  <a:extLst>
                    <a:ext uri="{9D8B030D-6E8A-4147-A177-3AD203B41FA5}">
                      <a16:colId xmlns:a16="http://schemas.microsoft.com/office/drawing/2014/main" val="2435306679"/>
                    </a:ext>
                  </a:extLst>
                </a:gridCol>
                <a:gridCol w="2286000">
                  <a:extLst>
                    <a:ext uri="{9D8B030D-6E8A-4147-A177-3AD203B41FA5}">
                      <a16:colId xmlns:a16="http://schemas.microsoft.com/office/drawing/2014/main" val="911067623"/>
                    </a:ext>
                  </a:extLst>
                </a:gridCol>
                <a:gridCol w="2286000">
                  <a:extLst>
                    <a:ext uri="{9D8B030D-6E8A-4147-A177-3AD203B41FA5}">
                      <a16:colId xmlns:a16="http://schemas.microsoft.com/office/drawing/2014/main" val="3249651258"/>
                    </a:ext>
                  </a:extLst>
                </a:gridCol>
              </a:tblGrid>
              <a:tr h="3429000">
                <a:tc>
                  <a:txBody>
                    <a:bodyPr/>
                    <a:lstStyle/>
                    <a:p>
                      <a:pPr algn="ctr"/>
                      <a:endParaRPr lang="es-CO" sz="2400" b="1" dirty="0">
                        <a:effectLst/>
                        <a:latin typeface="Bradley Hand ITC" panose="03070402050302030203" pitchFamily="66" charset="0"/>
                      </a:endParaRPr>
                    </a:p>
                    <a:p>
                      <a:pPr algn="ctr"/>
                      <a:r>
                        <a:rPr lang="es-CO" sz="2400" b="1" dirty="0">
                          <a:effectLst/>
                          <a:latin typeface="Bradley Hand ITC" panose="03070402050302030203" pitchFamily="66" charset="0"/>
                        </a:rPr>
                        <a:t>¿Sabias que de la familia de Caín salieron tres grandes profesiones?</a:t>
                      </a:r>
                    </a:p>
                    <a:p>
                      <a:pPr algn="ctr"/>
                      <a:endParaRPr lang="es-CO" sz="1600" b="1" dirty="0">
                        <a:effectLst/>
                        <a:latin typeface="Broadway" panose="04040905080B02020502" pitchFamily="82" charset="0"/>
                      </a:endParaRPr>
                    </a:p>
                    <a:p>
                      <a:pPr algn="ctr"/>
                      <a:r>
                        <a:rPr lang="es-CO" sz="1600" b="1" dirty="0">
                          <a:effectLst/>
                          <a:latin typeface="Broadway" panose="04040905080B02020502" pitchFamily="82" charset="0"/>
                        </a:rPr>
                        <a:t>Genesis 4:16-23</a:t>
                      </a:r>
                    </a:p>
                  </a:txBody>
                  <a:tcPr/>
                </a:tc>
                <a:tc>
                  <a:txBody>
                    <a:bodyPr/>
                    <a:lstStyle/>
                    <a:p>
                      <a:pPr algn="ctr"/>
                      <a:r>
                        <a:rPr lang="es-ES" b="1" u="sng" dirty="0"/>
                        <a:t>Jabal</a:t>
                      </a:r>
                      <a:r>
                        <a:rPr lang="es-ES" dirty="0"/>
                        <a:t>, que fue el primero  en vivir en carpas y criar ganado.</a:t>
                      </a:r>
                      <a:endParaRPr lang="es-CO" dirty="0"/>
                    </a:p>
                  </a:txBody>
                  <a:tcPr/>
                </a:tc>
                <a:tc>
                  <a:txBody>
                    <a:bodyPr/>
                    <a:lstStyle/>
                    <a:p>
                      <a:pPr algn="ctr"/>
                      <a:r>
                        <a:rPr lang="es-ES" b="1" u="sng" dirty="0"/>
                        <a:t>Jubal, </a:t>
                      </a:r>
                      <a:r>
                        <a:rPr lang="es-ES" dirty="0"/>
                        <a:t>que fue el primero que tocó el arpa y la flauta.</a:t>
                      </a:r>
                      <a:endParaRPr lang="es-CO" dirty="0"/>
                    </a:p>
                  </a:txBody>
                  <a:tcPr/>
                </a:tc>
                <a:tc>
                  <a:txBody>
                    <a:bodyPr/>
                    <a:lstStyle/>
                    <a:p>
                      <a:pPr algn="ctr"/>
                      <a:r>
                        <a:rPr lang="es-ES" b="1" u="sng" dirty="0"/>
                        <a:t>Tubal Caín</a:t>
                      </a:r>
                      <a:r>
                        <a:rPr lang="es-ES" dirty="0"/>
                        <a:t>, que fue el primero en trabajar el cobre y el hierro.</a:t>
                      </a:r>
                      <a:endParaRPr lang="es-CO" dirty="0"/>
                    </a:p>
                  </a:txBody>
                  <a:tcPr/>
                </a:tc>
                <a:extLst>
                  <a:ext uri="{0D108BD9-81ED-4DB2-BD59-A6C34878D82A}">
                    <a16:rowId xmlns:a16="http://schemas.microsoft.com/office/drawing/2014/main" val="2133434565"/>
                  </a:ext>
                </a:extLst>
              </a:tr>
              <a:tr h="342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¿Sabias que de la familia de Caín salieron tres grandes profesiones?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a:noFill/>
                        </a:ln>
                        <a:solidFill>
                          <a:prstClr val="black"/>
                        </a:solidFill>
                        <a:effectLst/>
                        <a:uLnTx/>
                        <a:uFillTx/>
                        <a:latin typeface="Broadway" panose="04040905080B020205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Broadway" panose="04040905080B02020502" pitchFamily="82" charset="0"/>
                          <a:ea typeface="+mn-ea"/>
                          <a:cs typeface="+mn-cs"/>
                        </a:rPr>
                        <a:t>Genesis 4:16-23</a:t>
                      </a:r>
                    </a:p>
                    <a:p>
                      <a:endParaRPr lang="es-CO" dirty="0"/>
                    </a:p>
                  </a:txBody>
                  <a:tcPr/>
                </a:tc>
                <a:tc>
                  <a:txBody>
                    <a:bodyPr/>
                    <a:lstStyle/>
                    <a:p>
                      <a:pPr algn="ctr"/>
                      <a:r>
                        <a:rPr kumimoji="0" lang="es-ES" sz="1800" b="1" i="0" u="sng" strike="noStrike" kern="1200" cap="none" spc="0" normalizeH="0" baseline="0" noProof="0" dirty="0">
                          <a:ln>
                            <a:noFill/>
                          </a:ln>
                          <a:solidFill>
                            <a:prstClr val="black"/>
                          </a:solidFill>
                          <a:effectLst/>
                          <a:uLnTx/>
                          <a:uFillTx/>
                          <a:latin typeface="+mn-lt"/>
                          <a:ea typeface="+mn-ea"/>
                          <a:cs typeface="+mn-cs"/>
                        </a:rPr>
                        <a:t>Jabal</a:t>
                      </a:r>
                      <a:r>
                        <a:rPr kumimoji="0" lang="es-ES" sz="1800" b="0" i="0" u="none" strike="noStrike" kern="1200" cap="none" spc="0" normalizeH="0" baseline="0" noProof="0" dirty="0">
                          <a:ln>
                            <a:noFill/>
                          </a:ln>
                          <a:solidFill>
                            <a:prstClr val="black"/>
                          </a:solidFill>
                          <a:effectLst/>
                          <a:uLnTx/>
                          <a:uFillTx/>
                          <a:latin typeface="+mn-lt"/>
                          <a:ea typeface="+mn-ea"/>
                          <a:cs typeface="+mn-cs"/>
                        </a:rPr>
                        <a:t>, que fue el primero  en vivir en carpas y criar ganado</a:t>
                      </a:r>
                      <a:endParaRPr lang="es-CO"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0" normalizeH="0" baseline="0" noProof="0" dirty="0">
                          <a:ln>
                            <a:noFill/>
                          </a:ln>
                          <a:solidFill>
                            <a:prstClr val="black"/>
                          </a:solidFill>
                          <a:effectLst/>
                          <a:uLnTx/>
                          <a:uFillTx/>
                          <a:latin typeface="+mn-lt"/>
                          <a:ea typeface="+mn-ea"/>
                          <a:cs typeface="+mn-cs"/>
                        </a:rPr>
                        <a:t>Jubal, </a:t>
                      </a:r>
                      <a:r>
                        <a:rPr kumimoji="0" lang="es-ES" sz="1800" b="0" i="0" u="none" strike="noStrike" kern="1200" cap="none" spc="0" normalizeH="0" baseline="0" noProof="0" dirty="0">
                          <a:ln>
                            <a:noFill/>
                          </a:ln>
                          <a:solidFill>
                            <a:prstClr val="black"/>
                          </a:solidFill>
                          <a:effectLst/>
                          <a:uLnTx/>
                          <a:uFillTx/>
                          <a:latin typeface="+mn-lt"/>
                          <a:ea typeface="+mn-ea"/>
                          <a:cs typeface="+mn-cs"/>
                        </a:rPr>
                        <a:t>que fue el primero que tocó el arpa y la flauta.</a:t>
                      </a:r>
                      <a:endParaRPr kumimoji="0" lang="es-CO" sz="1800" b="0" i="0" u="none" strike="noStrike" kern="1200" cap="none" spc="0" normalizeH="0" baseline="0" noProof="0" dirty="0">
                        <a:ln>
                          <a:noFill/>
                        </a:ln>
                        <a:solidFill>
                          <a:prstClr val="black"/>
                        </a:solidFill>
                        <a:effectLst/>
                        <a:uLnTx/>
                        <a:uFillTx/>
                        <a:latin typeface="+mn-lt"/>
                        <a:ea typeface="+mn-ea"/>
                        <a:cs typeface="+mn-cs"/>
                      </a:endParaRPr>
                    </a:p>
                    <a:p>
                      <a:pPr algn="ctr"/>
                      <a:endParaRPr lang="es-CO"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0" normalizeH="0" baseline="0" noProof="0" dirty="0">
                          <a:ln>
                            <a:noFill/>
                          </a:ln>
                          <a:solidFill>
                            <a:prstClr val="black"/>
                          </a:solidFill>
                          <a:effectLst/>
                          <a:uLnTx/>
                          <a:uFillTx/>
                          <a:latin typeface="+mn-lt"/>
                          <a:ea typeface="+mn-ea"/>
                          <a:cs typeface="+mn-cs"/>
                        </a:rPr>
                        <a:t>Tubal Caín</a:t>
                      </a:r>
                      <a:r>
                        <a:rPr kumimoji="0" lang="es-ES" sz="1800" b="0" i="0" u="none" strike="noStrike" kern="1200" cap="none" spc="0" normalizeH="0" baseline="0" noProof="0" dirty="0">
                          <a:ln>
                            <a:noFill/>
                          </a:ln>
                          <a:solidFill>
                            <a:prstClr val="black"/>
                          </a:solidFill>
                          <a:effectLst/>
                          <a:uLnTx/>
                          <a:uFillTx/>
                          <a:latin typeface="+mn-lt"/>
                          <a:ea typeface="+mn-ea"/>
                          <a:cs typeface="+mn-cs"/>
                        </a:rPr>
                        <a:t>, que fue el primero en trabajar el cobre y el hierro.</a:t>
                      </a:r>
                      <a:endParaRPr kumimoji="0" lang="es-CO" sz="1800" b="0" i="0" u="none" strike="noStrike" kern="1200" cap="none" spc="0" normalizeH="0" baseline="0" noProof="0" dirty="0">
                        <a:ln>
                          <a:noFill/>
                        </a:ln>
                        <a:solidFill>
                          <a:prstClr val="black"/>
                        </a:solidFill>
                        <a:effectLst/>
                        <a:uLnTx/>
                        <a:uFillTx/>
                        <a:latin typeface="+mn-lt"/>
                        <a:ea typeface="+mn-ea"/>
                        <a:cs typeface="+mn-cs"/>
                      </a:endParaRPr>
                    </a:p>
                    <a:p>
                      <a:pPr algn="ctr"/>
                      <a:endParaRPr lang="es-CO" dirty="0"/>
                    </a:p>
                  </a:txBody>
                  <a:tcPr/>
                </a:tc>
                <a:extLst>
                  <a:ext uri="{0D108BD9-81ED-4DB2-BD59-A6C34878D82A}">
                    <a16:rowId xmlns:a16="http://schemas.microsoft.com/office/drawing/2014/main" val="3624817984"/>
                  </a:ext>
                </a:extLst>
              </a:tr>
            </a:tbl>
          </a:graphicData>
        </a:graphic>
      </p:graphicFrame>
      <p:pic>
        <p:nvPicPr>
          <p:cNvPr id="6" name="Imagen 5">
            <a:extLst>
              <a:ext uri="{FF2B5EF4-FFF2-40B4-BE49-F238E27FC236}">
                <a16:creationId xmlns:a16="http://schemas.microsoft.com/office/drawing/2014/main" id="{9BBF5DA1-EEA9-436E-BB03-289700551702}"/>
              </a:ext>
            </a:extLst>
          </p:cNvPr>
          <p:cNvPicPr>
            <a:picLocks noChangeAspect="1"/>
          </p:cNvPicPr>
          <p:nvPr/>
        </p:nvPicPr>
        <p:blipFill rotWithShape="1">
          <a:blip r:embed="rId2"/>
          <a:srcRect l="5221" t="16061" r="3691" b="15342"/>
          <a:stretch/>
        </p:blipFill>
        <p:spPr>
          <a:xfrm rot="21418539">
            <a:off x="2547668" y="1103597"/>
            <a:ext cx="1715167" cy="915236"/>
          </a:xfrm>
          <a:prstGeom prst="rect">
            <a:avLst/>
          </a:prstGeom>
        </p:spPr>
      </p:pic>
      <p:pic>
        <p:nvPicPr>
          <p:cNvPr id="7" name="Imagen 6">
            <a:extLst>
              <a:ext uri="{FF2B5EF4-FFF2-40B4-BE49-F238E27FC236}">
                <a16:creationId xmlns:a16="http://schemas.microsoft.com/office/drawing/2014/main" id="{F0040A3A-6752-4ABE-91E9-6645B8DB3DC2}"/>
              </a:ext>
            </a:extLst>
          </p:cNvPr>
          <p:cNvPicPr>
            <a:picLocks noChangeAspect="1"/>
          </p:cNvPicPr>
          <p:nvPr/>
        </p:nvPicPr>
        <p:blipFill>
          <a:blip r:embed="rId3"/>
          <a:stretch>
            <a:fillRect/>
          </a:stretch>
        </p:blipFill>
        <p:spPr>
          <a:xfrm flipH="1">
            <a:off x="2298825" y="2309189"/>
            <a:ext cx="1040302" cy="1004456"/>
          </a:xfrm>
          <a:prstGeom prst="rect">
            <a:avLst/>
          </a:prstGeom>
        </p:spPr>
      </p:pic>
      <p:pic>
        <p:nvPicPr>
          <p:cNvPr id="8" name="Imagen 7">
            <a:extLst>
              <a:ext uri="{FF2B5EF4-FFF2-40B4-BE49-F238E27FC236}">
                <a16:creationId xmlns:a16="http://schemas.microsoft.com/office/drawing/2014/main" id="{31DC8E7C-861D-4A2C-85E6-AE5DFC868679}"/>
              </a:ext>
            </a:extLst>
          </p:cNvPr>
          <p:cNvPicPr>
            <a:picLocks noChangeAspect="1"/>
          </p:cNvPicPr>
          <p:nvPr/>
        </p:nvPicPr>
        <p:blipFill>
          <a:blip r:embed="rId3"/>
          <a:stretch>
            <a:fillRect/>
          </a:stretch>
        </p:blipFill>
        <p:spPr>
          <a:xfrm rot="201223">
            <a:off x="3356237" y="1919399"/>
            <a:ext cx="1087412" cy="1076856"/>
          </a:xfrm>
          <a:prstGeom prst="rect">
            <a:avLst/>
          </a:prstGeom>
        </p:spPr>
      </p:pic>
      <p:pic>
        <p:nvPicPr>
          <p:cNvPr id="10" name="Imagen 9">
            <a:extLst>
              <a:ext uri="{FF2B5EF4-FFF2-40B4-BE49-F238E27FC236}">
                <a16:creationId xmlns:a16="http://schemas.microsoft.com/office/drawing/2014/main" id="{EF2E9BAF-50F7-43F2-9E27-A36766BF717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368755">
            <a:off x="5598750" y="1836158"/>
            <a:ext cx="1068296" cy="1424394"/>
          </a:xfrm>
          <a:prstGeom prst="rect">
            <a:avLst/>
          </a:prstGeom>
        </p:spPr>
      </p:pic>
      <p:pic>
        <p:nvPicPr>
          <p:cNvPr id="11" name="Imagen 10">
            <a:extLst>
              <a:ext uri="{FF2B5EF4-FFF2-40B4-BE49-F238E27FC236}">
                <a16:creationId xmlns:a16="http://schemas.microsoft.com/office/drawing/2014/main" id="{DAC3EAC4-4FB3-4C77-8A16-323D648CBEBF}"/>
              </a:ext>
            </a:extLst>
          </p:cNvPr>
          <p:cNvPicPr>
            <a:picLocks noChangeAspect="1"/>
          </p:cNvPicPr>
          <p:nvPr/>
        </p:nvPicPr>
        <p:blipFill rotWithShape="1">
          <a:blip r:embed="rId6"/>
          <a:srcRect l="7642" t="4032" r="9509" b="5270"/>
          <a:stretch/>
        </p:blipFill>
        <p:spPr>
          <a:xfrm>
            <a:off x="7267987" y="1058988"/>
            <a:ext cx="1537792" cy="2254657"/>
          </a:xfrm>
          <a:prstGeom prst="rect">
            <a:avLst/>
          </a:prstGeom>
        </p:spPr>
      </p:pic>
      <p:pic>
        <p:nvPicPr>
          <p:cNvPr id="12" name="Imagen 11">
            <a:extLst>
              <a:ext uri="{FF2B5EF4-FFF2-40B4-BE49-F238E27FC236}">
                <a16:creationId xmlns:a16="http://schemas.microsoft.com/office/drawing/2014/main" id="{1AF421E0-B6B1-49AA-B9BD-B27BB647B810}"/>
              </a:ext>
            </a:extLst>
          </p:cNvPr>
          <p:cNvPicPr>
            <a:picLocks noChangeAspect="1"/>
          </p:cNvPicPr>
          <p:nvPr/>
        </p:nvPicPr>
        <p:blipFill>
          <a:blip r:embed="rId7"/>
          <a:stretch>
            <a:fillRect/>
          </a:stretch>
        </p:blipFill>
        <p:spPr>
          <a:xfrm rot="20740828">
            <a:off x="4868973" y="1157402"/>
            <a:ext cx="1025852" cy="1344293"/>
          </a:xfrm>
          <a:prstGeom prst="rect">
            <a:avLst/>
          </a:prstGeom>
        </p:spPr>
      </p:pic>
      <p:pic>
        <p:nvPicPr>
          <p:cNvPr id="13" name="Imagen 12">
            <a:extLst>
              <a:ext uri="{FF2B5EF4-FFF2-40B4-BE49-F238E27FC236}">
                <a16:creationId xmlns:a16="http://schemas.microsoft.com/office/drawing/2014/main" id="{A4C59D58-6C48-4A23-97E3-238C4DB2A4E6}"/>
              </a:ext>
            </a:extLst>
          </p:cNvPr>
          <p:cNvPicPr>
            <a:picLocks noChangeAspect="1"/>
          </p:cNvPicPr>
          <p:nvPr/>
        </p:nvPicPr>
        <p:blipFill rotWithShape="1">
          <a:blip r:embed="rId2"/>
          <a:srcRect l="5221" t="16061" r="3691" b="15342"/>
          <a:stretch/>
        </p:blipFill>
        <p:spPr>
          <a:xfrm rot="21418539">
            <a:off x="2547669" y="4484952"/>
            <a:ext cx="1715167" cy="915236"/>
          </a:xfrm>
          <a:prstGeom prst="rect">
            <a:avLst/>
          </a:prstGeom>
        </p:spPr>
      </p:pic>
      <p:pic>
        <p:nvPicPr>
          <p:cNvPr id="14" name="Imagen 13">
            <a:extLst>
              <a:ext uri="{FF2B5EF4-FFF2-40B4-BE49-F238E27FC236}">
                <a16:creationId xmlns:a16="http://schemas.microsoft.com/office/drawing/2014/main" id="{59274DB3-4364-4D0F-89CE-FA8D9E217E0C}"/>
              </a:ext>
            </a:extLst>
          </p:cNvPr>
          <p:cNvPicPr>
            <a:picLocks noChangeAspect="1"/>
          </p:cNvPicPr>
          <p:nvPr/>
        </p:nvPicPr>
        <p:blipFill>
          <a:blip r:embed="rId8"/>
          <a:stretch>
            <a:fillRect/>
          </a:stretch>
        </p:blipFill>
        <p:spPr>
          <a:xfrm>
            <a:off x="3405251" y="5282032"/>
            <a:ext cx="1152244" cy="1146147"/>
          </a:xfrm>
          <a:prstGeom prst="rect">
            <a:avLst/>
          </a:prstGeom>
        </p:spPr>
      </p:pic>
      <p:pic>
        <p:nvPicPr>
          <p:cNvPr id="15" name="Imagen 14">
            <a:extLst>
              <a:ext uri="{FF2B5EF4-FFF2-40B4-BE49-F238E27FC236}">
                <a16:creationId xmlns:a16="http://schemas.microsoft.com/office/drawing/2014/main" id="{43AC2C51-8CB3-457A-A65C-775585D0F42B}"/>
              </a:ext>
            </a:extLst>
          </p:cNvPr>
          <p:cNvPicPr>
            <a:picLocks noChangeAspect="1"/>
          </p:cNvPicPr>
          <p:nvPr/>
        </p:nvPicPr>
        <p:blipFill>
          <a:blip r:embed="rId3"/>
          <a:stretch>
            <a:fillRect/>
          </a:stretch>
        </p:blipFill>
        <p:spPr>
          <a:xfrm rot="21011710" flipH="1">
            <a:off x="2383044" y="5702063"/>
            <a:ext cx="1022878" cy="1076856"/>
          </a:xfrm>
          <a:prstGeom prst="rect">
            <a:avLst/>
          </a:prstGeom>
        </p:spPr>
      </p:pic>
      <p:pic>
        <p:nvPicPr>
          <p:cNvPr id="16" name="Imagen 15">
            <a:extLst>
              <a:ext uri="{FF2B5EF4-FFF2-40B4-BE49-F238E27FC236}">
                <a16:creationId xmlns:a16="http://schemas.microsoft.com/office/drawing/2014/main" id="{494AB177-A55F-4135-828B-23843B8AF9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368755">
            <a:off x="5573418" y="5335125"/>
            <a:ext cx="1068296" cy="1424394"/>
          </a:xfrm>
          <a:prstGeom prst="rect">
            <a:avLst/>
          </a:prstGeom>
        </p:spPr>
      </p:pic>
      <p:pic>
        <p:nvPicPr>
          <p:cNvPr id="17" name="Imagen 16">
            <a:extLst>
              <a:ext uri="{FF2B5EF4-FFF2-40B4-BE49-F238E27FC236}">
                <a16:creationId xmlns:a16="http://schemas.microsoft.com/office/drawing/2014/main" id="{FDFC1F5F-2E28-4DFA-A823-965424574F0E}"/>
              </a:ext>
            </a:extLst>
          </p:cNvPr>
          <p:cNvPicPr>
            <a:picLocks noChangeAspect="1"/>
          </p:cNvPicPr>
          <p:nvPr/>
        </p:nvPicPr>
        <p:blipFill>
          <a:blip r:embed="rId7"/>
          <a:stretch>
            <a:fillRect/>
          </a:stretch>
        </p:blipFill>
        <p:spPr>
          <a:xfrm rot="20740828">
            <a:off x="4879288" y="4578227"/>
            <a:ext cx="1025852" cy="1344293"/>
          </a:xfrm>
          <a:prstGeom prst="rect">
            <a:avLst/>
          </a:prstGeom>
        </p:spPr>
      </p:pic>
      <p:pic>
        <p:nvPicPr>
          <p:cNvPr id="18" name="Imagen 17">
            <a:extLst>
              <a:ext uri="{FF2B5EF4-FFF2-40B4-BE49-F238E27FC236}">
                <a16:creationId xmlns:a16="http://schemas.microsoft.com/office/drawing/2014/main" id="{D3B0E95A-9797-47FD-9CC6-0599DA6E7FB0}"/>
              </a:ext>
            </a:extLst>
          </p:cNvPr>
          <p:cNvPicPr>
            <a:picLocks noChangeAspect="1"/>
          </p:cNvPicPr>
          <p:nvPr/>
        </p:nvPicPr>
        <p:blipFill rotWithShape="1">
          <a:blip r:embed="rId6"/>
          <a:srcRect l="7642" t="4032" r="9509" b="5270"/>
          <a:stretch/>
        </p:blipFill>
        <p:spPr>
          <a:xfrm>
            <a:off x="7267987" y="4317469"/>
            <a:ext cx="1537792" cy="2254657"/>
          </a:xfrm>
          <a:prstGeom prst="rect">
            <a:avLst/>
          </a:prstGeom>
        </p:spPr>
      </p:pic>
      <p:pic>
        <p:nvPicPr>
          <p:cNvPr id="19" name="Imagen 18">
            <a:extLst>
              <a:ext uri="{FF2B5EF4-FFF2-40B4-BE49-F238E27FC236}">
                <a16:creationId xmlns:a16="http://schemas.microsoft.com/office/drawing/2014/main" id="{FEAA3A9E-56F9-4F07-9279-7B6F066AAA3D}"/>
              </a:ext>
            </a:extLst>
          </p:cNvPr>
          <p:cNvPicPr>
            <a:picLocks noChangeAspect="1"/>
          </p:cNvPicPr>
          <p:nvPr/>
        </p:nvPicPr>
        <p:blipFill>
          <a:blip r:embed="rId9"/>
          <a:stretch>
            <a:fillRect/>
          </a:stretch>
        </p:blipFill>
        <p:spPr>
          <a:xfrm>
            <a:off x="20501" y="2911472"/>
            <a:ext cx="785945" cy="505533"/>
          </a:xfrm>
          <a:prstGeom prst="rect">
            <a:avLst/>
          </a:prstGeom>
        </p:spPr>
      </p:pic>
      <p:pic>
        <p:nvPicPr>
          <p:cNvPr id="20" name="Imagen 19">
            <a:extLst>
              <a:ext uri="{FF2B5EF4-FFF2-40B4-BE49-F238E27FC236}">
                <a16:creationId xmlns:a16="http://schemas.microsoft.com/office/drawing/2014/main" id="{07D3281C-A177-4091-89DB-9464BA122F9E}"/>
              </a:ext>
            </a:extLst>
          </p:cNvPr>
          <p:cNvPicPr>
            <a:picLocks noChangeAspect="1"/>
          </p:cNvPicPr>
          <p:nvPr/>
        </p:nvPicPr>
        <p:blipFill>
          <a:blip r:embed="rId10"/>
          <a:stretch>
            <a:fillRect/>
          </a:stretch>
        </p:blipFill>
        <p:spPr>
          <a:xfrm>
            <a:off x="0" y="6337813"/>
            <a:ext cx="786452" cy="506012"/>
          </a:xfrm>
          <a:prstGeom prst="rect">
            <a:avLst/>
          </a:prstGeom>
        </p:spPr>
      </p:pic>
    </p:spTree>
    <p:extLst>
      <p:ext uri="{BB962C8B-B14F-4D97-AF65-F5344CB8AC3E}">
        <p14:creationId xmlns:p14="http://schemas.microsoft.com/office/powerpoint/2010/main" val="149295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09BABB5-E6D1-4200-B890-72F1714E055B}"/>
              </a:ext>
            </a:extLst>
          </p:cNvPr>
          <p:cNvSpPr txBox="1"/>
          <p:nvPr/>
        </p:nvSpPr>
        <p:spPr>
          <a:xfrm>
            <a:off x="558209" y="409283"/>
            <a:ext cx="8027582" cy="1569660"/>
          </a:xfrm>
          <a:prstGeom prst="rect">
            <a:avLst/>
          </a:prstGeom>
          <a:noFill/>
        </p:spPr>
        <p:txBody>
          <a:bodyPr wrap="square" rtlCol="0">
            <a:spAutoFit/>
          </a:bodyPr>
          <a:lstStyle/>
          <a:p>
            <a:pPr algn="ctr"/>
            <a:r>
              <a:rPr lang="es-CO" sz="4000" b="1" dirty="0">
                <a:latin typeface="Bradley Hand ITC" panose="03070402050302030203" pitchFamily="66" charset="0"/>
              </a:rPr>
              <a:t>¿</a:t>
            </a:r>
            <a:r>
              <a:rPr lang="es-CO" sz="4000" dirty="0">
                <a:latin typeface="Bradley Hand ITC" panose="03070402050302030203" pitchFamily="66" charset="0"/>
              </a:rPr>
              <a:t>Sabias que de la familia de </a:t>
            </a:r>
            <a:r>
              <a:rPr lang="es-CO" sz="4000" b="1" dirty="0">
                <a:effectLst>
                  <a:outerShdw blurRad="38100" dist="38100" dir="2700000" algn="tl">
                    <a:srgbClr val="000000">
                      <a:alpha val="43137"/>
                    </a:srgbClr>
                  </a:outerShdw>
                </a:effectLst>
                <a:latin typeface="Bradley Hand ITC" panose="03070402050302030203" pitchFamily="66" charset="0"/>
              </a:rPr>
              <a:t>Caín</a:t>
            </a:r>
            <a:r>
              <a:rPr lang="es-CO" sz="4000" b="1" dirty="0">
                <a:latin typeface="Bradley Hand ITC" panose="03070402050302030203" pitchFamily="66" charset="0"/>
              </a:rPr>
              <a:t> </a:t>
            </a:r>
            <a:r>
              <a:rPr lang="es-CO" sz="4000" dirty="0">
                <a:latin typeface="Bradley Hand ITC" panose="03070402050302030203" pitchFamily="66" charset="0"/>
              </a:rPr>
              <a:t>salieron</a:t>
            </a:r>
            <a:r>
              <a:rPr lang="es-CO" sz="4000" b="1" dirty="0">
                <a:latin typeface="Bradley Hand ITC" panose="03070402050302030203" pitchFamily="66" charset="0"/>
              </a:rPr>
              <a:t> tres </a:t>
            </a:r>
            <a:r>
              <a:rPr lang="es-CO" sz="4000" b="1" dirty="0">
                <a:effectLst>
                  <a:outerShdw blurRad="38100" dist="38100" dir="2700000" algn="tl">
                    <a:srgbClr val="000000">
                      <a:alpha val="43137"/>
                    </a:srgbClr>
                  </a:outerShdw>
                </a:effectLst>
                <a:latin typeface="Bradley Hand ITC" panose="03070402050302030203" pitchFamily="66" charset="0"/>
              </a:rPr>
              <a:t>grandes profesiones?</a:t>
            </a:r>
          </a:p>
          <a:p>
            <a:pPr algn="ctr"/>
            <a:endParaRPr lang="es-CO" sz="1600" b="1" dirty="0">
              <a:latin typeface="Broadway" panose="04040905080B02020502" pitchFamily="82" charset="0"/>
            </a:endParaRPr>
          </a:p>
        </p:txBody>
      </p:sp>
      <p:sp>
        <p:nvSpPr>
          <p:cNvPr id="5" name="CuadroTexto 4">
            <a:extLst>
              <a:ext uri="{FF2B5EF4-FFF2-40B4-BE49-F238E27FC236}">
                <a16:creationId xmlns:a16="http://schemas.microsoft.com/office/drawing/2014/main" id="{C281BEB2-A71D-41CC-B4DE-BD82A82CDD1C}"/>
              </a:ext>
            </a:extLst>
          </p:cNvPr>
          <p:cNvSpPr txBox="1"/>
          <p:nvPr/>
        </p:nvSpPr>
        <p:spPr>
          <a:xfrm>
            <a:off x="193086" y="2022749"/>
            <a:ext cx="2911352" cy="2862322"/>
          </a:xfrm>
          <a:prstGeom prst="rect">
            <a:avLst/>
          </a:prstGeom>
          <a:noFill/>
          <a:ln w="28575">
            <a:solidFill>
              <a:schemeClr val="tx1"/>
            </a:solidFill>
          </a:ln>
        </p:spPr>
        <p:txBody>
          <a:bodyPr wrap="square" rtlCol="0">
            <a:spAutoFit/>
          </a:bodyPr>
          <a:lstStyle/>
          <a:p>
            <a:pPr lvl="0" algn="ctr" defTabSz="914400"/>
            <a:r>
              <a:rPr lang="es-ES" b="1" u="sng" dirty="0">
                <a:solidFill>
                  <a:prstClr val="black"/>
                </a:solidFill>
              </a:rPr>
              <a:t>Jabal</a:t>
            </a:r>
            <a:r>
              <a:rPr lang="es-ES" dirty="0">
                <a:solidFill>
                  <a:prstClr val="black"/>
                </a:solidFill>
              </a:rPr>
              <a:t>, que fue el primero  en vivir en carpas y criar ganado.</a:t>
            </a:r>
          </a:p>
          <a:p>
            <a:pPr lvl="0" algn="ctr" defTabSz="914400"/>
            <a:endParaRPr lang="es-ES" dirty="0">
              <a:solidFill>
                <a:prstClr val="black"/>
              </a:solidFill>
            </a:endParaRPr>
          </a:p>
          <a:p>
            <a:pPr lvl="0" algn="ctr" defTabSz="914400"/>
            <a:endParaRPr lang="es-ES" dirty="0">
              <a:solidFill>
                <a:prstClr val="black"/>
              </a:solidFill>
            </a:endParaRPr>
          </a:p>
          <a:p>
            <a:pPr lvl="0" algn="ctr" defTabSz="914400"/>
            <a:endParaRPr lang="es-ES" dirty="0">
              <a:solidFill>
                <a:prstClr val="black"/>
              </a:solidFill>
            </a:endParaRPr>
          </a:p>
          <a:p>
            <a:pPr lvl="0" algn="ctr" defTabSz="914400"/>
            <a:endParaRPr lang="es-ES" dirty="0">
              <a:solidFill>
                <a:prstClr val="black"/>
              </a:solidFill>
            </a:endParaRPr>
          </a:p>
          <a:p>
            <a:pPr lvl="0" algn="ctr" defTabSz="914400"/>
            <a:endParaRPr lang="es-ES" dirty="0">
              <a:solidFill>
                <a:prstClr val="black"/>
              </a:solidFill>
            </a:endParaRPr>
          </a:p>
          <a:p>
            <a:pPr lvl="0" algn="ctr" defTabSz="914400"/>
            <a:endParaRPr lang="es-ES" dirty="0">
              <a:solidFill>
                <a:prstClr val="black"/>
              </a:solidFill>
            </a:endParaRPr>
          </a:p>
          <a:p>
            <a:pPr lvl="0" algn="ctr" defTabSz="914400"/>
            <a:endParaRPr lang="es-CO" dirty="0">
              <a:solidFill>
                <a:prstClr val="black"/>
              </a:solidFill>
            </a:endParaRPr>
          </a:p>
        </p:txBody>
      </p:sp>
      <p:pic>
        <p:nvPicPr>
          <p:cNvPr id="6" name="Imagen 5">
            <a:extLst>
              <a:ext uri="{FF2B5EF4-FFF2-40B4-BE49-F238E27FC236}">
                <a16:creationId xmlns:a16="http://schemas.microsoft.com/office/drawing/2014/main" id="{088F9547-1F0D-4F5C-9F03-363ED75A061A}"/>
              </a:ext>
            </a:extLst>
          </p:cNvPr>
          <p:cNvPicPr>
            <a:picLocks noChangeAspect="1"/>
          </p:cNvPicPr>
          <p:nvPr/>
        </p:nvPicPr>
        <p:blipFill rotWithShape="1">
          <a:blip r:embed="rId2"/>
          <a:srcRect l="5221" t="16061" r="3691" b="15342"/>
          <a:stretch/>
        </p:blipFill>
        <p:spPr>
          <a:xfrm rot="21418539">
            <a:off x="718004" y="2807514"/>
            <a:ext cx="1715167" cy="915236"/>
          </a:xfrm>
          <a:prstGeom prst="rect">
            <a:avLst/>
          </a:prstGeom>
        </p:spPr>
      </p:pic>
      <p:pic>
        <p:nvPicPr>
          <p:cNvPr id="7" name="Imagen 6">
            <a:extLst>
              <a:ext uri="{FF2B5EF4-FFF2-40B4-BE49-F238E27FC236}">
                <a16:creationId xmlns:a16="http://schemas.microsoft.com/office/drawing/2014/main" id="{B217F4AA-C669-4C7F-BF9B-2B508B02E6F7}"/>
              </a:ext>
            </a:extLst>
          </p:cNvPr>
          <p:cNvPicPr>
            <a:picLocks noChangeAspect="1"/>
          </p:cNvPicPr>
          <p:nvPr/>
        </p:nvPicPr>
        <p:blipFill>
          <a:blip r:embed="rId3"/>
          <a:stretch>
            <a:fillRect/>
          </a:stretch>
        </p:blipFill>
        <p:spPr>
          <a:xfrm rot="201223">
            <a:off x="1724232" y="3738347"/>
            <a:ext cx="1087412" cy="1076856"/>
          </a:xfrm>
          <a:prstGeom prst="rect">
            <a:avLst/>
          </a:prstGeom>
        </p:spPr>
      </p:pic>
      <p:pic>
        <p:nvPicPr>
          <p:cNvPr id="8" name="Imagen 7">
            <a:extLst>
              <a:ext uri="{FF2B5EF4-FFF2-40B4-BE49-F238E27FC236}">
                <a16:creationId xmlns:a16="http://schemas.microsoft.com/office/drawing/2014/main" id="{9CB8E040-AA54-4F99-A69C-D13A19841B8A}"/>
              </a:ext>
            </a:extLst>
          </p:cNvPr>
          <p:cNvPicPr>
            <a:picLocks noChangeAspect="1"/>
          </p:cNvPicPr>
          <p:nvPr/>
        </p:nvPicPr>
        <p:blipFill>
          <a:blip r:embed="rId3"/>
          <a:stretch>
            <a:fillRect/>
          </a:stretch>
        </p:blipFill>
        <p:spPr>
          <a:xfrm rot="20571625" flipH="1">
            <a:off x="379911" y="3738346"/>
            <a:ext cx="1181310" cy="1076856"/>
          </a:xfrm>
          <a:prstGeom prst="rect">
            <a:avLst/>
          </a:prstGeom>
        </p:spPr>
      </p:pic>
      <p:sp>
        <p:nvSpPr>
          <p:cNvPr id="10" name="CuadroTexto 9">
            <a:extLst>
              <a:ext uri="{FF2B5EF4-FFF2-40B4-BE49-F238E27FC236}">
                <a16:creationId xmlns:a16="http://schemas.microsoft.com/office/drawing/2014/main" id="{E7F1A32E-B6C7-4C8D-B80B-D487BF191AC1}"/>
              </a:ext>
            </a:extLst>
          </p:cNvPr>
          <p:cNvSpPr txBox="1"/>
          <p:nvPr/>
        </p:nvSpPr>
        <p:spPr>
          <a:xfrm>
            <a:off x="3211132" y="3429000"/>
            <a:ext cx="2806046" cy="2800767"/>
          </a:xfrm>
          <a:prstGeom prst="rect">
            <a:avLst/>
          </a:prstGeom>
          <a:noFill/>
          <a:ln w="28575">
            <a:solidFill>
              <a:schemeClr val="tx1"/>
            </a:solidFill>
          </a:ln>
        </p:spPr>
        <p:txBody>
          <a:bodyPr wrap="square" rtlCol="0">
            <a:spAutoFit/>
          </a:bodyPr>
          <a:lstStyle/>
          <a:p>
            <a:pPr lvl="0" algn="ctr" defTabSz="914400"/>
            <a:r>
              <a:rPr lang="es-ES" b="1" u="sng" dirty="0">
                <a:solidFill>
                  <a:prstClr val="black"/>
                </a:solidFill>
              </a:rPr>
              <a:t>Jubal</a:t>
            </a:r>
            <a:r>
              <a:rPr lang="es-ES" b="1" dirty="0">
                <a:solidFill>
                  <a:prstClr val="black"/>
                </a:solidFill>
              </a:rPr>
              <a:t>, que fue el primero que tocó el arpa y la flauta.</a:t>
            </a: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a:p>
            <a:pPr lvl="0" algn="ctr" defTabSz="914400"/>
            <a:endParaRPr lang="es-ES" sz="1400" b="1" dirty="0">
              <a:solidFill>
                <a:prstClr val="black"/>
              </a:solidFill>
            </a:endParaRPr>
          </a:p>
        </p:txBody>
      </p:sp>
      <p:pic>
        <p:nvPicPr>
          <p:cNvPr id="11" name="Imagen 10">
            <a:extLst>
              <a:ext uri="{FF2B5EF4-FFF2-40B4-BE49-F238E27FC236}">
                <a16:creationId xmlns:a16="http://schemas.microsoft.com/office/drawing/2014/main" id="{1E01529E-630F-4A70-B650-56FC85C1834E}"/>
              </a:ext>
            </a:extLst>
          </p:cNvPr>
          <p:cNvPicPr>
            <a:picLocks noChangeAspect="1"/>
          </p:cNvPicPr>
          <p:nvPr/>
        </p:nvPicPr>
        <p:blipFill>
          <a:blip r:embed="rId4"/>
          <a:stretch>
            <a:fillRect/>
          </a:stretch>
        </p:blipFill>
        <p:spPr>
          <a:xfrm rot="20740828">
            <a:off x="3448495" y="4495030"/>
            <a:ext cx="1025852" cy="1344293"/>
          </a:xfrm>
          <a:prstGeom prst="rect">
            <a:avLst/>
          </a:prstGeom>
        </p:spPr>
      </p:pic>
      <p:pic>
        <p:nvPicPr>
          <p:cNvPr id="12" name="Imagen 11">
            <a:extLst>
              <a:ext uri="{FF2B5EF4-FFF2-40B4-BE49-F238E27FC236}">
                <a16:creationId xmlns:a16="http://schemas.microsoft.com/office/drawing/2014/main" id="{26204814-CBC6-404A-B64C-42A403CA30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368755">
            <a:off x="4645179" y="4467814"/>
            <a:ext cx="1068296" cy="1424394"/>
          </a:xfrm>
          <a:prstGeom prst="rect">
            <a:avLst/>
          </a:prstGeom>
        </p:spPr>
      </p:pic>
      <p:sp>
        <p:nvSpPr>
          <p:cNvPr id="13" name="CuadroTexto 12">
            <a:extLst>
              <a:ext uri="{FF2B5EF4-FFF2-40B4-BE49-F238E27FC236}">
                <a16:creationId xmlns:a16="http://schemas.microsoft.com/office/drawing/2014/main" id="{C7961A0F-A314-43E3-850E-83EFB36CC94E}"/>
              </a:ext>
            </a:extLst>
          </p:cNvPr>
          <p:cNvSpPr txBox="1"/>
          <p:nvPr/>
        </p:nvSpPr>
        <p:spPr>
          <a:xfrm>
            <a:off x="6144868" y="2028616"/>
            <a:ext cx="2806046" cy="3139321"/>
          </a:xfrm>
          <a:prstGeom prst="rect">
            <a:avLst/>
          </a:prstGeom>
          <a:noFill/>
          <a:ln w="28575">
            <a:solidFill>
              <a:schemeClr val="tx1"/>
            </a:solidFill>
          </a:ln>
        </p:spPr>
        <p:txBody>
          <a:bodyPr wrap="square" rtlCol="0">
            <a:spAutoFit/>
          </a:bodyPr>
          <a:lstStyle/>
          <a:p>
            <a:pPr lvl="0" algn="ctr" defTabSz="914400"/>
            <a:r>
              <a:rPr lang="es-ES" b="1" u="sng" dirty="0">
                <a:solidFill>
                  <a:prstClr val="black"/>
                </a:solidFill>
              </a:rPr>
              <a:t>Tubal Caín, </a:t>
            </a:r>
            <a:r>
              <a:rPr lang="es-ES" b="1" dirty="0">
                <a:solidFill>
                  <a:prstClr val="black"/>
                </a:solidFill>
              </a:rPr>
              <a:t>que fue el primero en trabajar el cobre y el hierro</a:t>
            </a: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a:p>
            <a:pPr lvl="0" algn="ctr" defTabSz="914400"/>
            <a:endParaRPr lang="es-ES" b="1" dirty="0">
              <a:solidFill>
                <a:prstClr val="black"/>
              </a:solidFill>
            </a:endParaRPr>
          </a:p>
        </p:txBody>
      </p:sp>
      <p:pic>
        <p:nvPicPr>
          <p:cNvPr id="14" name="Imagen 13">
            <a:extLst>
              <a:ext uri="{FF2B5EF4-FFF2-40B4-BE49-F238E27FC236}">
                <a16:creationId xmlns:a16="http://schemas.microsoft.com/office/drawing/2014/main" id="{7E76C2BB-27AF-49A1-9B25-03BAE4E3DF14}"/>
              </a:ext>
            </a:extLst>
          </p:cNvPr>
          <p:cNvPicPr>
            <a:picLocks noChangeAspect="1"/>
          </p:cNvPicPr>
          <p:nvPr/>
        </p:nvPicPr>
        <p:blipFill rotWithShape="1">
          <a:blip r:embed="rId7"/>
          <a:srcRect l="7642" t="4032" r="9509" b="5270"/>
          <a:stretch/>
        </p:blipFill>
        <p:spPr>
          <a:xfrm>
            <a:off x="6838951" y="3010414"/>
            <a:ext cx="1391387" cy="2040003"/>
          </a:xfrm>
          <a:prstGeom prst="rect">
            <a:avLst/>
          </a:prstGeom>
        </p:spPr>
      </p:pic>
      <p:sp>
        <p:nvSpPr>
          <p:cNvPr id="15" name="CuadroTexto 14">
            <a:extLst>
              <a:ext uri="{FF2B5EF4-FFF2-40B4-BE49-F238E27FC236}">
                <a16:creationId xmlns:a16="http://schemas.microsoft.com/office/drawing/2014/main" id="{7CC30336-CC30-4DD5-A8A6-6A7D208793DB}"/>
              </a:ext>
            </a:extLst>
          </p:cNvPr>
          <p:cNvSpPr txBox="1"/>
          <p:nvPr/>
        </p:nvSpPr>
        <p:spPr>
          <a:xfrm>
            <a:off x="2958089" y="1978945"/>
            <a:ext cx="3251452" cy="1077218"/>
          </a:xfrm>
          <a:prstGeom prst="rect">
            <a:avLst/>
          </a:prstGeom>
          <a:noFill/>
        </p:spPr>
        <p:txBody>
          <a:bodyPr wrap="square" rtlCol="0">
            <a:spAutoFit/>
          </a:bodyPr>
          <a:lstStyle/>
          <a:p>
            <a:pPr lvl="0" algn="ctr"/>
            <a:r>
              <a:rPr lang="es-CO" sz="3200" b="1" dirty="0">
                <a:solidFill>
                  <a:prstClr val="black"/>
                </a:solidFill>
                <a:latin typeface="Broadway" panose="04040905080B02020502" pitchFamily="82" charset="0"/>
              </a:rPr>
              <a:t>Genesis </a:t>
            </a:r>
          </a:p>
          <a:p>
            <a:pPr lvl="0" algn="ctr"/>
            <a:r>
              <a:rPr lang="es-CO" sz="3200" b="1" dirty="0">
                <a:solidFill>
                  <a:prstClr val="black"/>
                </a:solidFill>
                <a:latin typeface="Broadway" panose="04040905080B02020502" pitchFamily="82" charset="0"/>
              </a:rPr>
              <a:t>4:16-23</a:t>
            </a:r>
            <a:endParaRPr lang="es-CO" sz="2400" b="1" dirty="0">
              <a:solidFill>
                <a:prstClr val="black"/>
              </a:solidFill>
              <a:latin typeface="Broadway" panose="04040905080B02020502" pitchFamily="82" charset="0"/>
            </a:endParaRPr>
          </a:p>
        </p:txBody>
      </p:sp>
      <p:pic>
        <p:nvPicPr>
          <p:cNvPr id="16" name="Imagen 15">
            <a:extLst>
              <a:ext uri="{FF2B5EF4-FFF2-40B4-BE49-F238E27FC236}">
                <a16:creationId xmlns:a16="http://schemas.microsoft.com/office/drawing/2014/main" id="{CE3FC08F-AFCE-4E00-8804-CFD2B0ADE43A}"/>
              </a:ext>
            </a:extLst>
          </p:cNvPr>
          <p:cNvPicPr>
            <a:picLocks noChangeAspect="1"/>
          </p:cNvPicPr>
          <p:nvPr/>
        </p:nvPicPr>
        <p:blipFill>
          <a:blip r:embed="rId8"/>
          <a:stretch>
            <a:fillRect/>
          </a:stretch>
        </p:blipFill>
        <p:spPr>
          <a:xfrm>
            <a:off x="46468" y="6177424"/>
            <a:ext cx="942360" cy="606142"/>
          </a:xfrm>
          <a:prstGeom prst="rect">
            <a:avLst/>
          </a:prstGeom>
        </p:spPr>
      </p:pic>
    </p:spTree>
    <p:extLst>
      <p:ext uri="{BB962C8B-B14F-4D97-AF65-F5344CB8AC3E}">
        <p14:creationId xmlns:p14="http://schemas.microsoft.com/office/powerpoint/2010/main" val="387417822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967</Words>
  <Application>Microsoft Office PowerPoint</Application>
  <PresentationFormat>Carta (216 x 279 mm)</PresentationFormat>
  <Paragraphs>100</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Bernard MT Condensed</vt:lpstr>
      <vt:lpstr>Bodoni MT Black</vt:lpstr>
      <vt:lpstr>Bradley Hand ITC</vt:lpstr>
      <vt:lpstr>Broadway</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Darlin Sanchez Bustamante</dc:creator>
  <cp:lastModifiedBy>Darlin Sanchez Bustamante</cp:lastModifiedBy>
  <cp:revision>50</cp:revision>
  <dcterms:created xsi:type="dcterms:W3CDTF">2019-07-15T21:58:05Z</dcterms:created>
  <dcterms:modified xsi:type="dcterms:W3CDTF">2019-07-18T16:17:15Z</dcterms:modified>
</cp:coreProperties>
</file>