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70" r:id="rId6"/>
    <p:sldId id="271" r:id="rId7"/>
    <p:sldId id="288" r:id="rId8"/>
    <p:sldId id="289" r:id="rId9"/>
    <p:sldId id="261" r:id="rId10"/>
    <p:sldId id="272" r:id="rId11"/>
    <p:sldId id="290" r:id="rId12"/>
    <p:sldId id="291" r:id="rId13"/>
    <p:sldId id="262" r:id="rId14"/>
    <p:sldId id="273" r:id="rId15"/>
    <p:sldId id="292" r:id="rId16"/>
    <p:sldId id="293" r:id="rId17"/>
    <p:sldId id="294" r:id="rId18"/>
    <p:sldId id="295" r:id="rId19"/>
    <p:sldId id="296" r:id="rId20"/>
    <p:sldId id="267" r:id="rId21"/>
    <p:sldId id="263" r:id="rId22"/>
    <p:sldId id="268" r:id="rId23"/>
  </p:sldIdLst>
  <p:sldSz cx="12192000" cy="6858000"/>
  <p:notesSz cx="6858000" cy="9144000"/>
  <p:defaultText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500"/>
    <a:srgbClr val="469CE5"/>
    <a:srgbClr val="45A7E4"/>
    <a:srgbClr val="000000"/>
    <a:srgbClr val="386B01"/>
    <a:srgbClr val="4A91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GT"/>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GT"/>
          </a:p>
        </p:txBody>
      </p:sp>
      <p:sp>
        <p:nvSpPr>
          <p:cNvPr id="4" name="Marcador de fecha 3"/>
          <p:cNvSpPr>
            <a:spLocks noGrp="1"/>
          </p:cNvSpPr>
          <p:nvPr>
            <p:ph type="dt" sz="half" idx="10"/>
          </p:nvPr>
        </p:nvSpPr>
        <p:spPr/>
        <p:txBody>
          <a:bodyPr/>
          <a:lstStyle/>
          <a:p>
            <a:fld id="{E5350DA1-E5FA-407B-B0E1-664E52A5826F}" type="datetimeFigureOut">
              <a:rPr lang="es-GT" smtClean="0"/>
              <a:t>6/08/2020</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2404515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GT"/>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p:cNvSpPr>
            <a:spLocks noGrp="1"/>
          </p:cNvSpPr>
          <p:nvPr>
            <p:ph type="dt" sz="half" idx="10"/>
          </p:nvPr>
        </p:nvSpPr>
        <p:spPr/>
        <p:txBody>
          <a:bodyPr/>
          <a:lstStyle/>
          <a:p>
            <a:fld id="{E5350DA1-E5FA-407B-B0E1-664E52A5826F}" type="datetimeFigureOut">
              <a:rPr lang="es-GT" smtClean="0"/>
              <a:t>6/08/2020</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2902603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GT"/>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p:cNvSpPr>
            <a:spLocks noGrp="1"/>
          </p:cNvSpPr>
          <p:nvPr>
            <p:ph type="dt" sz="half" idx="10"/>
          </p:nvPr>
        </p:nvSpPr>
        <p:spPr/>
        <p:txBody>
          <a:bodyPr/>
          <a:lstStyle/>
          <a:p>
            <a:fld id="{E5350DA1-E5FA-407B-B0E1-664E52A5826F}" type="datetimeFigureOut">
              <a:rPr lang="es-GT" smtClean="0"/>
              <a:t>6/08/2020</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2531910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GT"/>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p:cNvSpPr>
            <a:spLocks noGrp="1"/>
          </p:cNvSpPr>
          <p:nvPr>
            <p:ph type="dt" sz="half" idx="10"/>
          </p:nvPr>
        </p:nvSpPr>
        <p:spPr/>
        <p:txBody>
          <a:bodyPr/>
          <a:lstStyle/>
          <a:p>
            <a:fld id="{E5350DA1-E5FA-407B-B0E1-664E52A5826F}" type="datetimeFigureOut">
              <a:rPr lang="es-GT" smtClean="0"/>
              <a:t>6/08/2020</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3115138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GT"/>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E5350DA1-E5FA-407B-B0E1-664E52A5826F}" type="datetimeFigureOut">
              <a:rPr lang="es-GT" smtClean="0"/>
              <a:t>6/08/2020</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1439703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GT"/>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5" name="Marcador de fecha 4"/>
          <p:cNvSpPr>
            <a:spLocks noGrp="1"/>
          </p:cNvSpPr>
          <p:nvPr>
            <p:ph type="dt" sz="half" idx="10"/>
          </p:nvPr>
        </p:nvSpPr>
        <p:spPr/>
        <p:txBody>
          <a:bodyPr/>
          <a:lstStyle/>
          <a:p>
            <a:fld id="{E5350DA1-E5FA-407B-B0E1-664E52A5826F}" type="datetimeFigureOut">
              <a:rPr lang="es-GT" smtClean="0"/>
              <a:t>6/08/2020</a:t>
            </a:fld>
            <a:endParaRPr lang="es-GT"/>
          </a:p>
        </p:txBody>
      </p:sp>
      <p:sp>
        <p:nvSpPr>
          <p:cNvPr id="6" name="Marcador de pie de página 5"/>
          <p:cNvSpPr>
            <a:spLocks noGrp="1"/>
          </p:cNvSpPr>
          <p:nvPr>
            <p:ph type="ftr" sz="quarter" idx="11"/>
          </p:nvPr>
        </p:nvSpPr>
        <p:spPr/>
        <p:txBody>
          <a:bodyPr/>
          <a:lstStyle/>
          <a:p>
            <a:endParaRPr lang="es-GT"/>
          </a:p>
        </p:txBody>
      </p:sp>
      <p:sp>
        <p:nvSpPr>
          <p:cNvPr id="7" name="Marcador de número de diapositiva 6"/>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1286565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GT"/>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7" name="Marcador de fecha 6"/>
          <p:cNvSpPr>
            <a:spLocks noGrp="1"/>
          </p:cNvSpPr>
          <p:nvPr>
            <p:ph type="dt" sz="half" idx="10"/>
          </p:nvPr>
        </p:nvSpPr>
        <p:spPr/>
        <p:txBody>
          <a:bodyPr/>
          <a:lstStyle/>
          <a:p>
            <a:fld id="{E5350DA1-E5FA-407B-B0E1-664E52A5826F}" type="datetimeFigureOut">
              <a:rPr lang="es-GT" smtClean="0"/>
              <a:t>6/08/2020</a:t>
            </a:fld>
            <a:endParaRPr lang="es-GT"/>
          </a:p>
        </p:txBody>
      </p:sp>
      <p:sp>
        <p:nvSpPr>
          <p:cNvPr id="8" name="Marcador de pie de página 7"/>
          <p:cNvSpPr>
            <a:spLocks noGrp="1"/>
          </p:cNvSpPr>
          <p:nvPr>
            <p:ph type="ftr" sz="quarter" idx="11"/>
          </p:nvPr>
        </p:nvSpPr>
        <p:spPr/>
        <p:txBody>
          <a:bodyPr/>
          <a:lstStyle/>
          <a:p>
            <a:endParaRPr lang="es-GT"/>
          </a:p>
        </p:txBody>
      </p:sp>
      <p:sp>
        <p:nvSpPr>
          <p:cNvPr id="9" name="Marcador de número de diapositiva 8"/>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2041768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GT"/>
          </a:p>
        </p:txBody>
      </p:sp>
      <p:sp>
        <p:nvSpPr>
          <p:cNvPr id="3" name="Marcador de fecha 2"/>
          <p:cNvSpPr>
            <a:spLocks noGrp="1"/>
          </p:cNvSpPr>
          <p:nvPr>
            <p:ph type="dt" sz="half" idx="10"/>
          </p:nvPr>
        </p:nvSpPr>
        <p:spPr/>
        <p:txBody>
          <a:bodyPr/>
          <a:lstStyle/>
          <a:p>
            <a:fld id="{E5350DA1-E5FA-407B-B0E1-664E52A5826F}" type="datetimeFigureOut">
              <a:rPr lang="es-GT" smtClean="0"/>
              <a:t>6/08/2020</a:t>
            </a:fld>
            <a:endParaRPr lang="es-GT"/>
          </a:p>
        </p:txBody>
      </p:sp>
      <p:sp>
        <p:nvSpPr>
          <p:cNvPr id="4" name="Marcador de pie de página 3"/>
          <p:cNvSpPr>
            <a:spLocks noGrp="1"/>
          </p:cNvSpPr>
          <p:nvPr>
            <p:ph type="ftr" sz="quarter" idx="11"/>
          </p:nvPr>
        </p:nvSpPr>
        <p:spPr/>
        <p:txBody>
          <a:bodyPr/>
          <a:lstStyle/>
          <a:p>
            <a:endParaRPr lang="es-GT"/>
          </a:p>
        </p:txBody>
      </p:sp>
      <p:sp>
        <p:nvSpPr>
          <p:cNvPr id="5" name="Marcador de número de diapositiva 4"/>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3920611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5350DA1-E5FA-407B-B0E1-664E52A5826F}" type="datetimeFigureOut">
              <a:rPr lang="es-GT" smtClean="0"/>
              <a:t>6/08/2020</a:t>
            </a:fld>
            <a:endParaRPr lang="es-GT"/>
          </a:p>
        </p:txBody>
      </p:sp>
      <p:sp>
        <p:nvSpPr>
          <p:cNvPr id="3" name="Marcador de pie de página 2"/>
          <p:cNvSpPr>
            <a:spLocks noGrp="1"/>
          </p:cNvSpPr>
          <p:nvPr>
            <p:ph type="ftr" sz="quarter" idx="11"/>
          </p:nvPr>
        </p:nvSpPr>
        <p:spPr/>
        <p:txBody>
          <a:bodyPr/>
          <a:lstStyle/>
          <a:p>
            <a:endParaRPr lang="es-GT"/>
          </a:p>
        </p:txBody>
      </p:sp>
      <p:sp>
        <p:nvSpPr>
          <p:cNvPr id="4" name="Marcador de número de diapositiva 3"/>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3343988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GT"/>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E5350DA1-E5FA-407B-B0E1-664E52A5826F}" type="datetimeFigureOut">
              <a:rPr lang="es-GT" smtClean="0"/>
              <a:t>6/08/2020</a:t>
            </a:fld>
            <a:endParaRPr lang="es-GT"/>
          </a:p>
        </p:txBody>
      </p:sp>
      <p:sp>
        <p:nvSpPr>
          <p:cNvPr id="6" name="Marcador de pie de página 5"/>
          <p:cNvSpPr>
            <a:spLocks noGrp="1"/>
          </p:cNvSpPr>
          <p:nvPr>
            <p:ph type="ftr" sz="quarter" idx="11"/>
          </p:nvPr>
        </p:nvSpPr>
        <p:spPr/>
        <p:txBody>
          <a:bodyPr/>
          <a:lstStyle/>
          <a:p>
            <a:endParaRPr lang="es-GT"/>
          </a:p>
        </p:txBody>
      </p:sp>
      <p:sp>
        <p:nvSpPr>
          <p:cNvPr id="7" name="Marcador de número de diapositiva 6"/>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3327330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GT"/>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GT"/>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E5350DA1-E5FA-407B-B0E1-664E52A5826F}" type="datetimeFigureOut">
              <a:rPr lang="es-GT" smtClean="0"/>
              <a:t>6/08/2020</a:t>
            </a:fld>
            <a:endParaRPr lang="es-GT"/>
          </a:p>
        </p:txBody>
      </p:sp>
      <p:sp>
        <p:nvSpPr>
          <p:cNvPr id="6" name="Marcador de pie de página 5"/>
          <p:cNvSpPr>
            <a:spLocks noGrp="1"/>
          </p:cNvSpPr>
          <p:nvPr>
            <p:ph type="ftr" sz="quarter" idx="11"/>
          </p:nvPr>
        </p:nvSpPr>
        <p:spPr/>
        <p:txBody>
          <a:bodyPr/>
          <a:lstStyle/>
          <a:p>
            <a:endParaRPr lang="es-GT"/>
          </a:p>
        </p:txBody>
      </p:sp>
      <p:sp>
        <p:nvSpPr>
          <p:cNvPr id="7" name="Marcador de número de diapositiva 6"/>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462927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73000" r="-24000"/>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GT"/>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350DA1-E5FA-407B-B0E1-664E52A5826F}" type="datetimeFigureOut">
              <a:rPr lang="es-GT" smtClean="0"/>
              <a:t>6/08/2020</a:t>
            </a:fld>
            <a:endParaRPr lang="es-GT"/>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GT"/>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3933C9-4AAE-490A-BE9F-F9EE0AB17DCA}" type="slidenum">
              <a:rPr lang="es-GT" smtClean="0"/>
              <a:t>‹Nº›</a:t>
            </a:fld>
            <a:endParaRPr lang="es-GT"/>
          </a:p>
        </p:txBody>
      </p:sp>
    </p:spTree>
    <p:extLst>
      <p:ext uri="{BB962C8B-B14F-4D97-AF65-F5344CB8AC3E}">
        <p14:creationId xmlns:p14="http://schemas.microsoft.com/office/powerpoint/2010/main" val="9329626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F93CE84-7B98-4DA5-91D6-77B7E72EE769}"/>
              </a:ext>
            </a:extLst>
          </p:cNvPr>
          <p:cNvSpPr>
            <a:spLocks noGrp="1"/>
          </p:cNvSpPr>
          <p:nvPr>
            <p:ph type="title"/>
          </p:nvPr>
        </p:nvSpPr>
        <p:spPr>
          <a:xfrm>
            <a:off x="290287" y="551543"/>
            <a:ext cx="5805714" cy="4136570"/>
          </a:xfrm>
        </p:spPr>
        <p:txBody>
          <a:bodyPr>
            <a:noAutofit/>
          </a:bodyPr>
          <a:lstStyle/>
          <a:p>
            <a:pPr algn="ctr"/>
            <a:r>
              <a:rPr lang="es-GT" sz="7200" b="1" dirty="0">
                <a:effectLst>
                  <a:outerShdw blurRad="38100" dist="38100" dir="2700000" algn="tl">
                    <a:srgbClr val="000000">
                      <a:alpha val="43137"/>
                    </a:srgbClr>
                  </a:outerShdw>
                </a:effectLst>
              </a:rPr>
              <a:t>LOS MENSAJES DE CRISTO A LAS IGLESIAS (Parte 1)</a:t>
            </a:r>
            <a:endParaRPr lang="es-419" sz="7200" b="1" dirty="0">
              <a:effectLst>
                <a:outerShdw blurRad="38100" dist="38100" dir="2700000" algn="tl">
                  <a:srgbClr val="000000">
                    <a:alpha val="43137"/>
                  </a:srgbClr>
                </a:outerShdw>
              </a:effectLst>
            </a:endParaRPr>
          </a:p>
        </p:txBody>
      </p:sp>
      <p:sp>
        <p:nvSpPr>
          <p:cNvPr id="7" name="Rectangle 6">
            <a:extLst>
              <a:ext uri="{FF2B5EF4-FFF2-40B4-BE49-F238E27FC236}">
                <a16:creationId xmlns:a16="http://schemas.microsoft.com/office/drawing/2014/main" id="{F87425EB-482D-433D-9BD2-34FA46F89100}"/>
              </a:ext>
            </a:extLst>
          </p:cNvPr>
          <p:cNvSpPr/>
          <p:nvPr/>
        </p:nvSpPr>
        <p:spPr>
          <a:xfrm>
            <a:off x="290286" y="4856687"/>
            <a:ext cx="5464625" cy="1323439"/>
          </a:xfrm>
          <a:prstGeom prst="rect">
            <a:avLst/>
          </a:prstGeom>
        </p:spPr>
        <p:txBody>
          <a:bodyPr wrap="square">
            <a:spAutoFit/>
          </a:bodyPr>
          <a:lstStyle/>
          <a:p>
            <a:pPr algn="ctr"/>
            <a:r>
              <a:rPr lang="es-GT" sz="4000" dirty="0"/>
              <a:t>“Jesucristo instruye a su Iglesia”</a:t>
            </a:r>
            <a:endParaRPr lang="es-419" sz="4000" dirty="0"/>
          </a:p>
        </p:txBody>
      </p:sp>
      <p:pic>
        <p:nvPicPr>
          <p:cNvPr id="15" name="Picture 14">
            <a:extLst>
              <a:ext uri="{FF2B5EF4-FFF2-40B4-BE49-F238E27FC236}">
                <a16:creationId xmlns:a16="http://schemas.microsoft.com/office/drawing/2014/main" id="{45A0A8F3-55E0-4EE0-B6AC-769117F471C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86438" y="1216643"/>
            <a:ext cx="5615275" cy="442471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626169961"/>
      </p:ext>
    </p:extLst>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37029" y="551543"/>
            <a:ext cx="11161485" cy="5747657"/>
          </a:xfrm>
        </p:spPr>
        <p:txBody>
          <a:bodyPr anchor="ctr">
            <a:normAutofit/>
          </a:bodyPr>
          <a:lstStyle/>
          <a:p>
            <a:pPr marL="539750" indent="-539750" algn="just">
              <a:buFont typeface="+mj-lt"/>
              <a:buAutoNum type="alphaUcPeriod" startAt="3"/>
            </a:pPr>
            <a:r>
              <a:rPr lang="es-GT" sz="4000" dirty="0">
                <a:effectLst>
                  <a:outerShdw blurRad="38100" dist="38100" dir="2700000" algn="tl">
                    <a:srgbClr val="000000">
                      <a:alpha val="43137"/>
                    </a:srgbClr>
                  </a:outerShdw>
                </a:effectLst>
                <a:ea typeface="Yu Mincho" panose="02020400000000000000" pitchFamily="18" charset="-128"/>
              </a:rPr>
              <a:t>Jesús también les dice que conocía sus obras, su tribulación, su pobreza, y la blasfemia que sufrían por los que dicen ser judíos, pero no lo son, sino sinagoga de Satanás, que eran pobres pero ricos, también les advierte que enfrentarían una época de intensa persecución tanto humana como diabólica pero que debían permanecer fieles hasta el fin, V.9,10.</a:t>
            </a:r>
            <a:endParaRPr lang="es-GT" sz="4000" dirty="0">
              <a:ea typeface="Yu Mincho" panose="02020400000000000000" pitchFamily="18" charset="-128"/>
            </a:endParaRPr>
          </a:p>
        </p:txBody>
      </p:sp>
    </p:spTree>
    <p:extLst>
      <p:ext uri="{BB962C8B-B14F-4D97-AF65-F5344CB8AC3E}">
        <p14:creationId xmlns:p14="http://schemas.microsoft.com/office/powerpoint/2010/main" val="212187771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37029" y="551543"/>
            <a:ext cx="11161485" cy="5747657"/>
          </a:xfrm>
        </p:spPr>
        <p:txBody>
          <a:bodyPr anchor="ctr">
            <a:normAutofit/>
          </a:bodyPr>
          <a:lstStyle/>
          <a:p>
            <a:pPr marL="536575" indent="-536575" algn="just">
              <a:buFont typeface="+mj-lt"/>
              <a:buAutoNum type="alphaUcPeriod" startAt="4"/>
            </a:pPr>
            <a:r>
              <a:rPr lang="es-GT" sz="4000" dirty="0">
                <a:effectLst>
                  <a:outerShdw blurRad="38100" dist="38100" dir="2700000" algn="tl">
                    <a:srgbClr val="000000">
                      <a:alpha val="43137"/>
                    </a:srgbClr>
                  </a:outerShdw>
                </a:effectLst>
                <a:ea typeface="Yu Mincho" panose="02020400000000000000" pitchFamily="18" charset="-128"/>
              </a:rPr>
              <a:t>Jesús pide sensibilidad para oír al Espíritu Santo y les da estas promesas:  los que soporten la persecución venidera recibirán una corona de vida, y los que vencieren no serian heridos por la segunda muerte, V.11.</a:t>
            </a:r>
          </a:p>
          <a:p>
            <a:pPr marL="539750" indent="-539750" algn="just">
              <a:buFont typeface="+mj-lt"/>
              <a:buAutoNum type="alphaUcPeriod" startAt="4"/>
            </a:pPr>
            <a:r>
              <a:rPr lang="es-GT" sz="4000" dirty="0">
                <a:effectLst>
                  <a:outerShdw blurRad="38100" dist="38100" dir="2700000" algn="tl">
                    <a:srgbClr val="000000">
                      <a:alpha val="43137"/>
                    </a:srgbClr>
                  </a:outerShdw>
                </a:effectLst>
                <a:ea typeface="Yu Mincho" panose="02020400000000000000" pitchFamily="18" charset="-128"/>
              </a:rPr>
              <a:t>Hay que apreciar el contraste que hizo Jesús en relación a la realidad física y temporal con nuestra realidad espiritual desde la perspectiva del cielo.</a:t>
            </a:r>
          </a:p>
        </p:txBody>
      </p:sp>
    </p:spTree>
    <p:extLst>
      <p:ext uri="{BB962C8B-B14F-4D97-AF65-F5344CB8AC3E}">
        <p14:creationId xmlns:p14="http://schemas.microsoft.com/office/powerpoint/2010/main" val="153914691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2510" y="2107063"/>
            <a:ext cx="5269193" cy="2701636"/>
          </a:xfrm>
        </p:spPr>
        <p:txBody>
          <a:bodyPr vert="horz" lIns="91440" tIns="45720" rIns="91440" bIns="45720" rtlCol="0" anchor="ctr">
            <a:noAutofit/>
          </a:bodyPr>
          <a:lstStyle/>
          <a:p>
            <a:pPr algn="ctr"/>
            <a:r>
              <a:rPr lang="es-GT" sz="6500" b="1" dirty="0">
                <a:effectLst>
                  <a:outerShdw blurRad="38100" dist="38100" dir="2700000" algn="tl">
                    <a:srgbClr val="000000">
                      <a:alpha val="43137"/>
                    </a:srgbClr>
                  </a:outerShdw>
                </a:effectLst>
                <a:latin typeface="Calibri Light" panose="020F0302020204030204" pitchFamily="34" charset="0"/>
              </a:rPr>
              <a:t>PÉRGAMO: AFERRARSE A LA VERDAD</a:t>
            </a:r>
          </a:p>
        </p:txBody>
      </p:sp>
      <p:sp>
        <p:nvSpPr>
          <p:cNvPr id="4" name="Marcador de texto 3"/>
          <p:cNvSpPr>
            <a:spLocks noGrp="1"/>
          </p:cNvSpPr>
          <p:nvPr>
            <p:ph type="body" sz="half" idx="2"/>
          </p:nvPr>
        </p:nvSpPr>
        <p:spPr>
          <a:xfrm>
            <a:off x="332510" y="5225143"/>
            <a:ext cx="5269193" cy="1240970"/>
          </a:xfrm>
        </p:spPr>
        <p:txBody>
          <a:bodyPr anchor="ctr">
            <a:normAutofit/>
          </a:bodyPr>
          <a:lstStyle/>
          <a:p>
            <a:pPr algn="ctr"/>
            <a:r>
              <a:rPr lang="es-GT" sz="4000" dirty="0"/>
              <a:t>Apocalipsis 2:12-17</a:t>
            </a:r>
          </a:p>
        </p:txBody>
      </p:sp>
      <p:sp>
        <p:nvSpPr>
          <p:cNvPr id="5" name="Cheurón 4"/>
          <p:cNvSpPr/>
          <p:nvPr/>
        </p:nvSpPr>
        <p:spPr>
          <a:xfrm>
            <a:off x="2385215" y="391887"/>
            <a:ext cx="1163782" cy="1074056"/>
          </a:xfrm>
          <a:prstGeom prst="ellipse">
            <a:avLst/>
          </a:prstGeom>
          <a:solidFill>
            <a:srgbClr val="386B01"/>
          </a:solidFill>
          <a:ln>
            <a:noFill/>
          </a:ln>
          <a:effectLst>
            <a:outerShdw blurRad="152400" dist="317500" dir="5400000" sx="90000" sy="-19000" rotWithShape="0">
              <a:prstClr val="black">
                <a:alpha val="15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6000" b="1" dirty="0">
                <a:solidFill>
                  <a:schemeClr val="bg1"/>
                </a:solidFill>
              </a:rPr>
              <a:t>3</a:t>
            </a:r>
          </a:p>
        </p:txBody>
      </p:sp>
      <p:pic>
        <p:nvPicPr>
          <p:cNvPr id="9" name="Picture 8">
            <a:extLst>
              <a:ext uri="{FF2B5EF4-FFF2-40B4-BE49-F238E27FC236}">
                <a16:creationId xmlns:a16="http://schemas.microsoft.com/office/drawing/2014/main" id="{55189178-4A98-429A-AF39-463156A5EA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58790" y="945921"/>
            <a:ext cx="5600700" cy="502920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1679402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37029" y="551543"/>
            <a:ext cx="11161485" cy="5747657"/>
          </a:xfrm>
        </p:spPr>
        <p:txBody>
          <a:bodyPr anchor="ctr">
            <a:normAutofit lnSpcReduction="10000"/>
          </a:bodyPr>
          <a:lstStyle/>
          <a:p>
            <a:pPr marL="538163" indent="-538163" algn="just">
              <a:buFont typeface="+mj-lt"/>
              <a:buAutoNum type="alphaUcPeriod"/>
            </a:pPr>
            <a:r>
              <a:rPr lang="es-GT" sz="3800" dirty="0">
                <a:effectLst>
                  <a:outerShdw blurRad="38100" dist="38100" dir="2700000" algn="tl">
                    <a:srgbClr val="000000">
                      <a:alpha val="43137"/>
                    </a:srgbClr>
                  </a:outerShdw>
                </a:effectLst>
                <a:ea typeface="Yu Mincho" panose="02020400000000000000" pitchFamily="18" charset="-128"/>
              </a:rPr>
              <a:t>Pérgamo significa: “Matrimonio consumado” “Fortaleza elevada” tipifica a la iglesia que se ha mezclado con las tradiciones del mundo.</a:t>
            </a:r>
          </a:p>
          <a:p>
            <a:pPr marL="538163" indent="-538163" algn="just">
              <a:buFont typeface="+mj-lt"/>
              <a:buAutoNum type="alphaUcPeriod"/>
            </a:pPr>
            <a:r>
              <a:rPr lang="es-GT" sz="3800" dirty="0">
                <a:effectLst>
                  <a:outerShdw blurRad="38100" dist="38100" dir="2700000" algn="tl">
                    <a:srgbClr val="000000">
                      <a:alpha val="43137"/>
                    </a:srgbClr>
                  </a:outerShdw>
                </a:effectLst>
                <a:ea typeface="Yu Mincho" panose="02020400000000000000" pitchFamily="18" charset="-128"/>
              </a:rPr>
              <a:t>Pérgamo sirvió durante un tiempo como la capital de la provincia de Asia, incluía una colina con templos a varias deidades como Zeus, Atenea y Asclepio (el dios de la curación o la medicina), el templo de Asclepio recibió gran atención y concurrencia, el altar a Zeus tenia una altura de cuarenta pies=13 metros; además construyeron un templo para el culto imperial.</a:t>
            </a:r>
          </a:p>
        </p:txBody>
      </p:sp>
    </p:spTree>
    <p:extLst>
      <p:ext uri="{BB962C8B-B14F-4D97-AF65-F5344CB8AC3E}">
        <p14:creationId xmlns:p14="http://schemas.microsoft.com/office/powerpoint/2010/main" val="174579681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51543" y="537029"/>
            <a:ext cx="11146971" cy="5762172"/>
          </a:xfrm>
        </p:spPr>
        <p:txBody>
          <a:bodyPr anchor="ctr">
            <a:noAutofit/>
          </a:bodyPr>
          <a:lstStyle/>
          <a:p>
            <a:pPr marL="536575" lvl="1" indent="-536575" algn="just">
              <a:buFont typeface="+mj-lt"/>
              <a:buAutoNum type="alphaUcPeriod" startAt="3"/>
            </a:pPr>
            <a:r>
              <a:rPr lang="es-GT" sz="3800" dirty="0">
                <a:effectLst>
                  <a:outerShdw blurRad="38100" dist="38100" dir="2700000" algn="tl">
                    <a:srgbClr val="000000">
                      <a:alpha val="43137"/>
                    </a:srgbClr>
                  </a:outerShdw>
                </a:effectLst>
                <a:ea typeface="Yu Mincho" panose="02020400000000000000" pitchFamily="18" charset="-128"/>
              </a:rPr>
              <a:t>Jesús se presentó como “El que tiene la espada aguda de dos filos que procedía de su boca”, se refiere a su poder para derrotar a todos los enemigos y poderes, también elogió la fidelidad de esta Iglesia a pesar de vivir en una ciudad que era la morada del trono de Satanás, y destacó a Antipas, un fiel cristiano que fue asesinado allí por su fe, V.12,13.</a:t>
            </a:r>
          </a:p>
          <a:p>
            <a:pPr marL="536575" lvl="1" indent="-536575" algn="just">
              <a:buFont typeface="+mj-lt"/>
              <a:buAutoNum type="alphaUcPeriod" startAt="3"/>
            </a:pPr>
            <a:r>
              <a:rPr lang="es-GT" sz="3800" dirty="0">
                <a:effectLst>
                  <a:outerShdw blurRad="38100" dist="38100" dir="2700000" algn="tl">
                    <a:srgbClr val="000000">
                      <a:alpha val="43137"/>
                    </a:srgbClr>
                  </a:outerShdw>
                </a:effectLst>
                <a:ea typeface="Yu Mincho" panose="02020400000000000000" pitchFamily="18" charset="-128"/>
              </a:rPr>
              <a:t>Jesús reprende a la iglesia por aceptar la falsa enseñanza de Balaam y los Nicolaítas que llevaba a la idolatría y la inmoralidad sexual, el Señor los llama al arrepentimiento para no destruirlos, V.14-16. </a:t>
            </a:r>
          </a:p>
        </p:txBody>
      </p:sp>
    </p:spTree>
    <p:extLst>
      <p:ext uri="{BB962C8B-B14F-4D97-AF65-F5344CB8AC3E}">
        <p14:creationId xmlns:p14="http://schemas.microsoft.com/office/powerpoint/2010/main" val="303153439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51543" y="537029"/>
            <a:ext cx="11146971" cy="5762172"/>
          </a:xfrm>
        </p:spPr>
        <p:txBody>
          <a:bodyPr anchor="ctr">
            <a:noAutofit/>
          </a:bodyPr>
          <a:lstStyle/>
          <a:p>
            <a:pPr marL="536575" lvl="1" indent="-536575" algn="just">
              <a:buFont typeface="+mj-lt"/>
              <a:buAutoNum type="alphaUcPeriod" startAt="5"/>
            </a:pPr>
            <a:r>
              <a:rPr lang="es-GT" sz="3800" dirty="0">
                <a:effectLst>
                  <a:outerShdw blurRad="38100" dist="38100" dir="2700000" algn="tl">
                    <a:srgbClr val="000000">
                      <a:alpha val="43137"/>
                    </a:srgbClr>
                  </a:outerShdw>
                </a:effectLst>
                <a:ea typeface="Yu Mincho" panose="02020400000000000000" pitchFamily="18" charset="-128"/>
              </a:rPr>
              <a:t>Jesús pide sensibilidad para oír al Espíritu Santo y les da estas promesas: “Al que venciere, daré a comer del maná escondido, y le daré una piedrecita con un nombre nuevo…” V.17.</a:t>
            </a:r>
          </a:p>
          <a:p>
            <a:pPr marL="536575" lvl="1" indent="-536575" algn="just">
              <a:buFont typeface="+mj-lt"/>
              <a:buAutoNum type="alphaUcPeriod" startAt="5"/>
            </a:pPr>
            <a:r>
              <a:rPr lang="es-GT" sz="3800" dirty="0">
                <a:effectLst>
                  <a:outerShdw blurRad="38100" dist="38100" dir="2700000" algn="tl">
                    <a:srgbClr val="000000">
                      <a:alpha val="43137"/>
                    </a:srgbClr>
                  </a:outerShdw>
                </a:effectLst>
                <a:ea typeface="Yu Mincho" panose="02020400000000000000" pitchFamily="18" charset="-128"/>
              </a:rPr>
              <a:t>Hay presiones externas que amenazan con infiltrarse y contaminar la pureza de nuestra fe y conducta, enfoquémonos en la recompensa que el Señor nos dará.</a:t>
            </a:r>
          </a:p>
        </p:txBody>
      </p:sp>
    </p:spTree>
    <p:extLst>
      <p:ext uri="{BB962C8B-B14F-4D97-AF65-F5344CB8AC3E}">
        <p14:creationId xmlns:p14="http://schemas.microsoft.com/office/powerpoint/2010/main" val="54535233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2510" y="1674165"/>
            <a:ext cx="5269193" cy="3342756"/>
          </a:xfrm>
        </p:spPr>
        <p:txBody>
          <a:bodyPr vert="horz" lIns="91440" tIns="45720" rIns="91440" bIns="45720" rtlCol="0" anchor="ctr">
            <a:noAutofit/>
          </a:bodyPr>
          <a:lstStyle/>
          <a:p>
            <a:pPr algn="ctr"/>
            <a:r>
              <a:rPr lang="es-GT" sz="6500" b="1" dirty="0">
                <a:effectLst>
                  <a:outerShdw blurRad="38100" dist="38100" dir="2700000" algn="tl">
                    <a:srgbClr val="000000">
                      <a:alpha val="43137"/>
                    </a:srgbClr>
                  </a:outerShdw>
                </a:effectLst>
                <a:latin typeface="Calibri Light" panose="020F0302020204030204" pitchFamily="34" charset="0"/>
              </a:rPr>
              <a:t>TIATIRA: INCREMENTAR EN BUENAS OBRAS.</a:t>
            </a:r>
          </a:p>
        </p:txBody>
      </p:sp>
      <p:sp>
        <p:nvSpPr>
          <p:cNvPr id="4" name="Marcador de texto 3"/>
          <p:cNvSpPr>
            <a:spLocks noGrp="1"/>
          </p:cNvSpPr>
          <p:nvPr>
            <p:ph type="body" sz="half" idx="2"/>
          </p:nvPr>
        </p:nvSpPr>
        <p:spPr>
          <a:xfrm>
            <a:off x="332510" y="5225143"/>
            <a:ext cx="5269193" cy="1240970"/>
          </a:xfrm>
        </p:spPr>
        <p:txBody>
          <a:bodyPr anchor="ctr">
            <a:normAutofit/>
          </a:bodyPr>
          <a:lstStyle/>
          <a:p>
            <a:pPr algn="ctr"/>
            <a:r>
              <a:rPr lang="es-GT" sz="4000" dirty="0"/>
              <a:t>Apocalipsis 2:18-29</a:t>
            </a:r>
          </a:p>
        </p:txBody>
      </p:sp>
      <p:sp>
        <p:nvSpPr>
          <p:cNvPr id="5" name="Cheurón 4"/>
          <p:cNvSpPr/>
          <p:nvPr/>
        </p:nvSpPr>
        <p:spPr>
          <a:xfrm>
            <a:off x="2385215" y="391887"/>
            <a:ext cx="1163782" cy="1074056"/>
          </a:xfrm>
          <a:prstGeom prst="ellipse">
            <a:avLst/>
          </a:prstGeom>
          <a:solidFill>
            <a:srgbClr val="386B01"/>
          </a:solidFill>
          <a:ln>
            <a:noFill/>
          </a:ln>
          <a:effectLst>
            <a:outerShdw blurRad="152400" dist="317500" dir="5400000" sx="90000" sy="-19000" rotWithShape="0">
              <a:prstClr val="black">
                <a:alpha val="15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6000" b="1" dirty="0">
                <a:solidFill>
                  <a:schemeClr val="bg1"/>
                </a:solidFill>
              </a:rPr>
              <a:t>4</a:t>
            </a:r>
          </a:p>
        </p:txBody>
      </p:sp>
      <p:pic>
        <p:nvPicPr>
          <p:cNvPr id="9" name="Picture 8">
            <a:extLst>
              <a:ext uri="{FF2B5EF4-FFF2-40B4-BE49-F238E27FC236}">
                <a16:creationId xmlns:a16="http://schemas.microsoft.com/office/drawing/2014/main" id="{D0162669-07D4-4E70-8771-B5C7A87CC8C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62626" y="832477"/>
            <a:ext cx="5596864" cy="5026132"/>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34943345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37029" y="551543"/>
            <a:ext cx="11161485" cy="5747657"/>
          </a:xfrm>
        </p:spPr>
        <p:txBody>
          <a:bodyPr anchor="ctr">
            <a:normAutofit/>
          </a:bodyPr>
          <a:lstStyle/>
          <a:p>
            <a:pPr marL="538163" indent="-538163" algn="just">
              <a:buFont typeface="+mj-lt"/>
              <a:buAutoNum type="alphaUcPeriod"/>
            </a:pPr>
            <a:r>
              <a:rPr lang="es-GT" sz="3600" dirty="0">
                <a:effectLst>
                  <a:outerShdw blurRad="38100" dist="38100" dir="2700000" algn="tl">
                    <a:srgbClr val="000000">
                      <a:alpha val="43137"/>
                    </a:srgbClr>
                  </a:outerShdw>
                </a:effectLst>
                <a:ea typeface="Yu Mincho" panose="02020400000000000000" pitchFamily="18" charset="-128"/>
              </a:rPr>
              <a:t>La iglesia de </a:t>
            </a:r>
            <a:r>
              <a:rPr lang="es-GT" sz="3600" dirty="0" err="1">
                <a:effectLst>
                  <a:outerShdw blurRad="38100" dist="38100" dir="2700000" algn="tl">
                    <a:srgbClr val="000000">
                      <a:alpha val="43137"/>
                    </a:srgbClr>
                  </a:outerShdw>
                </a:effectLst>
                <a:ea typeface="Yu Mincho" panose="02020400000000000000" pitchFamily="18" charset="-128"/>
              </a:rPr>
              <a:t>Tiatira</a:t>
            </a:r>
            <a:r>
              <a:rPr lang="es-GT" sz="3600" dirty="0">
                <a:effectLst>
                  <a:outerShdw blurRad="38100" dist="38100" dir="2700000" algn="tl">
                    <a:srgbClr val="000000">
                      <a:alpha val="43137"/>
                    </a:srgbClr>
                  </a:outerShdw>
                </a:effectLst>
                <a:ea typeface="Yu Mincho" panose="02020400000000000000" pitchFamily="18" charset="-128"/>
              </a:rPr>
              <a:t>, tiene varios significados tales como “dolores de parto” o “sacrificio continuo”.</a:t>
            </a:r>
          </a:p>
          <a:p>
            <a:pPr marL="538163" indent="-538163" algn="just">
              <a:buFont typeface="+mj-lt"/>
              <a:buAutoNum type="alphaUcPeriod"/>
            </a:pPr>
            <a:r>
              <a:rPr lang="es-GT" sz="3600" dirty="0" err="1">
                <a:effectLst>
                  <a:outerShdw blurRad="38100" dist="38100" dir="2700000" algn="tl">
                    <a:srgbClr val="000000">
                      <a:alpha val="43137"/>
                    </a:srgbClr>
                  </a:outerShdw>
                </a:effectLst>
                <a:ea typeface="Yu Mincho" panose="02020400000000000000" pitchFamily="18" charset="-128"/>
              </a:rPr>
              <a:t>Tiatira</a:t>
            </a:r>
            <a:r>
              <a:rPr lang="es-GT" sz="3600" dirty="0">
                <a:effectLst>
                  <a:outerShdw blurRad="38100" dist="38100" dir="2700000" algn="tl">
                    <a:srgbClr val="000000">
                      <a:alpha val="43137"/>
                    </a:srgbClr>
                  </a:outerShdw>
                </a:effectLst>
                <a:ea typeface="Yu Mincho" panose="02020400000000000000" pitchFamily="18" charset="-128"/>
              </a:rPr>
              <a:t> era una ciudad más pequeña, pero rica y conocida por un proceso especial de teñido de telas de púrpura Hechos 16:14.</a:t>
            </a:r>
          </a:p>
          <a:p>
            <a:pPr marL="538163" indent="-538163" algn="just">
              <a:buFont typeface="+mj-lt"/>
              <a:buAutoNum type="alphaUcPeriod"/>
            </a:pPr>
            <a:r>
              <a:rPr lang="es-GT" sz="3600" dirty="0">
                <a:effectLst>
                  <a:outerShdw blurRad="38100" dist="38100" dir="2700000" algn="tl">
                    <a:srgbClr val="000000">
                      <a:alpha val="43137"/>
                    </a:srgbClr>
                  </a:outerShdw>
                </a:effectLst>
                <a:ea typeface="Yu Mincho" panose="02020400000000000000" pitchFamily="18" charset="-128"/>
              </a:rPr>
              <a:t>Jesús se presentó como “El Hijo de Dios, el que tiene ojos como llama de fuego, y pies semejantes al bronce bruñido”, V.18.  estas imágenes hablan de su pureza, visión penetrante y fortaleza.</a:t>
            </a:r>
          </a:p>
        </p:txBody>
      </p:sp>
    </p:spTree>
    <p:extLst>
      <p:ext uri="{BB962C8B-B14F-4D97-AF65-F5344CB8AC3E}">
        <p14:creationId xmlns:p14="http://schemas.microsoft.com/office/powerpoint/2010/main" val="145102474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37029" y="377371"/>
            <a:ext cx="11161485" cy="6096000"/>
          </a:xfrm>
        </p:spPr>
        <p:txBody>
          <a:bodyPr anchor="ctr">
            <a:normAutofit/>
          </a:bodyPr>
          <a:lstStyle/>
          <a:p>
            <a:pPr marL="536575" indent="-536575" algn="just">
              <a:buFont typeface="+mj-lt"/>
              <a:buAutoNum type="alphaUcPeriod" startAt="4"/>
            </a:pPr>
            <a:r>
              <a:rPr lang="es-GT" sz="3600" dirty="0">
                <a:effectLst>
                  <a:outerShdw blurRad="38100" dist="38100" dir="2700000" algn="tl">
                    <a:srgbClr val="000000">
                      <a:alpha val="43137"/>
                    </a:srgbClr>
                  </a:outerShdw>
                </a:effectLst>
                <a:ea typeface="Yu Mincho" panose="02020400000000000000" pitchFamily="18" charset="-128"/>
              </a:rPr>
              <a:t>Jesús le dice que conoce sus obras, su amor, su fe, su perseverancia y que estas obras habían aumentado con el tiempo, V.19.</a:t>
            </a:r>
          </a:p>
          <a:p>
            <a:pPr marL="538163" indent="-538163" algn="just">
              <a:buFont typeface="+mj-lt"/>
              <a:buAutoNum type="alphaUcPeriod" startAt="4"/>
            </a:pPr>
            <a:r>
              <a:rPr lang="es-GT" sz="3600" dirty="0">
                <a:effectLst>
                  <a:outerShdw blurRad="38100" dist="38100" dir="2700000" algn="tl">
                    <a:srgbClr val="000000">
                      <a:alpha val="43137"/>
                    </a:srgbClr>
                  </a:outerShdw>
                </a:effectLst>
                <a:ea typeface="Yu Mincho" panose="02020400000000000000" pitchFamily="18" charset="-128"/>
              </a:rPr>
              <a:t>Jesús reprende a la iglesia por tolerar que Jezabel, indujera a algunos a la práctica perversa que mezclaba la fe con la idolatría y la inmoralidad, el Señor pondría fin a esto, juzgaría a Jezabel y a sus seguidores, V.20-23.</a:t>
            </a:r>
          </a:p>
          <a:p>
            <a:pPr marL="538163" indent="-538163" algn="just">
              <a:buFont typeface="+mj-lt"/>
              <a:buAutoNum type="alphaUcPeriod" startAt="4"/>
            </a:pPr>
            <a:r>
              <a:rPr lang="es-GT" sz="3600" dirty="0">
                <a:effectLst>
                  <a:outerShdw blurRad="38100" dist="38100" dir="2700000" algn="tl">
                    <a:srgbClr val="000000">
                      <a:alpha val="43137"/>
                    </a:srgbClr>
                  </a:outerShdw>
                </a:effectLst>
                <a:ea typeface="Yu Mincho" panose="02020400000000000000" pitchFamily="18" charset="-128"/>
              </a:rPr>
              <a:t>Jesús consuela a aquellos que rechazaron las enseñanzas supuestamente profundas que provenían de Satanás, y les hace un llamado sencillo y directo: “lo que tenéis, retenedlo hasta que yo venga, V.24,25.</a:t>
            </a:r>
          </a:p>
        </p:txBody>
      </p:sp>
    </p:spTree>
    <p:extLst>
      <p:ext uri="{BB962C8B-B14F-4D97-AF65-F5344CB8AC3E}">
        <p14:creationId xmlns:p14="http://schemas.microsoft.com/office/powerpoint/2010/main" val="12840196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37029" y="377371"/>
            <a:ext cx="11161485" cy="6096000"/>
          </a:xfrm>
        </p:spPr>
        <p:txBody>
          <a:bodyPr anchor="ctr">
            <a:normAutofit/>
          </a:bodyPr>
          <a:lstStyle/>
          <a:p>
            <a:pPr marL="536575" indent="-536575" algn="just">
              <a:buFont typeface="+mj-lt"/>
              <a:buAutoNum type="alphaUcPeriod" startAt="7"/>
            </a:pPr>
            <a:r>
              <a:rPr lang="es-GT" sz="3600" dirty="0">
                <a:effectLst>
                  <a:outerShdw blurRad="38100" dist="38100" dir="2700000" algn="tl">
                    <a:srgbClr val="000000">
                      <a:alpha val="43137"/>
                    </a:srgbClr>
                  </a:outerShdw>
                </a:effectLst>
                <a:ea typeface="Yu Mincho" panose="02020400000000000000" pitchFamily="18" charset="-128"/>
              </a:rPr>
              <a:t>Jesús les da estas promesas: “Yo le daré autoridad sobre las naciones”, o sea compartir su autoridad en su gobierno terrenal, “Y le daré la estrella de la mañana”, se refiere al mismo Señor Jesucristo, el cristiano tendrá plena comunión con Él y reflejaremos la gloria de Cristo, V.26-29. Véase Salmo 2:8,9; Apocalipsis 22:16; Daniel 12:3; Filipenses2:15.</a:t>
            </a:r>
          </a:p>
          <a:p>
            <a:pPr marL="536575" indent="-536575" algn="just">
              <a:buFont typeface="+mj-lt"/>
              <a:buAutoNum type="alphaUcPeriod" startAt="7"/>
            </a:pPr>
            <a:r>
              <a:rPr lang="es-GT" sz="3600" dirty="0">
                <a:effectLst>
                  <a:outerShdw blurRad="38100" dist="38100" dir="2700000" algn="tl">
                    <a:srgbClr val="000000">
                      <a:alpha val="43137"/>
                    </a:srgbClr>
                  </a:outerShdw>
                </a:effectLst>
                <a:ea typeface="Yu Mincho" panose="02020400000000000000" pitchFamily="18" charset="-128"/>
              </a:rPr>
              <a:t>Hay que tener cuidado con las llamadas enseñanzas profundas satánicas que llevan a muchos a extraviarse, no sacrifique su devoción a Cristo en cuanto a la verdad y la santidad.</a:t>
            </a:r>
          </a:p>
        </p:txBody>
      </p:sp>
    </p:spTree>
    <p:extLst>
      <p:ext uri="{BB962C8B-B14F-4D97-AF65-F5344CB8AC3E}">
        <p14:creationId xmlns:p14="http://schemas.microsoft.com/office/powerpoint/2010/main" val="126705917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p:cNvSpPr>
            <a:spLocks noGrp="1"/>
          </p:cNvSpPr>
          <p:nvPr>
            <p:ph type="body" idx="1"/>
          </p:nvPr>
        </p:nvSpPr>
        <p:spPr>
          <a:xfrm>
            <a:off x="526473" y="803584"/>
            <a:ext cx="11152909" cy="2895593"/>
          </a:xfrm>
          <a:ln w="38100">
            <a:solidFill>
              <a:schemeClr val="accent6">
                <a:lumMod val="50000"/>
              </a:schemeClr>
            </a:solidFill>
          </a:ln>
        </p:spPr>
        <p:txBody>
          <a:bodyPr anchor="ctr">
            <a:noAutofit/>
          </a:bodyPr>
          <a:lstStyle/>
          <a:p>
            <a:pPr algn="ctr"/>
            <a:r>
              <a:rPr lang="es-GT" sz="4000" dirty="0">
                <a:effectLst>
                  <a:outerShdw blurRad="38100" dist="38100" dir="2700000" algn="tl">
                    <a:srgbClr val="000000">
                      <a:alpha val="43137"/>
                    </a:srgbClr>
                  </a:outerShdw>
                </a:effectLst>
              </a:rPr>
              <a:t>VERSÍCULO CLAVE: </a:t>
            </a:r>
          </a:p>
          <a:p>
            <a:pPr algn="ctr"/>
            <a:r>
              <a:rPr lang="es-GT" sz="3600" b="0" dirty="0">
                <a:effectLst>
                  <a:outerShdw blurRad="38100" dist="38100" dir="2700000" algn="tl">
                    <a:srgbClr val="000000">
                      <a:alpha val="43137"/>
                    </a:srgbClr>
                  </a:outerShdw>
                </a:effectLst>
                <a:latin typeface="+mj-lt"/>
              </a:rPr>
              <a:t>“</a:t>
            </a:r>
            <a:r>
              <a:rPr lang="es-GT" sz="3800" b="0" dirty="0">
                <a:effectLst>
                  <a:outerShdw blurRad="38100" dist="38100" dir="2700000" algn="tl">
                    <a:srgbClr val="000000">
                      <a:alpha val="43137"/>
                    </a:srgbClr>
                  </a:outerShdw>
                </a:effectLst>
                <a:latin typeface="+mj-lt"/>
              </a:rPr>
              <a:t>Escribe al ángel de la iglesia en Éfeso: El que tiene las siete estrellas en su diestra, el que anda en medio de los siete candeleros de oro, dice esto”, Apocalipsis 2:1.  </a:t>
            </a:r>
          </a:p>
        </p:txBody>
      </p:sp>
      <p:sp>
        <p:nvSpPr>
          <p:cNvPr id="5" name="Marcador de texto 4"/>
          <p:cNvSpPr>
            <a:spLocks noGrp="1"/>
          </p:cNvSpPr>
          <p:nvPr>
            <p:ph type="body" sz="quarter" idx="3"/>
          </p:nvPr>
        </p:nvSpPr>
        <p:spPr>
          <a:xfrm>
            <a:off x="526473" y="4045507"/>
            <a:ext cx="11152909" cy="2008909"/>
          </a:xfrm>
          <a:ln w="38100">
            <a:solidFill>
              <a:srgbClr val="0070C0"/>
            </a:solidFill>
          </a:ln>
        </p:spPr>
        <p:txBody>
          <a:bodyPr vert="horz" lIns="91440" tIns="45720" rIns="91440" bIns="45720" rtlCol="0" anchor="ctr">
            <a:noAutofit/>
          </a:bodyPr>
          <a:lstStyle/>
          <a:p>
            <a:pPr algn="ctr"/>
            <a:r>
              <a:rPr lang="es-GT" sz="4000" dirty="0">
                <a:effectLst>
                  <a:outerShdw blurRad="38100" dist="38100" dir="2700000" algn="tl">
                    <a:srgbClr val="000000">
                      <a:alpha val="43137"/>
                    </a:srgbClr>
                  </a:outerShdw>
                </a:effectLst>
              </a:rPr>
              <a:t>FUNDAMENTO BÍBLICO: </a:t>
            </a:r>
          </a:p>
          <a:p>
            <a:pPr algn="ctr"/>
            <a:r>
              <a:rPr lang="es-GT" sz="3800" b="0" dirty="0">
                <a:effectLst>
                  <a:outerShdw blurRad="38100" dist="38100" dir="2700000" algn="tl">
                    <a:srgbClr val="000000">
                      <a:alpha val="43137"/>
                    </a:srgbClr>
                  </a:outerShdw>
                </a:effectLst>
                <a:latin typeface="+mj-lt"/>
              </a:rPr>
              <a:t>Apocalipsis2:1-29. </a:t>
            </a:r>
          </a:p>
        </p:txBody>
      </p:sp>
    </p:spTree>
    <p:extLst>
      <p:ext uri="{BB962C8B-B14F-4D97-AF65-F5344CB8AC3E}">
        <p14:creationId xmlns:p14="http://schemas.microsoft.com/office/powerpoint/2010/main" val="54959599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bg/>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5" grpId="0" uiExpand="1" build="p"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rot="20852571">
            <a:off x="759317" y="1476224"/>
            <a:ext cx="10615310" cy="3912809"/>
          </a:xfrm>
          <a:prstGeom prst="flowChartPunchedTape">
            <a:avLst/>
          </a:prstGeom>
          <a:solidFill>
            <a:srgbClr val="469CE5"/>
          </a:solidFill>
          <a:ln>
            <a:noFill/>
          </a:ln>
          <a:scene3d>
            <a:camera prst="isometricOffAxis2Left"/>
            <a:lightRig rig="threePt" dir="t"/>
          </a:scene3d>
        </p:spPr>
        <p:txBody>
          <a:bodyPr>
            <a:normAutofit/>
          </a:bodyPr>
          <a:lstStyle/>
          <a:p>
            <a:pPr algn="ctr"/>
            <a:r>
              <a:rPr lang="es-GT" sz="8000" b="1" dirty="0">
                <a:ln w="10160">
                  <a:solidFill>
                    <a:schemeClr val="accent5"/>
                  </a:solidFill>
                  <a:prstDash val="solid"/>
                </a:ln>
                <a:effectLst>
                  <a:outerShdw blurRad="38100" dist="22860" dir="5400000" algn="tl" rotWithShape="0">
                    <a:srgbClr val="000000">
                      <a:alpha val="30000"/>
                    </a:srgbClr>
                  </a:outerShdw>
                </a:effectLst>
              </a:rPr>
              <a:t>DISCIPULADO Y </a:t>
            </a:r>
            <a:br>
              <a:rPr lang="es-GT" sz="8000" b="1" dirty="0">
                <a:ln w="10160">
                  <a:solidFill>
                    <a:schemeClr val="accent5"/>
                  </a:solidFill>
                  <a:prstDash val="solid"/>
                </a:ln>
                <a:effectLst>
                  <a:outerShdw blurRad="38100" dist="22860" dir="5400000" algn="tl" rotWithShape="0">
                    <a:srgbClr val="000000">
                      <a:alpha val="30000"/>
                    </a:srgbClr>
                  </a:outerShdw>
                </a:effectLst>
              </a:rPr>
            </a:br>
            <a:r>
              <a:rPr lang="es-GT" sz="8000" b="1" dirty="0">
                <a:ln w="10160">
                  <a:solidFill>
                    <a:schemeClr val="accent5"/>
                  </a:solidFill>
                  <a:prstDash val="solid"/>
                </a:ln>
                <a:effectLst>
                  <a:outerShdw blurRad="38100" dist="22860" dir="5400000" algn="tl" rotWithShape="0">
                    <a:srgbClr val="000000">
                      <a:alpha val="30000"/>
                    </a:srgbClr>
                  </a:outerShdw>
                </a:effectLst>
              </a:rPr>
              <a:t>MINISTERIO EN ACCIÓN</a:t>
            </a:r>
          </a:p>
        </p:txBody>
      </p:sp>
    </p:spTree>
    <p:extLst>
      <p:ext uri="{BB962C8B-B14F-4D97-AF65-F5344CB8AC3E}">
        <p14:creationId xmlns:p14="http://schemas.microsoft.com/office/powerpoint/2010/main" val="1809765878"/>
      </p:ext>
    </p:extLst>
  </p:cSld>
  <p:clrMapOvr>
    <a:masterClrMapping/>
  </p:clrMapOvr>
  <mc:AlternateContent xmlns:mc="http://schemas.openxmlformats.org/markup-compatibility/2006" xmlns:p14="http://schemas.microsoft.com/office/powerpoint/2010/main">
    <mc:Choice Requires="p14">
      <p:transition spd="slow" p14:dur="1500">
        <p:split orient="vert" dir="in"/>
      </p:transition>
    </mc:Choice>
    <mc:Fallback xmlns="">
      <p:transition spd="slow">
        <p:split orient="vert" dir="in"/>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37029" y="551543"/>
            <a:ext cx="11161485" cy="5747657"/>
          </a:xfrm>
        </p:spPr>
        <p:txBody>
          <a:bodyPr anchor="ctr">
            <a:normAutofit fontScale="92500" lnSpcReduction="10000"/>
          </a:bodyPr>
          <a:lstStyle/>
          <a:p>
            <a:pPr marL="539750" indent="-539750" algn="just">
              <a:buFont typeface="Wingdings" panose="05000000000000000000" pitchFamily="2" charset="2"/>
              <a:buChar char="ü"/>
            </a:pPr>
            <a:r>
              <a:rPr lang="es-GT" sz="4000" dirty="0"/>
              <a:t>Jesús elogio a las iglesias por su fidelidad a Él y también los llamó a la restauración de su fidelidad original.</a:t>
            </a:r>
          </a:p>
          <a:p>
            <a:pPr marL="539750" indent="-539750" algn="just">
              <a:buFont typeface="Wingdings" panose="05000000000000000000" pitchFamily="2" charset="2"/>
              <a:buChar char="ü"/>
            </a:pPr>
            <a:r>
              <a:rPr lang="es-GT" sz="4000" dirty="0"/>
              <a:t>Hoy el mensaje perdura: la iglesia es llamada a ser fiel, a la santidad, a las buenas obras, aun conocimiento y comportamiento piadosos.</a:t>
            </a:r>
          </a:p>
          <a:p>
            <a:pPr marL="539750" indent="-539750" algn="just">
              <a:buFont typeface="Wingdings" panose="05000000000000000000" pitchFamily="2" charset="2"/>
              <a:buChar char="ü"/>
            </a:pPr>
            <a:r>
              <a:rPr lang="es-GT" sz="4000" dirty="0"/>
              <a:t>La victoria sobre la muerte, el infierno, y la esperanza de vida eterna, espera a los que responden fielmente a las palabras de Jesús.</a:t>
            </a:r>
          </a:p>
          <a:p>
            <a:pPr marL="539750" indent="-539750" algn="just">
              <a:buFont typeface="Wingdings" panose="05000000000000000000" pitchFamily="2" charset="2"/>
              <a:buChar char="ü"/>
            </a:pPr>
            <a:r>
              <a:rPr lang="es-GT" sz="4000" dirty="0"/>
              <a:t>Dirija una oración de confesión y consagración al Señor con los que están siendo tentados a transigir.</a:t>
            </a:r>
          </a:p>
        </p:txBody>
      </p:sp>
    </p:spTree>
    <p:extLst>
      <p:ext uri="{BB962C8B-B14F-4D97-AF65-F5344CB8AC3E}">
        <p14:creationId xmlns:p14="http://schemas.microsoft.com/office/powerpoint/2010/main" val="1520443998"/>
      </p:ext>
    </p:extLst>
  </p:cSld>
  <p:clrMapOvr>
    <a:masterClrMapping/>
  </p:clrMapOvr>
  <mc:AlternateContent xmlns:mc="http://schemas.openxmlformats.org/markup-compatibility/2006" xmlns:p14="http://schemas.microsoft.com/office/powerpoint/2010/main">
    <mc:Choice Requires="p14">
      <p:transition spd="slow" p14:dur="1500">
        <p:split orient="vert" dir="in"/>
      </p:transition>
    </mc:Choice>
    <mc:Fallback xmlns="">
      <p:transition spd="slow">
        <p:split orient="vert" dir="in"/>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9375B2D-1105-49F9-87C7-AF68A12758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45" y="1534"/>
            <a:ext cx="12187909" cy="6854932"/>
          </a:xfrm>
          <a:prstGeom prst="rect">
            <a:avLst/>
          </a:prstGeom>
        </p:spPr>
      </p:pic>
    </p:spTree>
    <p:extLst>
      <p:ext uri="{BB962C8B-B14F-4D97-AF65-F5344CB8AC3E}">
        <p14:creationId xmlns:p14="http://schemas.microsoft.com/office/powerpoint/2010/main" val="247457651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vert="horz" lIns="91440" tIns="45720" rIns="91440" bIns="45720" rtlCol="0" anchor="ctr">
            <a:normAutofit/>
          </a:bodyPr>
          <a:lstStyle/>
          <a:p>
            <a:pPr algn="ctr"/>
            <a:r>
              <a:rPr lang="es-GT" sz="6000" b="1" dirty="0">
                <a:effectLst>
                  <a:outerShdw blurRad="38100" dist="38100" dir="2700000" algn="tl">
                    <a:srgbClr val="000000">
                      <a:alpha val="43137"/>
                    </a:srgbClr>
                  </a:outerShdw>
                </a:effectLst>
                <a:latin typeface="Calibri Light" panose="020F0302020204030204" pitchFamily="34" charset="0"/>
              </a:rPr>
              <a:t>INTRODUCCIÓN</a:t>
            </a:r>
          </a:p>
        </p:txBody>
      </p:sp>
      <p:sp>
        <p:nvSpPr>
          <p:cNvPr id="3" name="Marcador de contenido 2"/>
          <p:cNvSpPr>
            <a:spLocks noGrp="1"/>
          </p:cNvSpPr>
          <p:nvPr>
            <p:ph idx="1"/>
          </p:nvPr>
        </p:nvSpPr>
        <p:spPr>
          <a:xfrm>
            <a:off x="537029" y="1825625"/>
            <a:ext cx="11161485" cy="4667250"/>
          </a:xfrm>
        </p:spPr>
        <p:txBody>
          <a:bodyPr anchor="ctr">
            <a:noAutofit/>
          </a:bodyPr>
          <a:lstStyle/>
          <a:p>
            <a:pPr algn="just"/>
            <a:r>
              <a:rPr lang="es-GT" sz="3600" dirty="0">
                <a:ea typeface="Yu Mincho" panose="02020400000000000000" pitchFamily="18" charset="-128"/>
              </a:rPr>
              <a:t>A primera vista, los mensajes a las iglesias de Asia Menor dan la sensación de ser dirigidas a nosotros. </a:t>
            </a:r>
          </a:p>
          <a:p>
            <a:pPr algn="just"/>
            <a:r>
              <a:rPr lang="es-GT" sz="3600" dirty="0">
                <a:ea typeface="Yu Mincho" panose="02020400000000000000" pitchFamily="18" charset="-128"/>
              </a:rPr>
              <a:t>Sin embargo, el Señor les habló a personas muy distantes de nosotros en tiempo y espacio. </a:t>
            </a:r>
          </a:p>
          <a:p>
            <a:pPr algn="just"/>
            <a:r>
              <a:rPr lang="es-GT" sz="3600" dirty="0">
                <a:ea typeface="Yu Mincho" panose="02020400000000000000" pitchFamily="18" charset="-128"/>
              </a:rPr>
              <a:t>Al examinarlos, los mensajes son todavía pertinentes, testimonio del poder de la inspiración de las Escrituras. </a:t>
            </a:r>
          </a:p>
          <a:p>
            <a:pPr algn="just"/>
            <a:r>
              <a:rPr lang="es-GT" sz="3600" dirty="0">
                <a:ea typeface="Yu Mincho" panose="02020400000000000000" pitchFamily="18" charset="-128"/>
              </a:rPr>
              <a:t>Mientras estudiemos estas cartas, dejemos que el Señor nos hable hoy.</a:t>
            </a:r>
          </a:p>
        </p:txBody>
      </p:sp>
    </p:spTree>
    <p:extLst>
      <p:ext uri="{BB962C8B-B14F-4D97-AF65-F5344CB8AC3E}">
        <p14:creationId xmlns:p14="http://schemas.microsoft.com/office/powerpoint/2010/main" val="313299370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2510" y="2107063"/>
            <a:ext cx="5269193" cy="2701636"/>
          </a:xfrm>
        </p:spPr>
        <p:txBody>
          <a:bodyPr vert="horz" lIns="91440" tIns="45720" rIns="91440" bIns="45720" rtlCol="0" anchor="ctr">
            <a:noAutofit/>
          </a:bodyPr>
          <a:lstStyle/>
          <a:p>
            <a:pPr algn="ctr"/>
            <a:r>
              <a:rPr lang="es-GT" sz="6500" b="1" dirty="0">
                <a:effectLst>
                  <a:outerShdw blurRad="38100" dist="38100" dir="2700000" algn="tl">
                    <a:srgbClr val="000000">
                      <a:alpha val="43137"/>
                    </a:srgbClr>
                  </a:outerShdw>
                </a:effectLst>
                <a:latin typeface="Calibri Light" panose="020F0302020204030204" pitchFamily="34" charset="0"/>
              </a:rPr>
              <a:t>EFESO: VOLVER AL PRIMER AMOR</a:t>
            </a:r>
          </a:p>
        </p:txBody>
      </p:sp>
      <p:sp>
        <p:nvSpPr>
          <p:cNvPr id="4" name="Marcador de texto 3"/>
          <p:cNvSpPr>
            <a:spLocks noGrp="1"/>
          </p:cNvSpPr>
          <p:nvPr>
            <p:ph type="body" sz="half" idx="2"/>
          </p:nvPr>
        </p:nvSpPr>
        <p:spPr>
          <a:xfrm>
            <a:off x="332510" y="5225143"/>
            <a:ext cx="5269193" cy="1240970"/>
          </a:xfrm>
        </p:spPr>
        <p:txBody>
          <a:bodyPr anchor="ctr">
            <a:normAutofit/>
          </a:bodyPr>
          <a:lstStyle/>
          <a:p>
            <a:pPr algn="ctr"/>
            <a:r>
              <a:rPr lang="es-GT" sz="4000" dirty="0"/>
              <a:t>Apocalipsis 2;1-7</a:t>
            </a:r>
          </a:p>
        </p:txBody>
      </p:sp>
      <p:sp>
        <p:nvSpPr>
          <p:cNvPr id="5" name="Cheurón 4"/>
          <p:cNvSpPr/>
          <p:nvPr/>
        </p:nvSpPr>
        <p:spPr>
          <a:xfrm>
            <a:off x="2385215" y="391887"/>
            <a:ext cx="1163782" cy="1074056"/>
          </a:xfrm>
          <a:prstGeom prst="ellipse">
            <a:avLst/>
          </a:prstGeom>
          <a:solidFill>
            <a:srgbClr val="386B01"/>
          </a:solidFill>
          <a:ln>
            <a:noFill/>
          </a:ln>
          <a:effectLst>
            <a:outerShdw blurRad="152400" dist="317500" dir="5400000" sx="90000" sy="-19000" rotWithShape="0">
              <a:prstClr val="black">
                <a:alpha val="15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6000" b="1" dirty="0">
                <a:solidFill>
                  <a:schemeClr val="bg1"/>
                </a:solidFill>
              </a:rPr>
              <a:t>1</a:t>
            </a:r>
          </a:p>
        </p:txBody>
      </p:sp>
      <p:pic>
        <p:nvPicPr>
          <p:cNvPr id="6" name="Picture 5">
            <a:extLst>
              <a:ext uri="{FF2B5EF4-FFF2-40B4-BE49-F238E27FC236}">
                <a16:creationId xmlns:a16="http://schemas.microsoft.com/office/drawing/2014/main" id="{6B5BD59A-ACAE-47D6-8445-DAF74E3007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58790" y="904875"/>
            <a:ext cx="5600700" cy="504825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86235254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37029" y="566057"/>
            <a:ext cx="11156208" cy="5733143"/>
          </a:xfrm>
        </p:spPr>
        <p:txBody>
          <a:bodyPr anchor="ctr">
            <a:noAutofit/>
          </a:bodyPr>
          <a:lstStyle/>
          <a:p>
            <a:pPr marL="538163" indent="-538163" algn="just">
              <a:buFont typeface="+mj-lt"/>
              <a:buAutoNum type="alphaUcPeriod"/>
            </a:pPr>
            <a:r>
              <a:rPr lang="es-GT" sz="4000" dirty="0">
                <a:effectLst>
                  <a:outerShdw blurRad="38100" dist="38100" dir="2700000" algn="tl">
                    <a:srgbClr val="000000">
                      <a:alpha val="43137"/>
                    </a:srgbClr>
                  </a:outerShdw>
                </a:effectLst>
                <a:ea typeface="Yu Mincho" panose="02020400000000000000" pitchFamily="18" charset="-128"/>
              </a:rPr>
              <a:t>Éfeso era una ciudad importante en la antigua Asia Menor, floreció con el comercio y el turismo, fue la sede del renombrado templo de la diosa griega de la fertilidad Artemisa o Diana.</a:t>
            </a:r>
          </a:p>
          <a:p>
            <a:pPr marL="538163" indent="-538163" algn="just">
              <a:buFont typeface="+mj-lt"/>
              <a:buAutoNum type="alphaUcPeriod"/>
            </a:pPr>
            <a:r>
              <a:rPr lang="es-GT" sz="4000" dirty="0">
                <a:effectLst>
                  <a:outerShdw blurRad="38100" dist="38100" dir="2700000" algn="tl">
                    <a:srgbClr val="000000">
                      <a:alpha val="43137"/>
                    </a:srgbClr>
                  </a:outerShdw>
                </a:effectLst>
                <a:ea typeface="Yu Mincho" panose="02020400000000000000" pitchFamily="18" charset="-128"/>
              </a:rPr>
              <a:t>Jesús se presentó ilustrando su autoridad (sosteniendo siete estrellas en su mano derecha) y su proximidad a las iglesias (andando entre los candeleros) V.1.</a:t>
            </a:r>
          </a:p>
        </p:txBody>
      </p:sp>
    </p:spTree>
    <p:extLst>
      <p:ext uri="{BB962C8B-B14F-4D97-AF65-F5344CB8AC3E}">
        <p14:creationId xmlns:p14="http://schemas.microsoft.com/office/powerpoint/2010/main" val="264587748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22515" y="551543"/>
            <a:ext cx="11176000" cy="5747657"/>
          </a:xfrm>
        </p:spPr>
        <p:txBody>
          <a:bodyPr anchor="ctr">
            <a:noAutofit/>
          </a:bodyPr>
          <a:lstStyle/>
          <a:p>
            <a:pPr marL="539750" indent="-539750" algn="just">
              <a:buFont typeface="+mj-lt"/>
              <a:buAutoNum type="alphaUcPeriod" startAt="3"/>
            </a:pPr>
            <a:r>
              <a:rPr lang="es-GT" sz="4000" dirty="0">
                <a:effectLst>
                  <a:outerShdw blurRad="38100" dist="38100" dir="2700000" algn="tl">
                    <a:srgbClr val="000000">
                      <a:alpha val="43137"/>
                    </a:srgbClr>
                  </a:outerShdw>
                </a:effectLst>
                <a:ea typeface="Yu Mincho" panose="02020400000000000000" pitchFamily="18" charset="-128"/>
              </a:rPr>
              <a:t>Jesús elogio a la iglesia de Éfeso que significa: “La Deseada”, una iglesia trabajadora, esforzada, que no se daba por vencida, que no se dejaban engañar, que se mantenían fieles al evangelio con fe perseverante, V.2-3.</a:t>
            </a:r>
          </a:p>
          <a:p>
            <a:pPr marL="539750" indent="-539750" algn="just">
              <a:buFont typeface="+mj-lt"/>
              <a:buAutoNum type="alphaUcPeriod" startAt="3"/>
            </a:pPr>
            <a:r>
              <a:rPr lang="es-GT" sz="4000" dirty="0">
                <a:effectLst>
                  <a:outerShdw blurRad="38100" dist="38100" dir="2700000" algn="tl">
                    <a:srgbClr val="000000">
                      <a:alpha val="43137"/>
                    </a:srgbClr>
                  </a:outerShdw>
                </a:effectLst>
                <a:ea typeface="Yu Mincho" panose="02020400000000000000" pitchFamily="18" charset="-128"/>
              </a:rPr>
              <a:t>Sin embargo, Jesús les reprocha que habían perdido la intensidad de su primer amor, por ello los llamó a regresar a su primer amor con las siguientes palabras: recuerda, arrepiéntete, quitaré, V.4-6.</a:t>
            </a:r>
          </a:p>
        </p:txBody>
      </p:sp>
    </p:spTree>
    <p:extLst>
      <p:ext uri="{BB962C8B-B14F-4D97-AF65-F5344CB8AC3E}">
        <p14:creationId xmlns:p14="http://schemas.microsoft.com/office/powerpoint/2010/main" val="319446793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22515" y="551543"/>
            <a:ext cx="11176000" cy="5747657"/>
          </a:xfrm>
        </p:spPr>
        <p:txBody>
          <a:bodyPr anchor="ctr">
            <a:noAutofit/>
          </a:bodyPr>
          <a:lstStyle/>
          <a:p>
            <a:pPr marL="536575" indent="-536575" algn="just">
              <a:buFont typeface="+mj-lt"/>
              <a:buAutoNum type="alphaUcPeriod" startAt="5"/>
            </a:pPr>
            <a:r>
              <a:rPr lang="es-GT" sz="4000" dirty="0">
                <a:effectLst>
                  <a:outerShdw blurRad="38100" dist="38100" dir="2700000" algn="tl">
                    <a:srgbClr val="000000">
                      <a:alpha val="43137"/>
                    </a:srgbClr>
                  </a:outerShdw>
                </a:effectLst>
                <a:ea typeface="Yu Mincho" panose="02020400000000000000" pitchFamily="18" charset="-128"/>
              </a:rPr>
              <a:t>Jesús pide sensibilidad para oír al Espíritu Santo y da esta promesa: “Al que venciere, le daré a comer del árbol de la vida, el cual está en medio del paraíso de Dios”, V.7. Vida eterna.</a:t>
            </a:r>
          </a:p>
          <a:p>
            <a:pPr marL="539750" indent="-539750" algn="just">
              <a:buFont typeface="+mj-lt"/>
              <a:buAutoNum type="alphaUcPeriod" startAt="5"/>
            </a:pPr>
            <a:r>
              <a:rPr lang="es-GT" sz="4000" dirty="0">
                <a:effectLst>
                  <a:outerShdw blurRad="38100" dist="38100" dir="2700000" algn="tl">
                    <a:srgbClr val="000000">
                      <a:alpha val="43137"/>
                    </a:srgbClr>
                  </a:outerShdw>
                </a:effectLst>
                <a:ea typeface="Yu Mincho" panose="02020400000000000000" pitchFamily="18" charset="-128"/>
              </a:rPr>
              <a:t>Hay que seguir las reglas y mantener la doctrina, pero también debemos cultivar con firmeza nuestro amor por el Señor.</a:t>
            </a:r>
          </a:p>
        </p:txBody>
      </p:sp>
    </p:spTree>
    <p:extLst>
      <p:ext uri="{BB962C8B-B14F-4D97-AF65-F5344CB8AC3E}">
        <p14:creationId xmlns:p14="http://schemas.microsoft.com/office/powerpoint/2010/main" val="320655917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2510" y="2107063"/>
            <a:ext cx="5269193" cy="2701636"/>
          </a:xfrm>
        </p:spPr>
        <p:txBody>
          <a:bodyPr vert="horz" lIns="91440" tIns="45720" rIns="91440" bIns="45720" rtlCol="0" anchor="ctr">
            <a:noAutofit/>
          </a:bodyPr>
          <a:lstStyle/>
          <a:p>
            <a:pPr algn="ctr"/>
            <a:r>
              <a:rPr lang="es-GT" sz="6500" b="1" dirty="0">
                <a:effectLst>
                  <a:outerShdw blurRad="38100" dist="38100" dir="2700000" algn="tl">
                    <a:srgbClr val="000000">
                      <a:alpha val="43137"/>
                    </a:srgbClr>
                  </a:outerShdw>
                </a:effectLst>
                <a:latin typeface="Calibri Light" panose="020F0302020204030204" pitchFamily="34" charset="0"/>
              </a:rPr>
              <a:t>ESMIRNA: PERMANECER FIELES</a:t>
            </a:r>
          </a:p>
        </p:txBody>
      </p:sp>
      <p:sp>
        <p:nvSpPr>
          <p:cNvPr id="4" name="Marcador de texto 3"/>
          <p:cNvSpPr>
            <a:spLocks noGrp="1"/>
          </p:cNvSpPr>
          <p:nvPr>
            <p:ph type="body" sz="half" idx="2"/>
          </p:nvPr>
        </p:nvSpPr>
        <p:spPr>
          <a:xfrm>
            <a:off x="332510" y="5225143"/>
            <a:ext cx="5269193" cy="1240970"/>
          </a:xfrm>
        </p:spPr>
        <p:txBody>
          <a:bodyPr anchor="ctr">
            <a:normAutofit/>
          </a:bodyPr>
          <a:lstStyle/>
          <a:p>
            <a:pPr algn="ctr"/>
            <a:r>
              <a:rPr lang="es-GT" sz="4000" dirty="0"/>
              <a:t>Apocalipsis 2:8-11</a:t>
            </a:r>
          </a:p>
        </p:txBody>
      </p:sp>
      <p:sp>
        <p:nvSpPr>
          <p:cNvPr id="5" name="Cheurón 4"/>
          <p:cNvSpPr/>
          <p:nvPr/>
        </p:nvSpPr>
        <p:spPr>
          <a:xfrm>
            <a:off x="2385215" y="391887"/>
            <a:ext cx="1163782" cy="1074056"/>
          </a:xfrm>
          <a:prstGeom prst="ellipse">
            <a:avLst/>
          </a:prstGeom>
          <a:solidFill>
            <a:srgbClr val="386B01"/>
          </a:solidFill>
          <a:ln>
            <a:noFill/>
          </a:ln>
          <a:effectLst>
            <a:outerShdw blurRad="152400" dist="317500" dir="5400000" sx="90000" sy="-19000" rotWithShape="0">
              <a:prstClr val="black">
                <a:alpha val="15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6000" b="1" dirty="0">
                <a:solidFill>
                  <a:schemeClr val="bg1"/>
                </a:solidFill>
              </a:rPr>
              <a:t>2</a:t>
            </a:r>
          </a:p>
        </p:txBody>
      </p:sp>
      <p:pic>
        <p:nvPicPr>
          <p:cNvPr id="9" name="Picture 8">
            <a:extLst>
              <a:ext uri="{FF2B5EF4-FFF2-40B4-BE49-F238E27FC236}">
                <a16:creationId xmlns:a16="http://schemas.microsoft.com/office/drawing/2014/main" id="{6FC4E32A-3CC4-4A48-9860-3CE3DFFAB2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58790" y="914400"/>
            <a:ext cx="5600700" cy="502920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5884032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37029" y="551543"/>
            <a:ext cx="11161485" cy="5733144"/>
          </a:xfrm>
        </p:spPr>
        <p:txBody>
          <a:bodyPr anchor="ctr">
            <a:noAutofit/>
          </a:bodyPr>
          <a:lstStyle/>
          <a:p>
            <a:pPr marL="538163" indent="-538163" algn="just">
              <a:buFont typeface="+mj-lt"/>
              <a:buAutoNum type="alphaUcPeriod"/>
            </a:pPr>
            <a:r>
              <a:rPr lang="es-GT" sz="3600" dirty="0">
                <a:effectLst>
                  <a:outerShdw blurRad="38100" dist="38100" dir="2700000" algn="tl">
                    <a:srgbClr val="000000">
                      <a:alpha val="43137"/>
                    </a:srgbClr>
                  </a:outerShdw>
                </a:effectLst>
                <a:ea typeface="Yu Mincho" panose="02020400000000000000" pitchFamily="18" charset="-128"/>
              </a:rPr>
              <a:t>Esmirna era una ciudad costera, construida en una colina con templos y otros edificios llamados la “corona de Esmirna”, fue destruida y permaneció muerta por mas de 300 años antes de ser reconstruida; más tarde hubo allí un templo al Emperador Tiberio, lo que la convirtió en un centro de culto al emperador. </a:t>
            </a:r>
          </a:p>
          <a:p>
            <a:pPr marL="538163" indent="-538163" algn="just">
              <a:buFont typeface="+mj-lt"/>
              <a:buAutoNum type="alphaUcPeriod"/>
            </a:pPr>
            <a:r>
              <a:rPr lang="es-GT" sz="3600" dirty="0">
                <a:effectLst>
                  <a:outerShdw blurRad="38100" dist="38100" dir="2700000" algn="tl">
                    <a:srgbClr val="000000">
                      <a:alpha val="43137"/>
                    </a:srgbClr>
                  </a:outerShdw>
                </a:effectLst>
                <a:ea typeface="Yu Mincho" panose="02020400000000000000" pitchFamily="18" charset="-128"/>
              </a:rPr>
              <a:t>Jesús se presentó como “El primero y el postrero, el que estuvo muerto y vivió”, o el que ha resucitado victorioso sobre la muerte, V.8. "Esmirna" proviene del significado "mirra", que implica la idea del sufrimiento.</a:t>
            </a:r>
          </a:p>
        </p:txBody>
      </p:sp>
    </p:spTree>
    <p:extLst>
      <p:ext uri="{BB962C8B-B14F-4D97-AF65-F5344CB8AC3E}">
        <p14:creationId xmlns:p14="http://schemas.microsoft.com/office/powerpoint/2010/main" val="398934824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719</TotalTime>
  <Words>1325</Words>
  <Application>Microsoft Office PowerPoint</Application>
  <PresentationFormat>Panorámica</PresentationFormat>
  <Paragraphs>53</Paragraphs>
  <Slides>22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22</vt:i4>
      </vt:variant>
    </vt:vector>
  </HeadingPairs>
  <TitlesOfParts>
    <vt:vector size="27" baseType="lpstr">
      <vt:lpstr>Arial</vt:lpstr>
      <vt:lpstr>Calibri</vt:lpstr>
      <vt:lpstr>Calibri Light</vt:lpstr>
      <vt:lpstr>Wingdings</vt:lpstr>
      <vt:lpstr>Tema de Office</vt:lpstr>
      <vt:lpstr>LOS MENSAJES DE CRISTO A LAS IGLESIAS (Parte 1)</vt:lpstr>
      <vt:lpstr>Presentación de PowerPoint</vt:lpstr>
      <vt:lpstr>INTRODUCCIÓN</vt:lpstr>
      <vt:lpstr>EFESO: VOLVER AL PRIMER AMOR</vt:lpstr>
      <vt:lpstr>Presentación de PowerPoint</vt:lpstr>
      <vt:lpstr>Presentación de PowerPoint</vt:lpstr>
      <vt:lpstr>Presentación de PowerPoint</vt:lpstr>
      <vt:lpstr>ESMIRNA: PERMANECER FIELES</vt:lpstr>
      <vt:lpstr>Presentación de PowerPoint</vt:lpstr>
      <vt:lpstr>Presentación de PowerPoint</vt:lpstr>
      <vt:lpstr>Presentación de PowerPoint</vt:lpstr>
      <vt:lpstr>PÉRGAMO: AFERRARSE A LA VERDAD</vt:lpstr>
      <vt:lpstr>Presentación de PowerPoint</vt:lpstr>
      <vt:lpstr>Presentación de PowerPoint</vt:lpstr>
      <vt:lpstr>Presentación de PowerPoint</vt:lpstr>
      <vt:lpstr>TIATIRA: INCREMENTAR EN BUENAS OBRAS.</vt:lpstr>
      <vt:lpstr>Presentación de PowerPoint</vt:lpstr>
      <vt:lpstr>Presentación de PowerPoint</vt:lpstr>
      <vt:lpstr>Presentación de PowerPoint</vt:lpstr>
      <vt:lpstr>DISCIPULADO Y  MINISTERIO EN ACCIÓN</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FIN DE LA CAUTIVIDAD</dc:title>
  <dc:creator>Alberto A. Gaitan Ortiz</dc:creator>
  <cp:lastModifiedBy>David Rodríguez Zamora</cp:lastModifiedBy>
  <cp:revision>154</cp:revision>
  <dcterms:created xsi:type="dcterms:W3CDTF">2018-03-21T16:47:09Z</dcterms:created>
  <dcterms:modified xsi:type="dcterms:W3CDTF">2020-08-06T21:52:20Z</dcterms:modified>
</cp:coreProperties>
</file>