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92" r:id="rId6"/>
    <p:sldId id="298" r:id="rId7"/>
    <p:sldId id="297" r:id="rId8"/>
    <p:sldId id="299" r:id="rId9"/>
    <p:sldId id="293" r:id="rId10"/>
    <p:sldId id="294" r:id="rId11"/>
    <p:sldId id="300" r:id="rId12"/>
    <p:sldId id="303" r:id="rId13"/>
    <p:sldId id="302" r:id="rId14"/>
    <p:sldId id="296" r:id="rId15"/>
    <p:sldId id="295" r:id="rId16"/>
    <p:sldId id="306" r:id="rId17"/>
    <p:sldId id="304" r:id="rId18"/>
    <p:sldId id="305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4074" y="540327"/>
            <a:ext cx="5555672" cy="2888671"/>
          </a:xfrm>
        </p:spPr>
        <p:txBody>
          <a:bodyPr anchor="ctr"/>
          <a:lstStyle/>
          <a:p>
            <a:pPr algn="ctr"/>
            <a:r>
              <a:rPr lang="es-ES" sz="7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EL CRISTO GLORIFICADO</a:t>
            </a:r>
            <a:endParaRPr lang="es-GT" sz="7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8B8F7E-926E-4183-8523-EE511F4DC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074" y="3428998"/>
            <a:ext cx="5721926" cy="2888674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“Jesucristo glorificado tiene toda la autoridad”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AB9370-68ED-4AD2-AD65-F4D47ACF04F6}"/>
              </a:ext>
            </a:extLst>
          </p:cNvPr>
          <p:cNvSpPr txBox="1"/>
          <p:nvPr/>
        </p:nvSpPr>
        <p:spPr>
          <a:xfrm>
            <a:off x="6761016" y="3930138"/>
            <a:ext cx="48291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solidFill>
                  <a:schemeClr val="accent5"/>
                </a:solidFill>
              </a:rPr>
              <a:t>UNA VISIÓN DEL CRISTO GLORIFICADO</a:t>
            </a:r>
            <a:endParaRPr lang="es-419" sz="4000" dirty="0">
              <a:solidFill>
                <a:schemeClr val="accent5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C0873-4A99-4E68-B9E3-C8B339107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256" y="366710"/>
            <a:ext cx="5562600" cy="61245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4000" b="1" dirty="0">
                <a:solidFill>
                  <a:schemeClr val="tx1"/>
                </a:solidFill>
              </a:rPr>
              <a:t>Juan vio a Jesús por última vez en el Monte los Olivos, pero ahora ve al Jesús ascendido, Hechos 1:9,12.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escuchó y vio a la persona que emitía la gran voz, V.12.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vio siete candeleros de oro que representan las siete iglesias que irradiaban la luz de la vida, V.12.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vio a Jesús en medio de los siete candeleros de oro, V.13.</a:t>
            </a:r>
          </a:p>
        </p:txBody>
      </p:sp>
    </p:spTree>
    <p:extLst>
      <p:ext uri="{BB962C8B-B14F-4D97-AF65-F5344CB8AC3E}">
        <p14:creationId xmlns:p14="http://schemas.microsoft.com/office/powerpoint/2010/main" val="138414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4000" b="1" dirty="0">
                <a:solidFill>
                  <a:schemeClr val="tx1"/>
                </a:solidFill>
              </a:rPr>
              <a:t>Juan nos da una descripción de Jesús, V.13-16.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Hijo del Hombre=él que tiene dominio, gloria y reino.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que está vestido con una túnica larga y un cinto de oro=él es nuestro Sumo Sacerdote.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de cabello blanco=él anciano de Días, Daniel 7:9. “Pureza y santidad de carácter”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de ojos brillantes= él que nada escapa de su vista, Daniel 10:6.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de los pies de bronce bruñido= él que ejerce juicio por el pecado.</a:t>
            </a:r>
          </a:p>
        </p:txBody>
      </p:sp>
    </p:spTree>
    <p:extLst>
      <p:ext uri="{BB962C8B-B14F-4D97-AF65-F5344CB8AC3E}">
        <p14:creationId xmlns:p14="http://schemas.microsoft.com/office/powerpoint/2010/main" val="22074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4000" b="1" dirty="0">
                <a:solidFill>
                  <a:schemeClr val="tx1"/>
                </a:solidFill>
              </a:rPr>
              <a:t>Juan nos da una descripción de Jesús, V.13-16.</a:t>
            </a:r>
          </a:p>
          <a:p>
            <a:pPr marL="720725" lvl="1" indent="-447675" algn="just">
              <a:buFont typeface="+mj-lt"/>
              <a:buAutoNum type="arabicParenR" startAt="6"/>
            </a:pPr>
            <a:r>
              <a:rPr lang="es-GT" sz="3600" dirty="0">
                <a:solidFill>
                  <a:schemeClr val="tx1"/>
                </a:solidFill>
              </a:rPr>
              <a:t>El que cuya voz era como estruendo de muchas aguas= la autoridad de su palabra.</a:t>
            </a:r>
          </a:p>
          <a:p>
            <a:pPr marL="731520" lvl="1" indent="-457200" algn="just">
              <a:buFont typeface="+mj-lt"/>
              <a:buAutoNum type="arabicParenR" startAt="6"/>
            </a:pPr>
            <a:r>
              <a:rPr lang="es-GT" sz="3600" dirty="0">
                <a:solidFill>
                  <a:schemeClr val="tx1"/>
                </a:solidFill>
              </a:rPr>
              <a:t>El que tenía en su diestra siete estrellas= gozar de total seguridad.</a:t>
            </a:r>
          </a:p>
          <a:p>
            <a:pPr marL="731520" lvl="1" indent="-457200" algn="just">
              <a:buFont typeface="+mj-lt"/>
              <a:buAutoNum type="arabicParenR" startAt="6"/>
            </a:pPr>
            <a:r>
              <a:rPr lang="es-GT" sz="3600" dirty="0">
                <a:solidFill>
                  <a:schemeClr val="tx1"/>
                </a:solidFill>
              </a:rPr>
              <a:t>El que de cuya boca salía una espada aguda de dos filos= su Palabra decisiva y juzga con justicia, 6:17; Isaías 11:4; 2 Tesalonicenses 2:8; Hechos 4:12.</a:t>
            </a:r>
          </a:p>
          <a:p>
            <a:pPr marL="731520" lvl="1" indent="-457200" algn="just">
              <a:buFont typeface="+mj-lt"/>
              <a:buAutoNum type="arabicParenR" startAt="6"/>
            </a:pPr>
            <a:r>
              <a:rPr lang="es-GT" sz="3600" dirty="0">
                <a:solidFill>
                  <a:schemeClr val="tx1"/>
                </a:solidFill>
              </a:rPr>
              <a:t>El que cuyo rostro era como el sol cuando resplandece en su fuerza= la gloria de su carácter, y como el Sol de Justicia, Malaquías 4:2.</a:t>
            </a:r>
          </a:p>
        </p:txBody>
      </p:sp>
    </p:spTree>
    <p:extLst>
      <p:ext uri="{BB962C8B-B14F-4D97-AF65-F5344CB8AC3E}">
        <p14:creationId xmlns:p14="http://schemas.microsoft.com/office/powerpoint/2010/main" val="171606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3"/>
            </a:pPr>
            <a:r>
              <a:rPr lang="es-GT" sz="4400" b="1" dirty="0">
                <a:solidFill>
                  <a:schemeClr val="tx1"/>
                </a:solidFill>
              </a:rPr>
              <a:t>Esta visión nos inspira a alabar y adorar a Jesús, caer a sus pies como lo hizo Juan es la posición de un adorador sincero, y sumiso ante el Señor, V.17.</a:t>
            </a:r>
          </a:p>
        </p:txBody>
      </p:sp>
    </p:spTree>
    <p:extLst>
      <p:ext uri="{BB962C8B-B14F-4D97-AF65-F5344CB8AC3E}">
        <p14:creationId xmlns:p14="http://schemas.microsoft.com/office/powerpoint/2010/main" val="117444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20690" y="346364"/>
            <a:ext cx="5638799" cy="2424545"/>
          </a:xfrm>
        </p:spPr>
        <p:txBody>
          <a:bodyPr anchor="ctr"/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AUTORIDAD DEL CRISTO RESUCITADO</a:t>
            </a:r>
            <a:endParaRPr lang="es-GT" sz="36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36788" y="5323527"/>
            <a:ext cx="2006600" cy="1160400"/>
          </a:xfrm>
          <a:prstGeom prst="rightArrowCallout">
            <a:avLst>
              <a:gd name="adj1" fmla="val 36940"/>
              <a:gd name="adj2" fmla="val 50000"/>
              <a:gd name="adj3" fmla="val 46491"/>
              <a:gd name="adj4" fmla="val 64977"/>
            </a:avLst>
          </a:prstGeom>
          <a:solidFill>
            <a:srgbClr val="FFCA08"/>
          </a:solidFill>
          <a:ln w="57150">
            <a:solidFill>
              <a:srgbClr val="FFCA0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9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5" name="Título 3">
            <a:extLst>
              <a:ext uri="{FF2B5EF4-FFF2-40B4-BE49-F238E27FC236}">
                <a16:creationId xmlns:a16="http://schemas.microsoft.com/office/drawing/2014/main" id="{C4FFCCF7-771C-45C1-8C64-B78C0679DC2A}"/>
              </a:ext>
            </a:extLst>
          </p:cNvPr>
          <p:cNvSpPr txBox="1">
            <a:spLocks/>
          </p:cNvSpPr>
          <p:nvPr/>
        </p:nvSpPr>
        <p:spPr>
          <a:xfrm>
            <a:off x="6220690" y="3467017"/>
            <a:ext cx="5638799" cy="1160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 1:17-20.</a:t>
            </a:r>
            <a:endParaRPr lang="es-GT" dirty="0">
              <a:ln w="0"/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2A4450D-9F9D-4C59-85E8-5A87067AA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11" y="345201"/>
            <a:ext cx="5627549" cy="61675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8167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4000" b="1" dirty="0">
                <a:solidFill>
                  <a:schemeClr val="tx1"/>
                </a:solidFill>
              </a:rPr>
              <a:t>Juan al caer a los pies de Jesús le sucede lo siguiente: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Señor puso su mano derecha sobre él, V.17.</a:t>
            </a:r>
          </a:p>
          <a:p>
            <a:pPr marL="1005840" lvl="2" indent="-457200" algn="just"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La mano derecha significa fuerza y autoridad.</a:t>
            </a:r>
          </a:p>
          <a:p>
            <a:pPr marL="1005840" lvl="2" indent="-457200" algn="just"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La mano derecha se usaba para trasmitir bendición, Genesis 48:17-19.</a:t>
            </a:r>
          </a:p>
          <a:p>
            <a:pPr marL="1005840" lvl="2" indent="-457200" algn="just">
              <a:buFont typeface="+mj-lt"/>
              <a:buAutoNum type="alphaLcParenR"/>
            </a:pPr>
            <a:r>
              <a:rPr lang="es-GT" sz="3200" dirty="0">
                <a:solidFill>
                  <a:schemeClr val="tx1"/>
                </a:solidFill>
              </a:rPr>
              <a:t>El pulgar de la mano derecha del sacerdote era ungido durante su ordenación, Levítico 14:17.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El Señor animó a Juan y le dijo que no tuviera miedo, V.17.</a:t>
            </a:r>
          </a:p>
        </p:txBody>
      </p:sp>
    </p:spTree>
    <p:extLst>
      <p:ext uri="{BB962C8B-B14F-4D97-AF65-F5344CB8AC3E}">
        <p14:creationId xmlns:p14="http://schemas.microsoft.com/office/powerpoint/2010/main" val="362893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4000" b="1" dirty="0">
                <a:solidFill>
                  <a:schemeClr val="tx1"/>
                </a:solidFill>
              </a:rPr>
              <a:t>Juan al caer a los pies de Jesús le sucede lo siguiente:</a:t>
            </a:r>
          </a:p>
          <a:p>
            <a:pPr marL="720725" lvl="1" indent="-447675" algn="just">
              <a:buFont typeface="+mj-lt"/>
              <a:buAutoNum type="arabicParenR" startAt="3"/>
            </a:pPr>
            <a:r>
              <a:rPr lang="es-GT" sz="3600" dirty="0">
                <a:solidFill>
                  <a:schemeClr val="tx1"/>
                </a:solidFill>
              </a:rPr>
              <a:t>El Señor le dice “Yo soy el primero y el ultimo” =el eterno creador de todo, V.17.</a:t>
            </a:r>
          </a:p>
          <a:p>
            <a:pPr marL="731520" lvl="1" indent="-457200" algn="just">
              <a:buFont typeface="+mj-lt"/>
              <a:buAutoNum type="arabicParenR" startAt="3"/>
            </a:pPr>
            <a:r>
              <a:rPr lang="es-GT" sz="3600" dirty="0">
                <a:solidFill>
                  <a:schemeClr val="tx1"/>
                </a:solidFill>
              </a:rPr>
              <a:t>El Señor le dice que Él murió, resucitó y vive para siempre, V.18.</a:t>
            </a:r>
          </a:p>
          <a:p>
            <a:pPr marL="731520" lvl="1" indent="-457200" algn="just">
              <a:buFont typeface="+mj-lt"/>
              <a:buAutoNum type="arabicParenR" startAt="3"/>
            </a:pPr>
            <a:r>
              <a:rPr lang="es-GT" sz="3600" dirty="0">
                <a:solidFill>
                  <a:schemeClr val="tx1"/>
                </a:solidFill>
              </a:rPr>
              <a:t>El Señor le dice que tiene autoridad sobre la muerte y el infierno, V.18.</a:t>
            </a:r>
          </a:p>
        </p:txBody>
      </p:sp>
    </p:spTree>
    <p:extLst>
      <p:ext uri="{BB962C8B-B14F-4D97-AF65-F5344CB8AC3E}">
        <p14:creationId xmlns:p14="http://schemas.microsoft.com/office/powerpoint/2010/main" val="406926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4000" b="1" dirty="0">
                <a:solidFill>
                  <a:schemeClr val="tx1"/>
                </a:solidFill>
              </a:rPr>
              <a:t>Jesús le ordena a Juan que escriba lo que ha visto, lo que es ahora y lo que tendrá lugar más adelante, también le explica el misterio de las siete estrellas y siete candeleros, V.19,20.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Las siete estrellas son los ángeles o pastores.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Los siete candeleros son las siete iglesias.</a:t>
            </a:r>
          </a:p>
        </p:txBody>
      </p:sp>
    </p:spTree>
    <p:extLst>
      <p:ext uri="{BB962C8B-B14F-4D97-AF65-F5344CB8AC3E}">
        <p14:creationId xmlns:p14="http://schemas.microsoft.com/office/powerpoint/2010/main" val="392898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3"/>
            </a:pPr>
            <a:r>
              <a:rPr lang="es-GT" sz="4400" b="1" dirty="0">
                <a:solidFill>
                  <a:schemeClr val="tx1"/>
                </a:solidFill>
              </a:rPr>
              <a:t>Esta visión nos alienta cuando experimentamos sentimientos de soledad, el Señor Jesús resucitado esta cerca y nos fortalece con su presencia aun medio de las pruebas.</a:t>
            </a:r>
          </a:p>
        </p:txBody>
      </p:sp>
    </p:spTree>
    <p:extLst>
      <p:ext uri="{BB962C8B-B14F-4D97-AF65-F5344CB8AC3E}">
        <p14:creationId xmlns:p14="http://schemas.microsoft.com/office/powerpoint/2010/main" val="243065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8240" y="2070100"/>
            <a:ext cx="9875520" cy="2717800"/>
          </a:xfrm>
          <a:prstGeom prst="wedgeRoundRectCallout">
            <a:avLst>
              <a:gd name="adj1" fmla="val -60395"/>
              <a:gd name="adj2" fmla="val -118468"/>
              <a:gd name="adj3" fmla="val 16667"/>
            </a:avLst>
          </a:prstGeom>
          <a:solidFill>
            <a:srgbClr val="FFC0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435" y="554182"/>
            <a:ext cx="10778837" cy="3408218"/>
          </a:xfrm>
        </p:spPr>
        <p:txBody>
          <a:bodyPr>
            <a:normAutofit/>
          </a:bodyPr>
          <a:lstStyle/>
          <a:p>
            <a:pPr algn="ctr"/>
            <a:r>
              <a:rPr lang="es-GT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VERSICULO CLAVE: </a:t>
            </a:r>
            <a:b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“(Yo soy) …el que vivo, y estuve muerto; mas he aquí que vivo por los siglos de los siglos, amén. Y tengo las llaves de la muerte y del Hades” </a:t>
            </a:r>
            <a:br>
              <a:rPr lang="es-GT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Apocalipsis 1:18. </a:t>
            </a:r>
            <a:endParaRPr lang="es-GT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5" y="4156364"/>
            <a:ext cx="10778837" cy="2147454"/>
          </a:xfrm>
        </p:spPr>
        <p:txBody>
          <a:bodyPr anchor="ctr">
            <a:normAutofit/>
          </a:bodyPr>
          <a:lstStyle/>
          <a:p>
            <a:pPr marL="45720" indent="0" algn="ctr">
              <a:buNone/>
            </a:pPr>
            <a:r>
              <a:rPr lang="es-GT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FUNDAMENTO BÌBLICO: </a:t>
            </a:r>
          </a:p>
          <a:p>
            <a:pPr marL="45720" indent="0" algn="ctr">
              <a:buNone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Apocalipsis 1:1-20. 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74073"/>
            <a:ext cx="11166763" cy="6096000"/>
          </a:xfrm>
        </p:spPr>
        <p:txBody>
          <a:bodyPr anchor="ctr">
            <a:noAutofit/>
          </a:bodyPr>
          <a:lstStyle/>
          <a:p>
            <a:pPr marL="360363" indent="-315913" algn="just">
              <a:buClrTx/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quienes atraviesan por un periodo de tribulación, anímense: el Señor está cerca para fortalecerle y asegurar su participación de la gloria venidera.</a:t>
            </a:r>
          </a:p>
          <a:p>
            <a:pPr marL="360363" indent="-315913" algn="just">
              <a:buClrTx/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aquellos que no andan fielmente, cuídense: el Señor está cerca, Él lo ve todo y su palabra traspasa cada corazón.</a:t>
            </a:r>
          </a:p>
          <a:p>
            <a:pPr marL="360363" indent="-315913" algn="just">
              <a:buClrTx/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Pida al Espíritu Santo que renueve su visión para que Cristo en su poder y gloria ocupe el lugar central en su vida.</a:t>
            </a:r>
          </a:p>
          <a:p>
            <a:pPr marL="360363" indent="-315913" algn="just">
              <a:buClrTx/>
              <a:buFont typeface="Wingdings" panose="05000000000000000000" pitchFamily="2" charset="2"/>
              <a:buChar char="§"/>
            </a:pP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Compartan un tiempo de gran adoración a nuestro Salvador Jesucristo.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Vinilo Pixerstick RAMAS, arbol, HOJAS, verde, natural • Pixers ...">
            <a:extLst>
              <a:ext uri="{FF2B5EF4-FFF2-40B4-BE49-F238E27FC236}">
                <a16:creationId xmlns:a16="http://schemas.microsoft.com/office/drawing/2014/main" id="{8E823D8C-DDBE-435B-BC69-B56E6DD8AD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1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928C19B-9610-448C-9AB2-45CA8F8EE6D1}"/>
              </a:ext>
            </a:extLst>
          </p:cNvPr>
          <p:cNvSpPr/>
          <p:nvPr/>
        </p:nvSpPr>
        <p:spPr>
          <a:xfrm>
            <a:off x="3782291" y="1066800"/>
            <a:ext cx="4668982" cy="4682836"/>
          </a:xfrm>
          <a:prstGeom prst="ellipse">
            <a:avLst/>
          </a:prstGeom>
          <a:solidFill>
            <a:schemeClr val="accent1">
              <a:alpha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  <a:latin typeface="Algerian" panose="04020705040A02060702" pitchFamily="82" charset="0"/>
              </a:rPr>
              <a:t>JESÚS</a:t>
            </a:r>
          </a:p>
          <a:p>
            <a:pPr algn="ctr"/>
            <a:r>
              <a:rPr lang="es-GT" sz="4400" b="1" dirty="0">
                <a:solidFill>
                  <a:schemeClr val="tx1"/>
                </a:solidFill>
                <a:latin typeface="Agency FB" panose="020B0503020202020204" pitchFamily="34" charset="0"/>
              </a:rPr>
              <a:t>ES LA RAZÓN</a:t>
            </a:r>
          </a:p>
          <a:p>
            <a:pPr algn="ctr"/>
            <a:r>
              <a:rPr lang="es-GT" sz="4400" b="1" dirty="0">
                <a:solidFill>
                  <a:schemeClr val="tx1"/>
                </a:solidFill>
                <a:latin typeface="Agency FB" panose="020B0503020202020204" pitchFamily="34" charset="0"/>
              </a:rPr>
              <a:t>DE MÍ EXISTIR</a:t>
            </a:r>
            <a:endParaRPr lang="es-419" sz="44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360218"/>
            <a:ext cx="9875520" cy="886691"/>
          </a:xfrm>
        </p:spPr>
        <p:txBody>
          <a:bodyPr>
            <a:normAutofit/>
          </a:bodyPr>
          <a:lstStyle/>
          <a:p>
            <a:pPr algn="ctr"/>
            <a:r>
              <a:rPr lang="es-GT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1343891"/>
            <a:ext cx="11180618" cy="5153891"/>
          </a:xfrm>
        </p:spPr>
        <p:txBody>
          <a:bodyPr anchor="ctr">
            <a:noAutofit/>
          </a:bodyPr>
          <a:lstStyle/>
          <a:p>
            <a:pPr algn="just">
              <a:lnSpc>
                <a:spcPct val="80000"/>
              </a:lnSpc>
            </a:pPr>
            <a:r>
              <a:rPr lang="es-GT" sz="3600" dirty="0">
                <a:solidFill>
                  <a:schemeClr val="tx1"/>
                </a:solidFill>
              </a:rPr>
              <a:t>El apóstol Juan contemplo a Jesús desde muchas perspectivas diferentes, el anduvo con Jesús durante su ministerio terrenal, el fue testigo del momento que azotaron y crucificaron, el vio al Cristo resucitado y tuvo una revelación maravillosa de Jesús en toda su gloria.</a:t>
            </a:r>
          </a:p>
          <a:p>
            <a:pPr algn="just">
              <a:lnSpc>
                <a:spcPct val="80000"/>
              </a:lnSpc>
            </a:pPr>
            <a:r>
              <a:rPr lang="es-GT" sz="3600" dirty="0">
                <a:solidFill>
                  <a:schemeClr val="tx1"/>
                </a:solidFill>
              </a:rPr>
              <a:t>Esta lección nos invita a ver al Jesús glorioso como cercano a nosotros y con autoridad sobre las circunstancias de nuestra vida, y nos motiva a que busquemos entrar en la presencia del Señor para adorarle en Espíritu y en verdad. </a:t>
            </a:r>
          </a:p>
          <a:p>
            <a:pPr algn="just">
              <a:lnSpc>
                <a:spcPct val="80000"/>
              </a:lnSpc>
            </a:pPr>
            <a:r>
              <a:rPr lang="es-GT" sz="3600" dirty="0">
                <a:solidFill>
                  <a:schemeClr val="tx1"/>
                </a:solidFill>
              </a:rPr>
              <a:t>Aspectos importantes de esta lección.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tudio bíblico - Título: La revelación de Jesucristo ...">
            <a:extLst>
              <a:ext uri="{FF2B5EF4-FFF2-40B4-BE49-F238E27FC236}">
                <a16:creationId xmlns:a16="http://schemas.microsoft.com/office/drawing/2014/main" id="{B8341FF0-8A68-4964-8AC2-97CE89570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10" y="346363"/>
            <a:ext cx="5638799" cy="61375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20690" y="346364"/>
            <a:ext cx="5638799" cy="2424545"/>
          </a:xfrm>
        </p:spPr>
        <p:txBody>
          <a:bodyPr anchor="ctr"/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VISIÓN DE JUAN</a:t>
            </a:r>
            <a:endParaRPr lang="es-GT" sz="36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36788" y="5323527"/>
            <a:ext cx="2006600" cy="1160400"/>
          </a:xfrm>
          <a:prstGeom prst="rightArrowCallout">
            <a:avLst>
              <a:gd name="adj1" fmla="val 36940"/>
              <a:gd name="adj2" fmla="val 50000"/>
              <a:gd name="adj3" fmla="val 46491"/>
              <a:gd name="adj4" fmla="val 64977"/>
            </a:avLst>
          </a:prstGeom>
          <a:solidFill>
            <a:srgbClr val="FFCA08"/>
          </a:solidFill>
          <a:ln w="57150">
            <a:solidFill>
              <a:srgbClr val="FFCA0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9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5" name="Título 3">
            <a:extLst>
              <a:ext uri="{FF2B5EF4-FFF2-40B4-BE49-F238E27FC236}">
                <a16:creationId xmlns:a16="http://schemas.microsoft.com/office/drawing/2014/main" id="{C4FFCCF7-771C-45C1-8C64-B78C0679DC2A}"/>
              </a:ext>
            </a:extLst>
          </p:cNvPr>
          <p:cNvSpPr txBox="1">
            <a:spLocks/>
          </p:cNvSpPr>
          <p:nvPr/>
        </p:nvSpPr>
        <p:spPr>
          <a:xfrm>
            <a:off x="6220690" y="3467017"/>
            <a:ext cx="5638799" cy="1160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 1:1-11. </a:t>
            </a:r>
            <a:endParaRPr lang="es-GT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4000" b="1" dirty="0">
                <a:solidFill>
                  <a:schemeClr val="tx1"/>
                </a:solidFill>
              </a:rPr>
              <a:t>Juan recibe una visión o revelación extraordinaria, V.1-3.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Es una revelación hecha por Jesucristo y que tiene su origen en Dios, fuente de toda verdad.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Es una revelación de las cosas que han de suceder pronto.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Es una revelación que Jesús envía a su siervo Juan por medio de su ángel.</a:t>
            </a:r>
          </a:p>
        </p:txBody>
      </p:sp>
    </p:spTree>
    <p:extLst>
      <p:ext uri="{BB962C8B-B14F-4D97-AF65-F5344CB8AC3E}">
        <p14:creationId xmlns:p14="http://schemas.microsoft.com/office/powerpoint/2010/main" val="380406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4000" b="1" dirty="0">
                <a:solidFill>
                  <a:schemeClr val="tx1"/>
                </a:solidFill>
              </a:rPr>
              <a:t>Juan también registró lo siguiente, V.2,3, 9-11.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Que fue testigo presencial de Cristo, V.2.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Que estaba en la isla de Patmos “por causa de la palabra de Dios”, V.9.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Que no estaba solo en el sufrimiento por el Evangelio, V.9.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Que estaba en el Espíritu en el día del Señor o domingo, V.10. Dia que se celebraba la resurrección de Jesús. Véase Hechos 20:7; 1 Corintios 16:2.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Que los que comprendieran la visión serian bendecidos por lo que de ella aprendieran, V.3.</a:t>
            </a:r>
          </a:p>
        </p:txBody>
      </p:sp>
    </p:spTree>
    <p:extLst>
      <p:ext uri="{BB962C8B-B14F-4D97-AF65-F5344CB8AC3E}">
        <p14:creationId xmlns:p14="http://schemas.microsoft.com/office/powerpoint/2010/main" val="199233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3"/>
            </a:pPr>
            <a:r>
              <a:rPr lang="es-GT" sz="4000" b="1" dirty="0">
                <a:solidFill>
                  <a:schemeClr val="tx1"/>
                </a:solidFill>
              </a:rPr>
              <a:t>Juan envía el mensaje a las siete iglesias en Asia, hoy oeste de Turquía, y al mandarles la bendición de Dios nos presenta la Trinidad divina, V.11, 4-8.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Los siete espíritus se refiere al Espíritu Santo, Zacarias 4:2,6,10; Apocalipsis 4:5;5:6.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Jesús es el enfoque en este mensaje, su autoridad y poder redentores, V.4-8.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600" dirty="0">
                <a:solidFill>
                  <a:schemeClr val="tx1"/>
                </a:solidFill>
              </a:rPr>
              <a:t>Dios mismo declara su autoridad sobre todas las cosas, V.6,8.</a:t>
            </a:r>
          </a:p>
        </p:txBody>
      </p:sp>
    </p:spTree>
    <p:extLst>
      <p:ext uri="{BB962C8B-B14F-4D97-AF65-F5344CB8AC3E}">
        <p14:creationId xmlns:p14="http://schemas.microsoft.com/office/powerpoint/2010/main" val="67391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2B00-C037-41A3-8354-AC5C386D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360217"/>
            <a:ext cx="11180618" cy="6123709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4"/>
            </a:pPr>
            <a:r>
              <a:rPr lang="es-GT" sz="4400" b="1" dirty="0">
                <a:solidFill>
                  <a:schemeClr val="tx1"/>
                </a:solidFill>
              </a:rPr>
              <a:t>Seguir a Jesús incluye experimentar tribulación, heredar su reino y aprender paciencia en el sufrimiento; confiemos en Jesús para vencer. Véase Juan 16:33.</a:t>
            </a:r>
          </a:p>
        </p:txBody>
      </p:sp>
    </p:spTree>
    <p:extLst>
      <p:ext uri="{BB962C8B-B14F-4D97-AF65-F5344CB8AC3E}">
        <p14:creationId xmlns:p14="http://schemas.microsoft.com/office/powerpoint/2010/main" val="161327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20690" y="346364"/>
            <a:ext cx="5638799" cy="2424545"/>
          </a:xfrm>
        </p:spPr>
        <p:txBody>
          <a:bodyPr anchor="ctr"/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GLORIA DE JESUCRISTO</a:t>
            </a:r>
            <a:endParaRPr lang="es-GT" sz="360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36788" y="5323527"/>
            <a:ext cx="2006600" cy="1160400"/>
          </a:xfrm>
          <a:prstGeom prst="rightArrowCallout">
            <a:avLst>
              <a:gd name="adj1" fmla="val 36940"/>
              <a:gd name="adj2" fmla="val 50000"/>
              <a:gd name="adj3" fmla="val 46491"/>
              <a:gd name="adj4" fmla="val 64977"/>
            </a:avLst>
          </a:prstGeom>
          <a:solidFill>
            <a:srgbClr val="FFCA08"/>
          </a:solidFill>
          <a:ln w="57150">
            <a:solidFill>
              <a:srgbClr val="FFCA08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Autofit/>
          </a:bodyPr>
          <a:lstStyle/>
          <a:p>
            <a:pPr algn="ctr"/>
            <a:r>
              <a:rPr lang="es-GT" sz="9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" name="Título 3">
            <a:extLst>
              <a:ext uri="{FF2B5EF4-FFF2-40B4-BE49-F238E27FC236}">
                <a16:creationId xmlns:a16="http://schemas.microsoft.com/office/drawing/2014/main" id="{C4FFCCF7-771C-45C1-8C64-B78C0679DC2A}"/>
              </a:ext>
            </a:extLst>
          </p:cNvPr>
          <p:cNvSpPr txBox="1">
            <a:spLocks/>
          </p:cNvSpPr>
          <p:nvPr/>
        </p:nvSpPr>
        <p:spPr>
          <a:xfrm>
            <a:off x="6220690" y="3467017"/>
            <a:ext cx="5638799" cy="1160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 1:12-16.</a:t>
            </a:r>
            <a:endParaRPr lang="es-GT" dirty="0">
              <a:ln w="0"/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C38594-2504-412D-83AE-6AD6CF3D2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11" y="346364"/>
            <a:ext cx="5639823" cy="61369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0594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692</TotalTime>
  <Words>1127</Words>
  <Application>Microsoft Office PowerPoint</Application>
  <PresentationFormat>Panorámica</PresentationFormat>
  <Paragraphs>72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Agency FB</vt:lpstr>
      <vt:lpstr>Algerian</vt:lpstr>
      <vt:lpstr>Calibri</vt:lpstr>
      <vt:lpstr>Corbel</vt:lpstr>
      <vt:lpstr>Wingdings</vt:lpstr>
      <vt:lpstr>Base</vt:lpstr>
      <vt:lpstr>EL CRISTO GLORIFICADO</vt:lpstr>
      <vt:lpstr>VERSICULO CLAVE:  “(Yo soy) …el que vivo, y estuve muerto; mas he aquí que vivo por los siglos de los siglos, amén. Y tengo las llaves de la muerte y del Hades”  Apocalipsis 1:18. </vt:lpstr>
      <vt:lpstr>INTRODUCCION</vt:lpstr>
      <vt:lpstr>LA VISIÓN DE JUAN</vt:lpstr>
      <vt:lpstr>Presentación de PowerPoint</vt:lpstr>
      <vt:lpstr>Presentación de PowerPoint</vt:lpstr>
      <vt:lpstr>Presentación de PowerPoint</vt:lpstr>
      <vt:lpstr>Presentación de PowerPoint</vt:lpstr>
      <vt:lpstr>LA GLORIA DE JESUCRISTO</vt:lpstr>
      <vt:lpstr>Presentación de PowerPoint</vt:lpstr>
      <vt:lpstr>Presentación de PowerPoint</vt:lpstr>
      <vt:lpstr>Presentación de PowerPoint</vt:lpstr>
      <vt:lpstr>Presentación de PowerPoint</vt:lpstr>
      <vt:lpstr>LA AUTORIDAD DEL CRISTO RESUCITADO</vt:lpstr>
      <vt:lpstr>Presentación de PowerPoint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David Rodríguez Zamora</cp:lastModifiedBy>
  <cp:revision>156</cp:revision>
  <dcterms:created xsi:type="dcterms:W3CDTF">2016-12-08T03:18:22Z</dcterms:created>
  <dcterms:modified xsi:type="dcterms:W3CDTF">2020-07-29T03:17:02Z</dcterms:modified>
</cp:coreProperties>
</file>