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6" r:id="rId5"/>
    <p:sldId id="261" r:id="rId6"/>
    <p:sldId id="274" r:id="rId7"/>
    <p:sldId id="273" r:id="rId8"/>
    <p:sldId id="272" r:id="rId9"/>
    <p:sldId id="267" r:id="rId10"/>
    <p:sldId id="264" r:id="rId11"/>
    <p:sldId id="275" r:id="rId12"/>
    <p:sldId id="276" r:id="rId13"/>
    <p:sldId id="265" r:id="rId14"/>
    <p:sldId id="268" r:id="rId15"/>
    <p:sldId id="277" r:id="rId16"/>
    <p:sldId id="278" r:id="rId17"/>
    <p:sldId id="269" r:id="rId18"/>
    <p:sldId id="270" r:id="rId19"/>
    <p:sldId id="271" r:id="rId20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8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E9C4C-68FD-4FFE-AAC6-5FE57D98B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EA64D-8023-42AF-A73C-7F959E77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9923-A79F-42C2-B261-AEDA921AF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2FE96-CDD3-4C78-954F-8246FCF2D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A6C22-7FD1-413F-9639-3BE66383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5168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8E08-8276-4625-9081-D683CD3E8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B7B7D-FFEF-4453-9B2D-7A3C45509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1F83E-B0C8-4186-B03A-55D93517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3C537-C3CF-40FD-87BB-FE428F98E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42F41-AF81-42BA-B83B-698D1C9E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0436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690815-111D-4EF6-BAC2-6C64248AA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8EA37-2F67-47BA-AF24-35603499F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CAA99-81B1-4566-89D6-B60A79CB8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2CB36-4FB1-41CB-842F-2CE4C39DB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75BFC-9936-4553-A73A-7992A9D7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4385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C7DD-1383-405D-8722-00A86EC19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1CFCF-3DDD-42E4-8CCE-634637218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0475D-4375-44BB-A810-CAE944EF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FC22C-B8EA-46DE-8B3C-2545B032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5186A-DF23-4B78-AD4A-892FDFD3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4129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4964-7EEE-4E0D-8D6A-945702372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D3DA1-DAAA-4F78-B003-7C08079C3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E670-ACBC-4A87-8CC8-147E8D41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366A-18FF-4090-BCCA-E0AE131B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6BBB8-7CD5-4EC6-A3A7-23F111F2C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4249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8E762-02A1-473B-AE4B-2FD9664F7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C2BED-6CA7-4939-A9A3-F006ECED5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1F066-CCA9-4C52-8351-260AD600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ABBE1-8AEC-4FF8-B7A4-A06762AF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CCD78-5945-43F2-9148-C505CDBC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E2ED8-686E-463E-848C-733BA58F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2132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632F9-601D-402C-81B0-3F9A7B54A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338D1-88BC-4FC2-9D42-D22A24C1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09775-9B6F-4338-85D2-4C9F246BB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D4AFD-0EB7-4235-9FDC-C0ED12F50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DC796-43FE-47BA-A3D3-44DEBCA947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3489BC-6E36-4151-9F04-8FB6F6B8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FF9BC2-9027-4B0B-9D6D-E7220117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42682-08DA-47B3-83AD-171F904D6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9574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DE226-98CE-4E5E-8B25-31B9BCD02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E541E1-D2C2-4732-9154-F7C4FD352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F24F4-819E-4791-ACC8-074D0D25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7FE62-89B9-46A9-A696-5A350D96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5798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D9C2D4-4669-433C-8701-C632F4FF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29EAEE-3569-4029-A0B7-5E68A7087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1F1C9-6BF8-45EE-A2D2-8D525779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2598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442E6-7344-45A5-BF82-E88E0924F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8514F-6477-4CDF-9492-0F9C5C436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88396-6251-4500-A92B-CDEB86E55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874D4-9E47-472F-82DF-D0EA3071B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90B021-0766-49B7-BFCC-80DB53E9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C6474-2CDF-424D-99C1-78168A6EB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6850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872B-B234-4648-A74F-8BEEB65B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7D82EA-C817-4B9C-B0E5-FC8B2ED63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8E09C-48F1-4AB0-9911-970F4B245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2B4FD-FBE6-4D08-8878-BCB3A88F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2AC35D-5911-4CBC-A69F-CCAE47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5AB50-9BE4-4FD7-A63F-5452A7AA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4398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t="-5000" r="-45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CF5740-0D32-473C-82F3-9580E3AC3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6A2B8-5E15-415C-BBF8-EAEF49712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1D820-3F91-470D-B47C-397175699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E581E-50E7-4716-AD0E-56A2E668277D}" type="datetimeFigureOut">
              <a:rPr lang="es-419" smtClean="0"/>
              <a:t>14/7/2020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3A313-2F24-441F-B83E-E89AEC8B9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D11F9-E6D3-4288-8B1A-D2B29E85C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7DACE-5239-43DD-8289-5FE5C2B2D5E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3110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8B6B0-58C8-4CC6-8F4B-0DDCB74E3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29" y="740228"/>
            <a:ext cx="4339770" cy="329474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8000" b="1" i="1" dirty="0">
                <a:latin typeface="+mn-lt"/>
              </a:rPr>
              <a:t>LA BIBLIA Y LA CULTURA</a:t>
            </a:r>
            <a:endParaRPr lang="es-419" sz="8000" b="1" i="1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CA272-D8A7-49A5-BABB-493B0B4CA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030" y="4034972"/>
            <a:ext cx="4339770" cy="2104572"/>
          </a:xfrm>
        </p:spPr>
        <p:txBody>
          <a:bodyPr anchor="ctr">
            <a:normAutofit/>
          </a:bodyPr>
          <a:lstStyle/>
          <a:p>
            <a:pPr algn="ctr"/>
            <a:r>
              <a:rPr lang="es-GT" sz="3200" dirty="0"/>
              <a:t>“Dios llama a su pueblo a vivir por los valores bíblicos en una cultura pecaminosa”</a:t>
            </a:r>
            <a:endParaRPr lang="es-419" sz="3200" dirty="0"/>
          </a:p>
        </p:txBody>
      </p:sp>
      <p:pic>
        <p:nvPicPr>
          <p:cNvPr id="1026" name="Picture 2" descr="CÓMO LLEGO A FIN DE MES&quot; | FINANZAS SEGÚN LA BIBLIA | Cultura ...">
            <a:extLst>
              <a:ext uri="{FF2B5EF4-FFF2-40B4-BE49-F238E27FC236}">
                <a16:creationId xmlns:a16="http://schemas.microsoft.com/office/drawing/2014/main" id="{E9DD6444-9AE0-4557-B156-31C466630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63" y="601678"/>
            <a:ext cx="6279407" cy="53993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 prst="coolSlant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6219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2465-DB95-4CA7-B1EE-ED7C4DFF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551542"/>
            <a:ext cx="11190515" cy="5733143"/>
          </a:xfrm>
        </p:spPr>
        <p:txBody>
          <a:bodyPr anchor="ctr">
            <a:noAutofit/>
          </a:bodyPr>
          <a:lstStyle/>
          <a:p>
            <a:pPr marL="514350" indent="-514350" algn="just">
              <a:lnSpc>
                <a:spcPct val="80000"/>
              </a:lnSpc>
              <a:buFont typeface="+mj-lt"/>
              <a:buAutoNum type="alphaUcPeriod"/>
            </a:pPr>
            <a:r>
              <a:rPr lang="es-GT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Bezaleel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poseía habilidades prácticas y artísticas que recibió del Espíritu de Dios, Éxodo 31:1-5.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Las habilidades o dones naturales pueden ayudarnos a alcanzar culturas seculares, donde interactuamos con personas que saben poco acerca de Dios. “Testimonios de esto”.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Las habilidades o dones que Dios nos da requieren trabajo diligente y compromiso.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Con la ayuda del Espíritu Santo podemos honrar a Dios y promover su reino a través de las habilidades o dones naturales que Él nos ha dado para que le sirvamos.</a:t>
            </a:r>
          </a:p>
        </p:txBody>
      </p:sp>
    </p:spTree>
    <p:extLst>
      <p:ext uri="{BB962C8B-B14F-4D97-AF65-F5344CB8AC3E}">
        <p14:creationId xmlns:p14="http://schemas.microsoft.com/office/powerpoint/2010/main" val="402279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2465-DB95-4CA7-B1EE-ED7C4DFF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551542"/>
            <a:ext cx="11190515" cy="5733143"/>
          </a:xfrm>
        </p:spPr>
        <p:txBody>
          <a:bodyPr anchor="ctr">
            <a:noAutofit/>
          </a:bodyPr>
          <a:lstStyle/>
          <a:p>
            <a:pPr marL="536575" indent="-536575" algn="just">
              <a:lnSpc>
                <a:spcPct val="80000"/>
              </a:lnSpc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han recibido de Dios talentos, habilidades o dones naturales, es necesario saber usarlos, 1 Corintios 10:31-33,15:58.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Úselos para el beneficio de los demás, V.23,24, 31.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Úselos para la gloria de Dios y no para enforcar la atención en si mismo, V.31.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Úselos para compartir el mensaje de salvación a través de Cristo y ayude en el discipulado de otros creyentes, V.32,33.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Úselos para ser ejemplo para otros de los que significa amar y servir a Jesús, 1 Corintios 11:1.</a:t>
            </a:r>
          </a:p>
        </p:txBody>
      </p:sp>
    </p:spTree>
    <p:extLst>
      <p:ext uri="{BB962C8B-B14F-4D97-AF65-F5344CB8AC3E}">
        <p14:creationId xmlns:p14="http://schemas.microsoft.com/office/powerpoint/2010/main" val="103743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C2465-DB95-4CA7-B1EE-ED7C4DFF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551542"/>
            <a:ext cx="11190515" cy="5733143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Usemos las habilidades o dones naturales no en términos de sus aficiones o intereses sino usarlas con una perspectiva eterna. Léase 1 Corintios 15:58.</a:t>
            </a:r>
          </a:p>
        </p:txBody>
      </p:sp>
    </p:spTree>
    <p:extLst>
      <p:ext uri="{BB962C8B-B14F-4D97-AF65-F5344CB8AC3E}">
        <p14:creationId xmlns:p14="http://schemas.microsoft.com/office/powerpoint/2010/main" val="277005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ersículo del Día - La Voz de Goicoechea">
            <a:extLst>
              <a:ext uri="{FF2B5EF4-FFF2-40B4-BE49-F238E27FC236}">
                <a16:creationId xmlns:a16="http://schemas.microsoft.com/office/drawing/2014/main" id="{D9F5E40A-3CBB-43AE-A99D-1AA151B57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040" y="2191657"/>
            <a:ext cx="6518501" cy="42889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3A2333-E15A-4C26-A0A2-4572D1BE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371" y="377372"/>
            <a:ext cx="7765142" cy="161108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200" b="1" i="1" dirty="0"/>
              <a:t>LA SABIDURIA BÍBLICA Y LA DIVERSION</a:t>
            </a:r>
            <a:endParaRPr lang="es-419" sz="7200" b="1" i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FB0C6-DC58-4E48-A067-0481CCE56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458" y="3614057"/>
            <a:ext cx="4307566" cy="1814286"/>
          </a:xfrm>
        </p:spPr>
        <p:txBody>
          <a:bodyPr anchor="ctr">
            <a:noAutofit/>
          </a:bodyPr>
          <a:lstStyle/>
          <a:p>
            <a:pPr algn="ctr"/>
            <a:r>
              <a:rPr lang="pt-BR" sz="3600" dirty="0"/>
              <a:t>Isaías 5:20-24; Filipenses 4:8,9.</a:t>
            </a:r>
            <a:endParaRPr lang="es-419" sz="36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A3713F-9CA5-45D9-90C4-87B2EE21BA3B}"/>
              </a:ext>
            </a:extLst>
          </p:cNvPr>
          <p:cNvSpPr/>
          <p:nvPr/>
        </p:nvSpPr>
        <p:spPr>
          <a:xfrm>
            <a:off x="1515153" y="475343"/>
            <a:ext cx="1654629" cy="1415143"/>
          </a:xfrm>
          <a:prstGeom prst="roundRect">
            <a:avLst/>
          </a:prstGeom>
          <a:solidFill>
            <a:srgbClr val="0F58C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700" b="1" dirty="0"/>
              <a:t>3</a:t>
            </a:r>
            <a:endParaRPr lang="es-419" sz="6700" b="1" dirty="0"/>
          </a:p>
        </p:txBody>
      </p:sp>
    </p:spTree>
    <p:extLst>
      <p:ext uri="{BB962C8B-B14F-4D97-AF65-F5344CB8AC3E}">
        <p14:creationId xmlns:p14="http://schemas.microsoft.com/office/powerpoint/2010/main" val="350291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FBFC2-28CC-4F70-AECA-4DAB4A504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566056"/>
            <a:ext cx="11176000" cy="5718629"/>
          </a:xfrm>
        </p:spPr>
        <p:txBody>
          <a:bodyPr anchor="ctr">
            <a:noAutofit/>
          </a:bodyPr>
          <a:lstStyle/>
          <a:p>
            <a:pPr marL="514350" indent="-514350" algn="just">
              <a:lnSpc>
                <a:spcPct val="80000"/>
              </a:lnSpc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Isaías 5:20-24, nos ayuda a discernir que valores abrazar o rechazar.</a:t>
            </a:r>
          </a:p>
          <a:p>
            <a:pPr marL="914400" lvl="1" indent="-45720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pueblo de Dios llegó al punto en que la mayoría veía poca necesidad de Dios y de sus justos mandamientos.</a:t>
            </a:r>
          </a:p>
          <a:p>
            <a:pPr marL="914400" lvl="1" indent="-45720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Descripción de sus transgresiones:</a:t>
            </a:r>
          </a:p>
          <a:p>
            <a:pPr marL="1371600" lvl="2" indent="-45720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Falta de moderación en el alcohol, V.20-22.</a:t>
            </a:r>
          </a:p>
          <a:p>
            <a:pPr marL="1371600" lvl="2" indent="-45720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Maltrataban injustificadamente a sus semejantes para beneficio personal, V.21-23.</a:t>
            </a:r>
          </a:p>
          <a:p>
            <a:pPr marL="1371600" lvl="2" indent="-45720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No reconocieron que Dios cuida a los vulnerables, Proverbios 22:22,23.</a:t>
            </a:r>
          </a:p>
          <a:p>
            <a:pPr marL="1371600" lvl="2" indent="-45720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Estos enfrentan el juicio de Dios, V.24.</a:t>
            </a:r>
          </a:p>
        </p:txBody>
      </p:sp>
    </p:spTree>
    <p:extLst>
      <p:ext uri="{BB962C8B-B14F-4D97-AF65-F5344CB8AC3E}">
        <p14:creationId xmlns:p14="http://schemas.microsoft.com/office/powerpoint/2010/main" val="145553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FBFC2-28CC-4F70-AECA-4DAB4A504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566056"/>
            <a:ext cx="11176000" cy="5718629"/>
          </a:xfrm>
        </p:spPr>
        <p:txBody>
          <a:bodyPr anchor="ctr">
            <a:noAutofit/>
          </a:bodyPr>
          <a:lstStyle/>
          <a:p>
            <a:pPr marL="536575" indent="-536575" algn="just">
              <a:lnSpc>
                <a:spcPct val="60000"/>
              </a:lnSpc>
              <a:buFont typeface="+mj-lt"/>
              <a:buAutoNum type="alphaUcPeriod" startAt="2"/>
            </a:pPr>
            <a:r>
              <a:rPr lang="es-GT" sz="4000" dirty="0"/>
              <a:t>Filipenses 4:8,9, nos enumera lo que debe caracterizar el pensamiento de los creyentes.</a:t>
            </a:r>
          </a:p>
          <a:p>
            <a:pPr marL="914400" lvl="1" indent="-457200" algn="just">
              <a:lnSpc>
                <a:spcPct val="60000"/>
              </a:lnSpc>
              <a:buFont typeface="+mj-lt"/>
              <a:buAutoNum type="arabicParenR"/>
            </a:pPr>
            <a:r>
              <a:rPr lang="es-GT" sz="3600" dirty="0"/>
              <a:t>Todo aquello que está lleno de virtud, que es digno de alabanza, convertirlo en el foco de nuestro pensamiento.</a:t>
            </a:r>
          </a:p>
          <a:p>
            <a:pPr marL="914400" lvl="1" indent="-457200" algn="just">
              <a:lnSpc>
                <a:spcPct val="60000"/>
              </a:lnSpc>
              <a:buFont typeface="+mj-lt"/>
              <a:buAutoNum type="arabicParenR"/>
            </a:pPr>
            <a:r>
              <a:rPr lang="es-GT" sz="3600" dirty="0"/>
              <a:t>Meditar en estas virtudes, con el fin de que estas nos guíen a las buenas obras.</a:t>
            </a:r>
          </a:p>
          <a:p>
            <a:pPr marL="914400" lvl="1" indent="-457200" algn="just">
              <a:lnSpc>
                <a:spcPct val="60000"/>
              </a:lnSpc>
              <a:buFont typeface="+mj-lt"/>
              <a:buAutoNum type="arabicParenR"/>
            </a:pPr>
            <a:r>
              <a:rPr lang="es-GT" sz="3600" dirty="0"/>
              <a:t>Ser ejemplo de como vivir una vida piadosa.</a:t>
            </a:r>
          </a:p>
          <a:p>
            <a:pPr marL="914400" lvl="1" indent="-457200" algn="just">
              <a:lnSpc>
                <a:spcPct val="60000"/>
              </a:lnSpc>
              <a:buFont typeface="+mj-lt"/>
              <a:buAutoNum type="arabicParenR"/>
            </a:pPr>
            <a:r>
              <a:rPr lang="es-GT" sz="3600" dirty="0"/>
              <a:t>La piedad en el pensamiento y la acción debe ser nuestra meta al establecer nuestras opciones de diversión. Ejemplo Internet, televisión, negocios fuera de la ciudad.</a:t>
            </a:r>
          </a:p>
          <a:p>
            <a:pPr marL="914400" lvl="1" indent="-457200" algn="just">
              <a:lnSpc>
                <a:spcPct val="60000"/>
              </a:lnSpc>
              <a:buFont typeface="+mj-lt"/>
              <a:buAutoNum type="arabicParenR"/>
            </a:pPr>
            <a:r>
              <a:rPr lang="es-GT" sz="3600" dirty="0"/>
              <a:t>No conformarse a los patrones impuestos por la cultura, “contracultura” y brillar intensamente para Cristo en una sociedad oscurecida por el pecado.</a:t>
            </a:r>
          </a:p>
        </p:txBody>
      </p:sp>
    </p:spTree>
    <p:extLst>
      <p:ext uri="{BB962C8B-B14F-4D97-AF65-F5344CB8AC3E}">
        <p14:creationId xmlns:p14="http://schemas.microsoft.com/office/powerpoint/2010/main" val="11119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FBFC2-28CC-4F70-AECA-4DAB4A504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566056"/>
            <a:ext cx="11176000" cy="5718629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Seamos sabios en nuestras opciones de diversión para decidir lo que vemos, escuchamos, lo que buscamos en línea, etc. Los principios de las Escrituras son nuestra mejor guía.</a:t>
            </a:r>
          </a:p>
        </p:txBody>
      </p:sp>
    </p:spTree>
    <p:extLst>
      <p:ext uri="{BB962C8B-B14F-4D97-AF65-F5344CB8AC3E}">
        <p14:creationId xmlns:p14="http://schemas.microsoft.com/office/powerpoint/2010/main" val="381466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Curved Right 2">
            <a:extLst>
              <a:ext uri="{FF2B5EF4-FFF2-40B4-BE49-F238E27FC236}">
                <a16:creationId xmlns:a16="http://schemas.microsoft.com/office/drawing/2014/main" id="{120FF1DA-6397-49E7-92D3-4F0A0B9D8649}"/>
              </a:ext>
            </a:extLst>
          </p:cNvPr>
          <p:cNvSpPr/>
          <p:nvPr/>
        </p:nvSpPr>
        <p:spPr>
          <a:xfrm>
            <a:off x="706582" y="1094509"/>
            <a:ext cx="10820399" cy="4655127"/>
          </a:xfrm>
          <a:prstGeom prst="curvedRightArrow">
            <a:avLst>
              <a:gd name="adj1" fmla="val 47044"/>
              <a:gd name="adj2" fmla="val 50000"/>
              <a:gd name="adj3" fmla="val 25000"/>
            </a:avLst>
          </a:prstGeom>
          <a:solidFill>
            <a:srgbClr val="0F58C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/>
              <a:t>DISCIPULADO Y</a:t>
            </a:r>
          </a:p>
          <a:p>
            <a:pPr algn="ctr"/>
            <a:endParaRPr lang="es-GT" sz="7200" b="1" dirty="0"/>
          </a:p>
          <a:p>
            <a:pPr algn="ctr"/>
            <a:r>
              <a:rPr lang="es-GT" sz="7200" b="1" dirty="0"/>
              <a:t> MINISTERIO EN ACCIÓN</a:t>
            </a:r>
            <a:endParaRPr lang="es-419" sz="7200" b="1" dirty="0"/>
          </a:p>
        </p:txBody>
      </p:sp>
    </p:spTree>
    <p:extLst>
      <p:ext uri="{BB962C8B-B14F-4D97-AF65-F5344CB8AC3E}">
        <p14:creationId xmlns:p14="http://schemas.microsoft.com/office/powerpoint/2010/main" val="373679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89331-03B0-4D7A-9B03-FDAE342FA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26474"/>
            <a:ext cx="11180618" cy="5777344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Las cosas en que pensamos forman el aspecto más privado de quienes somos y proporcionan una base sobre la cual construimos nuestros valores.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Examine los mas privado de su vida, que Dios le revele lo que necesita cambiar y le ayude a ser y vivir según su voluntad.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Oremos para que Dios elimine cualquier cosa de nuestra vida que dificulte nuestro andar con Él.</a:t>
            </a:r>
          </a:p>
        </p:txBody>
      </p:sp>
    </p:spTree>
    <p:extLst>
      <p:ext uri="{BB962C8B-B14F-4D97-AF65-F5344CB8AC3E}">
        <p14:creationId xmlns:p14="http://schemas.microsoft.com/office/powerpoint/2010/main" val="131065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9C7A8E9-D7C6-402A-9FCA-A3E9F51BB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387D2F-64AC-42A6-8697-04D976179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6474" y="700809"/>
            <a:ext cx="5493327" cy="823912"/>
          </a:xfrm>
          <a:ln w="28575">
            <a:solidFill>
              <a:srgbClr val="0F58C1"/>
            </a:solidFill>
          </a:ln>
        </p:spPr>
        <p:txBody>
          <a:bodyPr anchor="ctr">
            <a:normAutofit fontScale="92500"/>
          </a:bodyPr>
          <a:lstStyle/>
          <a:p>
            <a:pPr algn="ctr"/>
            <a:r>
              <a:rPr lang="es-419" sz="4400" dirty="0"/>
              <a:t>VERSÍCULO CLAVE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5DA0C3-6BA1-4357-8130-792514C1E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6474" y="1856509"/>
            <a:ext cx="5471102" cy="4300682"/>
          </a:xfrm>
          <a:ln w="28575">
            <a:solidFill>
              <a:srgbClr val="0F58C1"/>
            </a:solidFill>
          </a:ln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GT" sz="3600" dirty="0"/>
              <a:t>“Así alumbre vuestra luz delante de los hombres, para que vean vuestras buenas obras, y glorifiquen a vuestro Padre que está en los cielos”</a:t>
            </a:r>
          </a:p>
          <a:p>
            <a:pPr marL="0" indent="0" algn="ctr">
              <a:buNone/>
            </a:pPr>
            <a:r>
              <a:rPr lang="es-GT" sz="3600" dirty="0"/>
              <a:t>Mateo 5:16.</a:t>
            </a:r>
            <a:endParaRPr lang="es-419" sz="36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5765BC-49A8-412D-8AAC-21DDACC2D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700809"/>
            <a:ext cx="5493325" cy="823912"/>
          </a:xfrm>
          <a:ln w="28575">
            <a:solidFill>
              <a:srgbClr val="0F58C1"/>
            </a:solidFill>
          </a:ln>
        </p:spPr>
        <p:txBody>
          <a:bodyPr anchor="ctr">
            <a:normAutofit fontScale="92500"/>
          </a:bodyPr>
          <a:lstStyle/>
          <a:p>
            <a:pPr algn="ctr"/>
            <a:r>
              <a:rPr lang="es-419" sz="4400" dirty="0"/>
              <a:t>FUNDAMENTO BÍBLICO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89E917-FDC0-47B4-96E9-4CA5A1E5F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56509"/>
            <a:ext cx="5493326" cy="4333154"/>
          </a:xfrm>
          <a:ln w="28575">
            <a:solidFill>
              <a:srgbClr val="0F58C1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419" sz="3600" dirty="0"/>
              <a:t>Mateo 5:13-20;</a:t>
            </a:r>
          </a:p>
          <a:p>
            <a:pPr marL="0" indent="0" algn="ctr">
              <a:buNone/>
            </a:pPr>
            <a:r>
              <a:rPr lang="es-419" sz="3600" dirty="0"/>
              <a:t>Éxodo 31:1-5;</a:t>
            </a:r>
          </a:p>
          <a:p>
            <a:pPr marL="0" indent="0" algn="ctr">
              <a:buNone/>
            </a:pPr>
            <a:r>
              <a:rPr lang="es-419" sz="3600" dirty="0"/>
              <a:t>1 Corintios 10:31-33; 15:58; </a:t>
            </a:r>
          </a:p>
          <a:p>
            <a:pPr marL="0" indent="0" algn="ctr">
              <a:buNone/>
            </a:pPr>
            <a:r>
              <a:rPr lang="es-419" sz="3600" dirty="0"/>
              <a:t>Isaías 5:20-24;</a:t>
            </a:r>
          </a:p>
          <a:p>
            <a:pPr marL="0" indent="0" algn="ctr">
              <a:buNone/>
            </a:pPr>
            <a:r>
              <a:rPr lang="es-419" sz="3600" dirty="0"/>
              <a:t>Filipenses 4:8,9.</a:t>
            </a:r>
          </a:p>
        </p:txBody>
      </p:sp>
    </p:spTree>
    <p:extLst>
      <p:ext uri="{BB962C8B-B14F-4D97-AF65-F5344CB8AC3E}">
        <p14:creationId xmlns:p14="http://schemas.microsoft.com/office/powerpoint/2010/main" val="17558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97B10-DC79-43D8-92B5-ED87FA32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543" y="365125"/>
            <a:ext cx="11161486" cy="1325563"/>
          </a:xfrm>
        </p:spPr>
        <p:txBody>
          <a:bodyPr>
            <a:normAutofit/>
          </a:bodyPr>
          <a:lstStyle/>
          <a:p>
            <a:pPr algn="ctr"/>
            <a:r>
              <a:rPr lang="es-419" sz="5400" b="1" dirty="0">
                <a:latin typeface="+mn-lt"/>
              </a:rPr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4D742-A6FB-4CCB-B441-EB68D784F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825625"/>
            <a:ext cx="11161486" cy="4351338"/>
          </a:xfrm>
        </p:spPr>
        <p:txBody>
          <a:bodyPr anchor="ctr">
            <a:normAutofit lnSpcReduction="10000"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¿Qué papel tienen los cristianos en la configuración de la cultura que nos rodea?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Los cristianos pueden ser un termómetro o termostato en el mundo, o bien nos adaptamos o le damos forma a los valores de nuestra cultura.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Las Escrituras son claras: en vez de dejar que el mundo cambie nuestros valores, debemos vivir los valores de las Escrituras y, por lo tanto, influir nosotros en la cultura.</a:t>
            </a:r>
          </a:p>
        </p:txBody>
      </p:sp>
    </p:spTree>
    <p:extLst>
      <p:ext uri="{BB962C8B-B14F-4D97-AF65-F5344CB8AC3E}">
        <p14:creationId xmlns:p14="http://schemas.microsoft.com/office/powerpoint/2010/main" val="115245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48A2193-38F6-43E1-AD01-C98AF9E0B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83" y="2190926"/>
            <a:ext cx="6486717" cy="4289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3A2333-E15A-4C26-A0A2-4572D1BE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371" y="377372"/>
            <a:ext cx="7765142" cy="1611086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i="1" dirty="0"/>
              <a:t>SER SAL Y LUZ</a:t>
            </a:r>
            <a:endParaRPr lang="es-419" sz="7200" b="1" i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FB0C6-DC58-4E48-A067-0481CCE56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458" y="3614057"/>
            <a:ext cx="4307566" cy="1814286"/>
          </a:xfrm>
        </p:spPr>
        <p:txBody>
          <a:bodyPr anchor="ctr">
            <a:noAutofit/>
          </a:bodyPr>
          <a:lstStyle/>
          <a:p>
            <a:pPr algn="ctr"/>
            <a:r>
              <a:rPr lang="pt-BR" sz="3600" dirty="0"/>
              <a:t>Mateo 5:13-20.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A3713F-9CA5-45D9-90C4-87B2EE21BA3B}"/>
              </a:ext>
            </a:extLst>
          </p:cNvPr>
          <p:cNvSpPr/>
          <p:nvPr/>
        </p:nvSpPr>
        <p:spPr>
          <a:xfrm>
            <a:off x="1515153" y="475343"/>
            <a:ext cx="1654629" cy="1415143"/>
          </a:xfrm>
          <a:prstGeom prst="roundRect">
            <a:avLst/>
          </a:prstGeom>
          <a:solidFill>
            <a:srgbClr val="0F58C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700" b="1" dirty="0"/>
              <a:t>1</a:t>
            </a:r>
            <a:endParaRPr lang="es-419" sz="6700" b="1" dirty="0"/>
          </a:p>
        </p:txBody>
      </p:sp>
    </p:spTree>
    <p:extLst>
      <p:ext uri="{BB962C8B-B14F-4D97-AF65-F5344CB8AC3E}">
        <p14:creationId xmlns:p14="http://schemas.microsoft.com/office/powerpoint/2010/main" val="417337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BDF8-8F40-43ED-9B8B-CCC5EE5F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551542"/>
            <a:ext cx="11132457" cy="5747657"/>
          </a:xfrm>
        </p:spPr>
        <p:txBody>
          <a:bodyPr anchor="ctr">
            <a:noAutofit/>
          </a:bodyPr>
          <a:lstStyle/>
          <a:p>
            <a:pPr marL="536575" indent="-536575" algn="just">
              <a:lnSpc>
                <a:spcPct val="70000"/>
              </a:lnSpc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 sois la sal de la tierra, V.13.</a:t>
            </a:r>
          </a:p>
          <a:p>
            <a:pPr marL="971550" lvl="1" indent="-514350" algn="just">
              <a:lnSpc>
                <a:spcPct val="70000"/>
              </a:lnSpc>
              <a:buFont typeface="+mj-lt"/>
              <a:buAutoNum type="arabicParenR"/>
            </a:pPr>
            <a:r>
              <a:rPr lang="es-GT" sz="3600" dirty="0"/>
              <a:t>Usos de la sal: da sabor a la comida, conserva los alimentos, fertiliza la tierra, los sueldos de los soldados romanos se pagaban con sal, de ahí viene la palabra salario.</a:t>
            </a:r>
          </a:p>
          <a:p>
            <a:pPr marL="971550" lvl="1" indent="-514350" algn="just">
              <a:lnSpc>
                <a:spcPct val="70000"/>
              </a:lnSpc>
              <a:buFont typeface="+mj-lt"/>
              <a:buAutoNum type="arabicParenR"/>
            </a:pPr>
            <a:r>
              <a:rPr lang="es-GT" sz="3600" dirty="0"/>
              <a:t>Cuando caía la lluvia, el agua lavaba la sal, y perdía su sabor o salinidad.</a:t>
            </a:r>
          </a:p>
          <a:p>
            <a:pPr marL="971550" lvl="1" indent="-514350" algn="just">
              <a:lnSpc>
                <a:spcPct val="70000"/>
              </a:lnSpc>
              <a:buFont typeface="+mj-lt"/>
              <a:buAutoNum type="arabicParenR"/>
            </a:pPr>
            <a:r>
              <a:rPr lang="es-GT" sz="3600" dirty="0"/>
              <a:t>Jesús nos insta a declarar el reino y los propósitos de Dios.</a:t>
            </a:r>
          </a:p>
          <a:p>
            <a:pPr marL="1428750" lvl="2" indent="-514350" algn="just">
              <a:lnSpc>
                <a:spcPct val="70000"/>
              </a:lnSpc>
              <a:buFont typeface="+mj-lt"/>
              <a:buAutoNum type="alphaLcParenR"/>
            </a:pPr>
            <a:r>
              <a:rPr lang="es-GT" sz="3200" dirty="0"/>
              <a:t>No perdamos nuestra identidad, ni nos mezclemos con el mundo para cumplir su misión.</a:t>
            </a:r>
          </a:p>
          <a:p>
            <a:pPr marL="1428750" lvl="2" indent="-514350" algn="just">
              <a:lnSpc>
                <a:spcPct val="70000"/>
              </a:lnSpc>
              <a:buFont typeface="+mj-lt"/>
              <a:buAutoNum type="alphaLcParenR"/>
            </a:pPr>
            <a:r>
              <a:rPr lang="es-GT" sz="3200" dirty="0"/>
              <a:t>Nuestro carácter y valores cristianos debe impactar en nuestro mundo.</a:t>
            </a:r>
          </a:p>
        </p:txBody>
      </p:sp>
    </p:spTree>
    <p:extLst>
      <p:ext uri="{BB962C8B-B14F-4D97-AF65-F5344CB8AC3E}">
        <p14:creationId xmlns:p14="http://schemas.microsoft.com/office/powerpoint/2010/main" val="354491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BDF8-8F40-43ED-9B8B-CCC5EE5F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551542"/>
            <a:ext cx="11132457" cy="5747657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 sois la luz del mundo.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Somos llamados a permanecer visibles, V.14.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Ocultar lo que somos es inconsecuente en un creyente, V.14,15.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Dejar que nuestra fe y obras esté a la vista de todos es fundamental para nuestra identidad, V.16.</a:t>
            </a:r>
          </a:p>
        </p:txBody>
      </p:sp>
    </p:spTree>
    <p:extLst>
      <p:ext uri="{BB962C8B-B14F-4D97-AF65-F5344CB8AC3E}">
        <p14:creationId xmlns:p14="http://schemas.microsoft.com/office/powerpoint/2010/main" val="192834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BDF8-8F40-43ED-9B8B-CCC5EE5F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551542"/>
            <a:ext cx="11132457" cy="5747657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 de Jesús, nace en una cultura judía.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vino a cumplir la ley en vez de abolirla, V.17,18.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vino a cumplir el plan de Dios ordenado antes de la creación del mundo, Apocalipsis13:8.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hace un llamado a honrar los justos mandamientos de Dios, V.19.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dice que nuestra justicia debe ir mas allá de las prácticas religiosas, V.20. Véase Mateo 5-7= Sermón del monte.</a:t>
            </a:r>
          </a:p>
        </p:txBody>
      </p:sp>
    </p:spTree>
    <p:extLst>
      <p:ext uri="{BB962C8B-B14F-4D97-AF65-F5344CB8AC3E}">
        <p14:creationId xmlns:p14="http://schemas.microsoft.com/office/powerpoint/2010/main" val="421088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BDF8-8F40-43ED-9B8B-CCC5EE5F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551542"/>
            <a:ext cx="11132457" cy="5747657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4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Examinemos nuestro corazón y busquemos a Dios para que nos ayude a vivir como una luz resplandeciente en un mundo oscurecido por el pecado.</a:t>
            </a:r>
          </a:p>
        </p:txBody>
      </p:sp>
    </p:spTree>
    <p:extLst>
      <p:ext uri="{BB962C8B-B14F-4D97-AF65-F5344CB8AC3E}">
        <p14:creationId xmlns:p14="http://schemas.microsoft.com/office/powerpoint/2010/main" val="53883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2E9702-E341-44B2-9A3F-D4C1D7AD5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041" y="2190925"/>
            <a:ext cx="6518501" cy="42897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3A2333-E15A-4C26-A0A2-4572D1BE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371" y="377372"/>
            <a:ext cx="7765142" cy="161108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200" b="1" i="1" dirty="0"/>
              <a:t>LA ESCRITURA Y LAS ARTES</a:t>
            </a:r>
            <a:endParaRPr lang="es-419" sz="7200" b="1" i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FB0C6-DC58-4E48-A067-0481CCE56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458" y="3614057"/>
            <a:ext cx="4307566" cy="1814286"/>
          </a:xfrm>
        </p:spPr>
        <p:txBody>
          <a:bodyPr anchor="ctr">
            <a:noAutofit/>
          </a:bodyPr>
          <a:lstStyle/>
          <a:p>
            <a:pPr algn="ctr"/>
            <a:r>
              <a:rPr lang="pt-BR" sz="3600" dirty="0"/>
              <a:t>Éxodo 31:1-5;</a:t>
            </a:r>
          </a:p>
          <a:p>
            <a:pPr algn="ctr"/>
            <a:r>
              <a:rPr lang="pt-BR" sz="3600" dirty="0"/>
              <a:t>1 Corintios 10:31-33,</a:t>
            </a:r>
          </a:p>
          <a:p>
            <a:pPr algn="ctr"/>
            <a:r>
              <a:rPr lang="pt-BR" sz="3600" dirty="0"/>
              <a:t>15:58.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A3713F-9CA5-45D9-90C4-87B2EE21BA3B}"/>
              </a:ext>
            </a:extLst>
          </p:cNvPr>
          <p:cNvSpPr/>
          <p:nvPr/>
        </p:nvSpPr>
        <p:spPr>
          <a:xfrm>
            <a:off x="1515153" y="475343"/>
            <a:ext cx="1654629" cy="1415143"/>
          </a:xfrm>
          <a:prstGeom prst="roundRect">
            <a:avLst/>
          </a:prstGeom>
          <a:solidFill>
            <a:srgbClr val="0F58C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700" b="1" dirty="0"/>
              <a:t>2</a:t>
            </a:r>
            <a:endParaRPr lang="es-419" sz="6700" b="1" dirty="0"/>
          </a:p>
        </p:txBody>
      </p:sp>
    </p:spTree>
    <p:extLst>
      <p:ext uri="{BB962C8B-B14F-4D97-AF65-F5344CB8AC3E}">
        <p14:creationId xmlns:p14="http://schemas.microsoft.com/office/powerpoint/2010/main" val="317045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990</Words>
  <Application>Microsoft Office PowerPoint</Application>
  <PresentationFormat>Panorámica</PresentationFormat>
  <Paragraphs>72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LA BIBLIA Y LA CULTURA</vt:lpstr>
      <vt:lpstr>Presentación de PowerPoint</vt:lpstr>
      <vt:lpstr>INTRODUCCIÓN</vt:lpstr>
      <vt:lpstr>SER SAL Y LUZ</vt:lpstr>
      <vt:lpstr>Presentación de PowerPoint</vt:lpstr>
      <vt:lpstr>Presentación de PowerPoint</vt:lpstr>
      <vt:lpstr>Presentación de PowerPoint</vt:lpstr>
      <vt:lpstr>Presentación de PowerPoint</vt:lpstr>
      <vt:lpstr>LA ESCRITURA Y LAS ARTES</vt:lpstr>
      <vt:lpstr>Presentación de PowerPoint</vt:lpstr>
      <vt:lpstr>Presentación de PowerPoint</vt:lpstr>
      <vt:lpstr>Presentación de PowerPoint</vt:lpstr>
      <vt:lpstr>LA SABIDURIA BÍBLICA Y LA DIVERSION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David Rodríguez Zamora</cp:lastModifiedBy>
  <cp:revision>21</cp:revision>
  <dcterms:created xsi:type="dcterms:W3CDTF">2020-07-07T16:36:17Z</dcterms:created>
  <dcterms:modified xsi:type="dcterms:W3CDTF">2020-07-14T22:46:22Z</dcterms:modified>
</cp:coreProperties>
</file>