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7" r:id="rId5"/>
    <p:sldId id="279" r:id="rId6"/>
    <p:sldId id="280" r:id="rId7"/>
    <p:sldId id="281" r:id="rId8"/>
    <p:sldId id="271" r:id="rId9"/>
    <p:sldId id="282" r:id="rId10"/>
    <p:sldId id="284" r:id="rId11"/>
    <p:sldId id="285" r:id="rId12"/>
    <p:sldId id="283" r:id="rId13"/>
    <p:sldId id="278" r:id="rId14"/>
    <p:sldId id="286" r:id="rId15"/>
    <p:sldId id="287" r:id="rId16"/>
    <p:sldId id="288" r:id="rId17"/>
    <p:sldId id="290" r:id="rId18"/>
    <p:sldId id="269" r:id="rId19"/>
    <p:sldId id="273" r:id="rId20"/>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700"/>
    <a:srgbClr val="253808"/>
    <a:srgbClr val="7CBF33"/>
    <a:srgbClr val="E5D8D2"/>
    <a:srgbClr val="A94D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70" d="100"/>
          <a:sy n="70"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10E4FB-4128-4B07-A710-FB42099C2F0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92563BC4-97A6-442A-9EF3-F0BA4BB0B6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D9DCBD95-E0F0-4974-A547-F61DE4CB4B56}"/>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5" name="Marcador de pie de página 4">
            <a:extLst>
              <a:ext uri="{FF2B5EF4-FFF2-40B4-BE49-F238E27FC236}">
                <a16:creationId xmlns:a16="http://schemas.microsoft.com/office/drawing/2014/main" id="{8E8741D9-C26E-493D-A3BC-0A8D2ED43DE5}"/>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EDEB703-0557-4DD2-A417-18F111631FF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90444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CB0BE3-A7B5-44EE-97AB-DB8BB11216C3}"/>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A80A03EF-4109-45A6-BE0A-E461B1A72CA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BDE44B1C-E9B0-4C8B-A302-D9A3C0B3895F}"/>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5" name="Marcador de pie de página 4">
            <a:extLst>
              <a:ext uri="{FF2B5EF4-FFF2-40B4-BE49-F238E27FC236}">
                <a16:creationId xmlns:a16="http://schemas.microsoft.com/office/drawing/2014/main" id="{868B65CC-70E8-493E-A39D-D13B615FF5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A7098984-06F7-464A-8364-99AE1402D72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35872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09209DA-3207-4E2B-8187-170C817F745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82F6F552-37BE-48BA-8D8B-DF1DDB29F31C}"/>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5976B35-0001-496B-A13A-BA80F80743AE}"/>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5" name="Marcador de pie de página 4">
            <a:extLst>
              <a:ext uri="{FF2B5EF4-FFF2-40B4-BE49-F238E27FC236}">
                <a16:creationId xmlns:a16="http://schemas.microsoft.com/office/drawing/2014/main" id="{2A6066EF-597D-4CCD-805F-3FE96BA13FD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2D53B520-C64B-47AB-A0AE-316E49A7A80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38020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32CF2C-D343-47CF-A6E6-E2F8F4D42AF4}"/>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E8F0C030-04DD-42A7-81C7-FF0B4395BED5}"/>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A2ED3712-BB6D-4D9E-8FCB-473703ED8A6A}"/>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5" name="Marcador de pie de página 4">
            <a:extLst>
              <a:ext uri="{FF2B5EF4-FFF2-40B4-BE49-F238E27FC236}">
                <a16:creationId xmlns:a16="http://schemas.microsoft.com/office/drawing/2014/main" id="{AFA2EDFF-23F3-4CEC-B438-C3A77B95006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6B5E3E5E-9312-4D32-A3A4-DE35D5E8DB1E}"/>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705683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2DD03-57AB-47B8-8E49-AFC325007AE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DB05D17-C6EC-411A-B782-ECD7DF4D23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4F7A0861-63B8-4C4C-A429-28AB7F9AD9FC}"/>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5" name="Marcador de pie de página 4">
            <a:extLst>
              <a:ext uri="{FF2B5EF4-FFF2-40B4-BE49-F238E27FC236}">
                <a16:creationId xmlns:a16="http://schemas.microsoft.com/office/drawing/2014/main" id="{CB568E5B-11F2-4575-BC30-7891CF60B6A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800F742-FC1D-4EC7-99B9-863A4DB52E8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78009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F263D4-F7F5-48F7-AD80-59D29421194C}"/>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9BDF16E3-FF50-464D-B5DB-ECCE88FC13AF}"/>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A54ED55-E3A4-4C13-B857-70575AF24089}"/>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B3FC35C6-CEEE-4E78-A42B-B8BDCC8D0A17}"/>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6" name="Marcador de pie de página 5">
            <a:extLst>
              <a:ext uri="{FF2B5EF4-FFF2-40B4-BE49-F238E27FC236}">
                <a16:creationId xmlns:a16="http://schemas.microsoft.com/office/drawing/2014/main" id="{531294E8-46F5-45AE-8A1D-A006EFC30F34}"/>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06754E00-D9F1-4C0D-96D9-276285D3AE44}"/>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1055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6A3EE9-9C7E-4089-B979-417F8DC62D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BEBC6CF-5B6E-4B24-B902-4D62DE4E8F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919FE6FA-0D72-4273-BF59-A7040FCD1ABF}"/>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443F8EB4-8604-4423-90FF-72E18285C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F7B187B7-DD47-4A5D-8DB9-C8031DD7C77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F1539F42-43F7-40A6-9386-C9814E2681FA}"/>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8" name="Marcador de pie de página 7">
            <a:extLst>
              <a:ext uri="{FF2B5EF4-FFF2-40B4-BE49-F238E27FC236}">
                <a16:creationId xmlns:a16="http://schemas.microsoft.com/office/drawing/2014/main" id="{AF7EF958-BA7B-4B2A-A76F-5485242FBFB3}"/>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59ED5D4-0B9E-454C-BD73-1B405B7AC91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08256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189438-E231-48CA-B4B9-1BBAE9BBBBF2}"/>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F5789B29-0F8C-4100-A6D0-7A0FD7F4041C}"/>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4" name="Marcador de pie de página 3">
            <a:extLst>
              <a:ext uri="{FF2B5EF4-FFF2-40B4-BE49-F238E27FC236}">
                <a16:creationId xmlns:a16="http://schemas.microsoft.com/office/drawing/2014/main" id="{48574C80-A7F2-4119-972A-0B92B1C3402F}"/>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D461754A-9397-48F6-BB68-E084B295CB5A}"/>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05954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A586D3-3732-4354-9468-908224583B98}"/>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3" name="Marcador de pie de página 2">
            <a:extLst>
              <a:ext uri="{FF2B5EF4-FFF2-40B4-BE49-F238E27FC236}">
                <a16:creationId xmlns:a16="http://schemas.microsoft.com/office/drawing/2014/main" id="{375BD2E8-03F8-40DF-9AA5-1FC5E2ED5D40}"/>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78BA780-180C-48F6-B9BC-C6F597C83CD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9891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A8D44F-3DD2-43F5-AEAE-8F6E31DC653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FF187BD7-69A2-40FE-ABBD-F13B7E80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5A8DA540-0029-4629-977C-ECE253F01F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6296921-7237-4FEC-BE3E-AA90273A30CB}"/>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6" name="Marcador de pie de página 5">
            <a:extLst>
              <a:ext uri="{FF2B5EF4-FFF2-40B4-BE49-F238E27FC236}">
                <a16:creationId xmlns:a16="http://schemas.microsoft.com/office/drawing/2014/main" id="{DC3D0D3A-CE13-4C87-8E28-AEE0B9F5230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D9EAC041-F66D-425B-B527-5F29347A3D4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78749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F8354-4FAD-4E07-A4F3-3892D43EC0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43743618-0902-4195-AAB5-B7D2E64312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16BD5892-8962-4CE7-9C9C-4BCE55051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5EE2971-54AE-43A0-A500-591555CC8D7F}"/>
              </a:ext>
            </a:extLst>
          </p:cNvPr>
          <p:cNvSpPr>
            <a:spLocks noGrp="1"/>
          </p:cNvSpPr>
          <p:nvPr>
            <p:ph type="dt" sz="half" idx="10"/>
          </p:nvPr>
        </p:nvSpPr>
        <p:spPr/>
        <p:txBody>
          <a:bodyPr/>
          <a:lstStyle/>
          <a:p>
            <a:fld id="{A2CEC021-B5B3-4871-93CF-AB360676C655}" type="datetimeFigureOut">
              <a:rPr lang="es-GT" smtClean="0"/>
              <a:t>6/07/2020</a:t>
            </a:fld>
            <a:endParaRPr lang="es-GT"/>
          </a:p>
        </p:txBody>
      </p:sp>
      <p:sp>
        <p:nvSpPr>
          <p:cNvPr id="6" name="Marcador de pie de página 5">
            <a:extLst>
              <a:ext uri="{FF2B5EF4-FFF2-40B4-BE49-F238E27FC236}">
                <a16:creationId xmlns:a16="http://schemas.microsoft.com/office/drawing/2014/main" id="{81B7D863-32C3-407F-AF64-19079AC7239C}"/>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FF85C65B-1C0C-4BBA-8130-C750C921370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37051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8000" b="-6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4FA774F-B7C9-4F04-AC3E-00A2E9B9B0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1BF4841-26EF-4F2F-A4DB-676D857A64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080E00DD-FAAE-4C80-9E6E-435BF2E68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EC021-B5B3-4871-93CF-AB360676C655}" type="datetimeFigureOut">
              <a:rPr lang="es-GT" smtClean="0"/>
              <a:t>6/07/2020</a:t>
            </a:fld>
            <a:endParaRPr lang="es-GT"/>
          </a:p>
        </p:txBody>
      </p:sp>
      <p:sp>
        <p:nvSpPr>
          <p:cNvPr id="5" name="Marcador de pie de página 4">
            <a:extLst>
              <a:ext uri="{FF2B5EF4-FFF2-40B4-BE49-F238E27FC236}">
                <a16:creationId xmlns:a16="http://schemas.microsoft.com/office/drawing/2014/main" id="{B9F15A19-502A-454C-BEC4-D78A3F7D35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66DE3CBD-9BA9-4D0F-BC6C-380E55E55D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88481-70E9-4EE3-A33E-1264851D7926}" type="slidenum">
              <a:rPr lang="es-GT" smtClean="0"/>
              <a:t>‹Nº›</a:t>
            </a:fld>
            <a:endParaRPr lang="es-GT"/>
          </a:p>
        </p:txBody>
      </p:sp>
    </p:spTree>
    <p:extLst>
      <p:ext uri="{BB962C8B-B14F-4D97-AF65-F5344CB8AC3E}">
        <p14:creationId xmlns:p14="http://schemas.microsoft.com/office/powerpoint/2010/main" val="2485229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 familia nació en el corazón de Dios. | Matrimonio dios, Dios y ...">
            <a:extLst>
              <a:ext uri="{FF2B5EF4-FFF2-40B4-BE49-F238E27FC236}">
                <a16:creationId xmlns:a16="http://schemas.microsoft.com/office/drawing/2014/main" id="{144FC5B5-F525-4103-A8A3-5E9A41A54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526093"/>
            <a:ext cx="5735782" cy="5777202"/>
          </a:xfrm>
          <a:prstGeom prst="round2DiagRect">
            <a:avLst>
              <a:gd name="adj1" fmla="val 16667"/>
              <a:gd name="adj2" fmla="val 0"/>
            </a:avLst>
          </a:prstGeom>
          <a:ln w="88900" cap="sq">
            <a:solidFill>
              <a:srgbClr val="223700"/>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4" name="Título 3">
            <a:extLst>
              <a:ext uri="{FF2B5EF4-FFF2-40B4-BE49-F238E27FC236}">
                <a16:creationId xmlns:a16="http://schemas.microsoft.com/office/drawing/2014/main" id="{DB903E5D-8E24-49D2-99EA-A332BB8DF719}"/>
              </a:ext>
            </a:extLst>
          </p:cNvPr>
          <p:cNvSpPr>
            <a:spLocks noGrp="1"/>
          </p:cNvSpPr>
          <p:nvPr>
            <p:ph type="title"/>
          </p:nvPr>
        </p:nvSpPr>
        <p:spPr>
          <a:xfrm>
            <a:off x="360218" y="526473"/>
            <a:ext cx="5301546" cy="3777732"/>
          </a:xfrm>
        </p:spPr>
        <p:txBody>
          <a:bodyPr anchor="ctr">
            <a:noAutofit/>
          </a:bodyPr>
          <a:lstStyle/>
          <a:p>
            <a:pPr algn="ctr"/>
            <a:r>
              <a:rPr lang="es-GT" sz="7500" b="1" dirty="0">
                <a:effectLst>
                  <a:outerShdw blurRad="38100" dist="38100" dir="2700000" algn="tl">
                    <a:srgbClr val="000000">
                      <a:alpha val="43137"/>
                    </a:srgbClr>
                  </a:outerShdw>
                </a:effectLst>
              </a:rPr>
              <a:t>LA BIBLIA HABLA A LAS FAMILIAS</a:t>
            </a:r>
          </a:p>
        </p:txBody>
      </p:sp>
      <p:sp>
        <p:nvSpPr>
          <p:cNvPr id="2" name="Rectángulo 1">
            <a:extLst>
              <a:ext uri="{FF2B5EF4-FFF2-40B4-BE49-F238E27FC236}">
                <a16:creationId xmlns:a16="http://schemas.microsoft.com/office/drawing/2014/main" id="{587DAB6A-FB42-4E37-A7AF-B366BECDE483}"/>
              </a:ext>
            </a:extLst>
          </p:cNvPr>
          <p:cNvSpPr/>
          <p:nvPr/>
        </p:nvSpPr>
        <p:spPr>
          <a:xfrm>
            <a:off x="360218" y="4456636"/>
            <a:ext cx="5301546" cy="1846659"/>
          </a:xfrm>
          <a:prstGeom prst="rect">
            <a:avLst/>
          </a:prstGeom>
        </p:spPr>
        <p:txBody>
          <a:bodyPr wrap="square">
            <a:spAutoFit/>
          </a:bodyPr>
          <a:lstStyle/>
          <a:p>
            <a:pPr algn="ctr"/>
            <a:r>
              <a:rPr lang="es-GT" sz="3800" b="1" dirty="0">
                <a:solidFill>
                  <a:schemeClr val="accent4">
                    <a:lumMod val="50000"/>
                  </a:schemeClr>
                </a:solidFill>
              </a:rPr>
              <a:t>“Dios creo la familia y le proporciona dirección a través de la Biblia”</a:t>
            </a:r>
          </a:p>
        </p:txBody>
      </p:sp>
    </p:spTree>
    <p:extLst>
      <p:ext uri="{BB962C8B-B14F-4D97-AF65-F5344CB8AC3E}">
        <p14:creationId xmlns:p14="http://schemas.microsoft.com/office/powerpoint/2010/main" val="2113806866"/>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526473" y="374073"/>
            <a:ext cx="11152909" cy="6109854"/>
          </a:xfrm>
        </p:spPr>
        <p:txBody>
          <a:bodyPr anchor="ctr">
            <a:normAutofit/>
          </a:bodyPr>
          <a:lstStyle/>
          <a:p>
            <a:pPr marL="539750" indent="-539750" algn="just">
              <a:buFont typeface="+mj-lt"/>
              <a:buAutoNum type="alphaUcPeriod" startAt="2"/>
            </a:pPr>
            <a:r>
              <a:rPr lang="es-GT" sz="4000" dirty="0">
                <a:effectLst>
                  <a:outerShdw blurRad="38100" dist="38100" dir="2700000" algn="tl">
                    <a:srgbClr val="000000">
                      <a:alpha val="43137"/>
                    </a:srgbClr>
                  </a:outerShdw>
                </a:effectLst>
              </a:rPr>
              <a:t>Deuteronomio 11:18-20, es un compromiso clave del </a:t>
            </a:r>
            <a:r>
              <a:rPr lang="es-GT" sz="4000" dirty="0" err="1">
                <a:effectLst>
                  <a:outerShdw blurRad="38100" dist="38100" dir="2700000" algn="tl">
                    <a:srgbClr val="000000">
                      <a:alpha val="43137"/>
                    </a:srgbClr>
                  </a:outerShdw>
                </a:effectLst>
              </a:rPr>
              <a:t>Shema</a:t>
            </a:r>
            <a:r>
              <a:rPr lang="es-GT" sz="4000" dirty="0">
                <a:effectLst>
                  <a:outerShdw blurRad="38100" dist="38100" dir="2700000" algn="tl">
                    <a:srgbClr val="000000">
                      <a:alpha val="43137"/>
                    </a:srgbClr>
                  </a:outerShdw>
                </a:effectLst>
              </a:rPr>
              <a:t>, porque habla de la responsabilidad de la crianza. Desde que un niño comenzaba a hablar debía comenzar a aprender el </a:t>
            </a:r>
            <a:r>
              <a:rPr lang="es-GT" sz="4000" dirty="0" err="1">
                <a:effectLst>
                  <a:outerShdw blurRad="38100" dist="38100" dir="2700000" algn="tl">
                    <a:srgbClr val="000000">
                      <a:alpha val="43137"/>
                    </a:srgbClr>
                  </a:outerShdw>
                </a:effectLst>
              </a:rPr>
              <a:t>Shema</a:t>
            </a:r>
            <a:r>
              <a:rPr lang="es-GT" sz="4000" dirty="0">
                <a:effectLst>
                  <a:outerShdw blurRad="38100" dist="38100" dir="2700000" algn="tl">
                    <a:srgbClr val="000000">
                      <a:alpha val="43137"/>
                    </a:srgbClr>
                  </a:outerShdw>
                </a:effectLst>
              </a:rPr>
              <a:t>, desde los doce años los padres debían trasmitirles la ley a través de las palabras y el ejemplo.</a:t>
            </a:r>
          </a:p>
          <a:p>
            <a:pPr marL="984250" lvl="1" indent="-527050" algn="just">
              <a:buFont typeface="+mj-lt"/>
              <a:buAutoNum type="arabicParenR"/>
            </a:pPr>
            <a:r>
              <a:rPr lang="es-GT" sz="3600" dirty="0"/>
              <a:t>Los padres debían tomar la iniciativa de trasmitirles la verdad de Dios.</a:t>
            </a:r>
          </a:p>
          <a:p>
            <a:pPr marL="971550" lvl="1" indent="-514350" algn="just">
              <a:buFont typeface="+mj-lt"/>
              <a:buAutoNum type="arabicParenR"/>
            </a:pPr>
            <a:r>
              <a:rPr lang="es-GT" sz="3600" dirty="0"/>
              <a:t>Los padres debían conocer la Palabra para trasmitirla.</a:t>
            </a:r>
          </a:p>
          <a:p>
            <a:pPr marL="971550" lvl="1" indent="-514350" algn="just">
              <a:buFont typeface="+mj-lt"/>
              <a:buAutoNum type="arabicParenR"/>
            </a:pPr>
            <a:r>
              <a:rPr lang="es-GT" sz="3600" dirty="0"/>
              <a:t>Los padres hoy deben ser los primeros maestros de la Palabra.</a:t>
            </a:r>
          </a:p>
        </p:txBody>
      </p:sp>
    </p:spTree>
    <p:extLst>
      <p:ext uri="{BB962C8B-B14F-4D97-AF65-F5344CB8AC3E}">
        <p14:creationId xmlns:p14="http://schemas.microsoft.com/office/powerpoint/2010/main" val="15246727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526473" y="374073"/>
            <a:ext cx="11152909" cy="6109854"/>
          </a:xfrm>
        </p:spPr>
        <p:txBody>
          <a:bodyPr anchor="ctr">
            <a:normAutofit/>
          </a:bodyPr>
          <a:lstStyle/>
          <a:p>
            <a:pPr marL="539750" indent="-539750" algn="just">
              <a:buFont typeface="+mj-lt"/>
              <a:buAutoNum type="alphaUcPeriod" startAt="3"/>
            </a:pPr>
            <a:r>
              <a:rPr lang="es-GT" sz="4000" dirty="0">
                <a:effectLst>
                  <a:outerShdw blurRad="38100" dist="38100" dir="2700000" algn="tl">
                    <a:srgbClr val="000000">
                      <a:alpha val="43137"/>
                    </a:srgbClr>
                  </a:outerShdw>
                </a:effectLst>
              </a:rPr>
              <a:t>Deuteronomio 11:21-25; 30:15,16 nos describe:</a:t>
            </a:r>
          </a:p>
          <a:p>
            <a:pPr marL="984250" lvl="1" indent="-527050" algn="just">
              <a:buFont typeface="+mj-lt"/>
              <a:buAutoNum type="arabicParenR"/>
            </a:pPr>
            <a:r>
              <a:rPr lang="es-GT" sz="3600" dirty="0"/>
              <a:t>Los mandatos específicos que Dios esperaba que se cumplieran.</a:t>
            </a:r>
          </a:p>
          <a:p>
            <a:pPr marL="971550" lvl="1" indent="-514350" algn="just">
              <a:buFont typeface="+mj-lt"/>
              <a:buAutoNum type="arabicParenR"/>
            </a:pPr>
            <a:r>
              <a:rPr lang="es-GT" sz="3600" dirty="0"/>
              <a:t>Las promesas de Dios por cumplir su Palabra, V.22-25.</a:t>
            </a:r>
          </a:p>
          <a:p>
            <a:pPr marL="971550" lvl="1" indent="-514350" algn="just">
              <a:buFont typeface="+mj-lt"/>
              <a:buAutoNum type="arabicParenR"/>
            </a:pPr>
            <a:r>
              <a:rPr lang="es-GT" sz="3600" dirty="0"/>
              <a:t>Y la elección seria que cada persona enfrenta, 30:15,16.</a:t>
            </a:r>
          </a:p>
        </p:txBody>
      </p:sp>
    </p:spTree>
    <p:extLst>
      <p:ext uri="{BB962C8B-B14F-4D97-AF65-F5344CB8AC3E}">
        <p14:creationId xmlns:p14="http://schemas.microsoft.com/office/powerpoint/2010/main" val="3142976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526473" y="374073"/>
            <a:ext cx="11152909" cy="6109854"/>
          </a:xfrm>
        </p:spPr>
        <p:txBody>
          <a:bodyPr anchor="ctr">
            <a:normAutofit/>
          </a:bodyPr>
          <a:lstStyle/>
          <a:p>
            <a:pPr marL="539750" indent="-539750" algn="just">
              <a:buFont typeface="+mj-lt"/>
              <a:buAutoNum type="alphaUcPeriod" startAt="4"/>
            </a:pPr>
            <a:r>
              <a:rPr lang="es-GT" sz="4400" dirty="0">
                <a:effectLst>
                  <a:outerShdw blurRad="38100" dist="38100" dir="2700000" algn="tl">
                    <a:srgbClr val="000000">
                      <a:alpha val="43137"/>
                    </a:srgbClr>
                  </a:outerShdw>
                </a:effectLst>
              </a:rPr>
              <a:t>Dios creo la familia para trasmitir vida a través de la Palabra a la siguiente generación, para que a su vez ellos puedan guiar a sus hijos por el camino del bien y de la vida.</a:t>
            </a:r>
          </a:p>
        </p:txBody>
      </p:sp>
    </p:spTree>
    <p:extLst>
      <p:ext uri="{BB962C8B-B14F-4D97-AF65-F5344CB8AC3E}">
        <p14:creationId xmlns:p14="http://schemas.microsoft.com/office/powerpoint/2010/main" val="36407665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F4A1193-C0F8-4B2E-A006-BEBCFEE71F2B}"/>
              </a:ext>
            </a:extLst>
          </p:cNvPr>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5998535" y="1119187"/>
            <a:ext cx="5467350" cy="4619625"/>
          </a:xfrm>
          <a:prstGeom prst="rect">
            <a:avLst/>
          </a:prstGeom>
          <a:solidFill>
            <a:srgbClr val="FFFFFF">
              <a:shade val="85000"/>
            </a:srgbClr>
          </a:solidFill>
          <a:ln w="57150" cap="sq">
            <a:solidFill>
              <a:srgbClr val="223700"/>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32508" y="447676"/>
            <a:ext cx="7024255" cy="2059997"/>
          </a:xfrm>
        </p:spPr>
        <p:txBody>
          <a:bodyPr anchor="ctr">
            <a:noAutofit/>
          </a:bodyPr>
          <a:lstStyle/>
          <a:p>
            <a:r>
              <a:rPr lang="es-GT" sz="6500" b="1" i="1" dirty="0">
                <a:effectLst>
                  <a:outerShdw blurRad="38100" dist="38100" dir="2700000" algn="tl">
                    <a:srgbClr val="000000">
                      <a:alpha val="43137"/>
                    </a:srgbClr>
                  </a:outerShdw>
                </a:effectLst>
              </a:rPr>
              <a:t>DIRECCIÓN PARA       LA FAMILIA</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32508" y="2910374"/>
            <a:ext cx="5597239" cy="1425705"/>
          </a:xfrm>
        </p:spPr>
        <p:txBody>
          <a:bodyPr anchor="ctr">
            <a:normAutofit/>
          </a:bodyPr>
          <a:lstStyle/>
          <a:p>
            <a:pPr algn="ctr"/>
            <a:r>
              <a:rPr lang="es-GT" sz="4000" dirty="0"/>
              <a:t>Efesios 5:21-33; 6:1-4.</a:t>
            </a:r>
          </a:p>
        </p:txBody>
      </p:sp>
      <p:sp>
        <p:nvSpPr>
          <p:cNvPr id="9" name="Elipse 8"/>
          <p:cNvSpPr/>
          <p:nvPr/>
        </p:nvSpPr>
        <p:spPr>
          <a:xfrm>
            <a:off x="2321900" y="4738780"/>
            <a:ext cx="1618456" cy="1143000"/>
          </a:xfrm>
          <a:prstGeom prst="ellipse">
            <a:avLst/>
          </a:prstGeom>
          <a:solidFill>
            <a:srgbClr val="253808"/>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solidFill>
                  <a:schemeClr val="bg1"/>
                </a:solidFill>
                <a:effectLst>
                  <a:outerShdw blurRad="38100" dist="38100" dir="2700000" algn="tl">
                    <a:srgbClr val="000000">
                      <a:alpha val="43137"/>
                    </a:srgbClr>
                  </a:outerShdw>
                </a:effectLst>
              </a:rPr>
              <a:t>3</a:t>
            </a:r>
          </a:p>
        </p:txBody>
      </p:sp>
    </p:spTree>
    <p:extLst>
      <p:ext uri="{BB962C8B-B14F-4D97-AF65-F5344CB8AC3E}">
        <p14:creationId xmlns:p14="http://schemas.microsoft.com/office/powerpoint/2010/main" val="16363325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346363" y="374073"/>
            <a:ext cx="11513127" cy="6109854"/>
          </a:xfrm>
        </p:spPr>
        <p:txBody>
          <a:bodyPr anchor="ctr">
            <a:normAutofit fontScale="92500"/>
          </a:bodyPr>
          <a:lstStyle/>
          <a:p>
            <a:pPr marL="514350" indent="-514350" algn="just">
              <a:buFont typeface="+mj-lt"/>
              <a:buAutoNum type="alphaUcPeriod"/>
            </a:pPr>
            <a:r>
              <a:rPr lang="es-GT" sz="4000" dirty="0">
                <a:effectLst>
                  <a:outerShdw blurRad="38100" dist="38100" dir="2700000" algn="tl">
                    <a:srgbClr val="000000">
                      <a:alpha val="43137"/>
                    </a:srgbClr>
                  </a:outerShdw>
                </a:effectLst>
              </a:rPr>
              <a:t>La enseñanza bíblica demanda que ambos cónyuges se sometan el uno al otro, 5:21. “Esto significa estar dispuesto a servir al otro en vez de exaltarse así mismo.</a:t>
            </a:r>
          </a:p>
          <a:p>
            <a:pPr marL="514350" indent="-514350" algn="just">
              <a:buFont typeface="+mj-lt"/>
              <a:buAutoNum type="alphaUcPeriod"/>
            </a:pPr>
            <a:r>
              <a:rPr lang="es-GT" sz="4000" dirty="0">
                <a:effectLst>
                  <a:outerShdw blurRad="38100" dist="38100" dir="2700000" algn="tl">
                    <a:srgbClr val="000000">
                      <a:alpha val="43137"/>
                    </a:srgbClr>
                  </a:outerShdw>
                </a:effectLst>
              </a:rPr>
              <a:t>La enseñanza bíblica instruye a la esposa a someterse a su esposo.</a:t>
            </a:r>
          </a:p>
          <a:p>
            <a:pPr marL="984250" lvl="1" indent="-527050" algn="just">
              <a:buFont typeface="+mj-lt"/>
              <a:buAutoNum type="arabicParenR"/>
            </a:pPr>
            <a:r>
              <a:rPr lang="es-GT" sz="3600" dirty="0"/>
              <a:t>Como una obra de servicio al Señor, 5:22.</a:t>
            </a:r>
          </a:p>
          <a:p>
            <a:pPr marL="984250" lvl="1" indent="-527050" algn="just">
              <a:buFont typeface="+mj-lt"/>
              <a:buAutoNum type="arabicParenR"/>
            </a:pPr>
            <a:r>
              <a:rPr lang="es-GT" sz="3600" dirty="0"/>
              <a:t>Como aceptación del plan de Dios. “El marido es cabeza de la mujer”, 5:23.</a:t>
            </a:r>
          </a:p>
          <a:p>
            <a:pPr marL="1428750" lvl="2" indent="-514350" algn="just">
              <a:buFont typeface="+mj-lt"/>
              <a:buAutoNum type="alphaLcParenR"/>
            </a:pPr>
            <a:r>
              <a:rPr lang="es-GT" sz="3200" dirty="0"/>
              <a:t>El esposo debe ser un líder espiritual, un protector y proveedor.</a:t>
            </a:r>
          </a:p>
          <a:p>
            <a:pPr marL="1428750" lvl="2" indent="-514350" algn="just">
              <a:buFont typeface="+mj-lt"/>
              <a:buAutoNum type="alphaLcParenR"/>
            </a:pPr>
            <a:r>
              <a:rPr lang="es-GT" sz="3200" dirty="0"/>
              <a:t>La esposa debe reconocer el papel del marido.</a:t>
            </a:r>
          </a:p>
          <a:p>
            <a:pPr marL="971550" lvl="1" indent="-514350" algn="just">
              <a:buFont typeface="+mj-lt"/>
              <a:buAutoNum type="arabicParenR"/>
            </a:pPr>
            <a:r>
              <a:rPr lang="es-GT" sz="3600" dirty="0"/>
              <a:t>Como la Iglesia es ejemplo de sumisión, V.24.</a:t>
            </a:r>
          </a:p>
        </p:txBody>
      </p:sp>
    </p:spTree>
    <p:extLst>
      <p:ext uri="{BB962C8B-B14F-4D97-AF65-F5344CB8AC3E}">
        <p14:creationId xmlns:p14="http://schemas.microsoft.com/office/powerpoint/2010/main" val="5477353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346365" y="374073"/>
            <a:ext cx="11526980" cy="6109854"/>
          </a:xfrm>
        </p:spPr>
        <p:txBody>
          <a:bodyPr anchor="ctr">
            <a:normAutofit fontScale="92500" lnSpcReduction="20000"/>
          </a:bodyPr>
          <a:lstStyle/>
          <a:p>
            <a:pPr marL="539750" indent="-539750" algn="just">
              <a:buFont typeface="+mj-lt"/>
              <a:buAutoNum type="alphaUcPeriod" startAt="3"/>
            </a:pPr>
            <a:r>
              <a:rPr lang="es-GT" sz="4000" dirty="0">
                <a:effectLst>
                  <a:outerShdw blurRad="38100" dist="38100" dir="2700000" algn="tl">
                    <a:srgbClr val="000000">
                      <a:alpha val="43137"/>
                    </a:srgbClr>
                  </a:outerShdw>
                </a:effectLst>
              </a:rPr>
              <a:t>La enseñanza bíblica para el esposo.</a:t>
            </a:r>
          </a:p>
          <a:p>
            <a:pPr marL="984250" lvl="1" indent="-527050" algn="just">
              <a:buFont typeface="+mj-lt"/>
              <a:buAutoNum type="arabicParenR"/>
            </a:pPr>
            <a:r>
              <a:rPr lang="es-GT" sz="3600" dirty="0"/>
              <a:t>Debe amar a su esposa, 5: 25a, 28.</a:t>
            </a:r>
          </a:p>
          <a:p>
            <a:pPr marL="984250" lvl="1" indent="-527050" algn="just">
              <a:buFont typeface="+mj-lt"/>
              <a:buAutoNum type="arabicParenR"/>
            </a:pPr>
            <a:r>
              <a:rPr lang="es-GT" sz="3600" dirty="0"/>
              <a:t>Debe sacrificarse por su esposa, 5: 25b.</a:t>
            </a:r>
          </a:p>
          <a:p>
            <a:pPr marL="984250" lvl="1" indent="-527050" algn="just">
              <a:buFont typeface="+mj-lt"/>
              <a:buAutoNum type="arabicParenR"/>
            </a:pPr>
            <a:r>
              <a:rPr lang="es-GT" sz="3600" dirty="0"/>
              <a:t>Debe cuidar y sustentar a su esposa, 5: 26,27,29.</a:t>
            </a:r>
          </a:p>
          <a:p>
            <a:pPr marL="984250" lvl="1" indent="-527050" algn="just">
              <a:buFont typeface="+mj-lt"/>
              <a:buAutoNum type="arabicParenR"/>
            </a:pPr>
            <a:r>
              <a:rPr lang="es-GT" sz="3600" dirty="0"/>
              <a:t>Debe dejar a sus padres para vivir con su esposa, 5: 31-33.</a:t>
            </a:r>
          </a:p>
          <a:p>
            <a:pPr marL="514350" indent="-514350" algn="just">
              <a:buFont typeface="+mj-lt"/>
              <a:buAutoNum type="alphaUcPeriod" startAt="3"/>
            </a:pPr>
            <a:r>
              <a:rPr lang="es-GT" sz="4000" dirty="0">
                <a:effectLst>
                  <a:outerShdw blurRad="38100" dist="38100" dir="2700000" algn="tl">
                    <a:srgbClr val="000000">
                      <a:alpha val="43137"/>
                    </a:srgbClr>
                  </a:outerShdw>
                </a:effectLst>
              </a:rPr>
              <a:t>La enseñanza bíblica para los hijos: Honrar y respetar a sus padres en el Señor.</a:t>
            </a:r>
          </a:p>
          <a:p>
            <a:pPr marL="984250" lvl="1" indent="-527050" algn="just">
              <a:buFont typeface="+mj-lt"/>
              <a:buAutoNum type="arabicParenR"/>
            </a:pPr>
            <a:r>
              <a:rPr lang="es-GT" sz="3600" dirty="0"/>
              <a:t>Es justo, 6:1.</a:t>
            </a:r>
          </a:p>
          <a:p>
            <a:pPr marL="984250" lvl="1" indent="-527050" algn="just">
              <a:buFont typeface="+mj-lt"/>
              <a:buAutoNum type="arabicParenR"/>
            </a:pPr>
            <a:r>
              <a:rPr lang="es-GT" sz="3600" dirty="0"/>
              <a:t>Es uno de los diez mandamientos, 6:2.</a:t>
            </a:r>
          </a:p>
          <a:p>
            <a:pPr marL="984250" lvl="1" indent="-527050" algn="just">
              <a:buFont typeface="+mj-lt"/>
              <a:buAutoNum type="arabicParenR"/>
            </a:pPr>
            <a:r>
              <a:rPr lang="es-GT" sz="3600" dirty="0"/>
              <a:t>Trae la bendición de Dios, 6:3.</a:t>
            </a:r>
          </a:p>
          <a:p>
            <a:pPr marL="514350" indent="-514350" algn="just">
              <a:buFont typeface="+mj-lt"/>
              <a:buAutoNum type="alphaUcPeriod" startAt="3"/>
            </a:pPr>
            <a:r>
              <a:rPr lang="es-GT" sz="4000" dirty="0">
                <a:effectLst>
                  <a:outerShdw blurRad="38100" dist="38100" dir="2700000" algn="tl">
                    <a:srgbClr val="000000">
                      <a:alpha val="43137"/>
                    </a:srgbClr>
                  </a:outerShdw>
                </a:effectLst>
              </a:rPr>
              <a:t>La enseñanza bíblica para los padres, “no deben provocar a ira a sus hijos, y criarlos en disciplina y amonestación del Señor".</a:t>
            </a:r>
          </a:p>
        </p:txBody>
      </p:sp>
    </p:spTree>
    <p:extLst>
      <p:ext uri="{BB962C8B-B14F-4D97-AF65-F5344CB8AC3E}">
        <p14:creationId xmlns:p14="http://schemas.microsoft.com/office/powerpoint/2010/main" val="35918263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360219" y="374073"/>
            <a:ext cx="11513126" cy="6109854"/>
          </a:xfrm>
        </p:spPr>
        <p:txBody>
          <a:bodyPr anchor="ctr">
            <a:normAutofit/>
          </a:bodyPr>
          <a:lstStyle/>
          <a:p>
            <a:pPr marL="539750" indent="-539750" algn="just">
              <a:buFont typeface="+mj-lt"/>
              <a:buAutoNum type="alphaUcPeriod" startAt="6"/>
            </a:pPr>
            <a:r>
              <a:rPr lang="es-GT" sz="4400" dirty="0">
                <a:effectLst>
                  <a:outerShdw blurRad="38100" dist="38100" dir="2700000" algn="tl">
                    <a:srgbClr val="000000">
                      <a:alpha val="43137"/>
                    </a:srgbClr>
                  </a:outerShdw>
                </a:effectLst>
              </a:rPr>
              <a:t>Dios instruye de esta manera a la familia, como también a la familia de Dios o la iglesia a la crianza de los hijos de las familias integradas o desintegradas de la Iglesia.</a:t>
            </a:r>
          </a:p>
        </p:txBody>
      </p:sp>
    </p:spTree>
    <p:extLst>
      <p:ext uri="{BB962C8B-B14F-4D97-AF65-F5344CB8AC3E}">
        <p14:creationId xmlns:p14="http://schemas.microsoft.com/office/powerpoint/2010/main" val="15983497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6909" y="1967344"/>
            <a:ext cx="9725891" cy="2895601"/>
          </a:xfrm>
          <a:prstGeom prst="wedgeRoundRectCallout">
            <a:avLst>
              <a:gd name="adj1" fmla="val -59413"/>
              <a:gd name="adj2" fmla="val -105724"/>
              <a:gd name="adj3" fmla="val 16667"/>
            </a:avLst>
          </a:prstGeom>
          <a:solidFill>
            <a:srgbClr val="2237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es-GT" sz="7200" dirty="0">
                <a:ln>
                  <a:solidFill>
                    <a:schemeClr val="bg1"/>
                  </a:solidFill>
                </a:ln>
                <a:solidFill>
                  <a:schemeClr val="bg1"/>
                </a:solidFill>
              </a:rPr>
              <a:t>DISCIPULADO Y MINISTERIO EN ACCION</a:t>
            </a:r>
          </a:p>
        </p:txBody>
      </p:sp>
    </p:spTree>
    <p:extLst>
      <p:ext uri="{BB962C8B-B14F-4D97-AF65-F5344CB8AC3E}">
        <p14:creationId xmlns:p14="http://schemas.microsoft.com/office/powerpoint/2010/main" val="2899229212"/>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27340A-4578-40AC-8D7F-36DC3845ABAB}"/>
              </a:ext>
            </a:extLst>
          </p:cNvPr>
          <p:cNvSpPr>
            <a:spLocks noGrp="1"/>
          </p:cNvSpPr>
          <p:nvPr>
            <p:ph idx="1"/>
          </p:nvPr>
        </p:nvSpPr>
        <p:spPr>
          <a:xfrm>
            <a:off x="526473" y="720281"/>
            <a:ext cx="11166763" cy="5403428"/>
          </a:xfrm>
        </p:spPr>
        <p:txBody>
          <a:bodyPr anchor="ctr">
            <a:normAutofit/>
          </a:bodyPr>
          <a:lstStyle/>
          <a:p>
            <a:pPr algn="just"/>
            <a:r>
              <a:rPr lang="es-GT" sz="4000" dirty="0"/>
              <a:t>Las familias cristianas de hoy necesitan oración. </a:t>
            </a:r>
          </a:p>
          <a:p>
            <a:pPr algn="just"/>
            <a:r>
              <a:rPr lang="es-GT" sz="4000" dirty="0"/>
              <a:t>Piense en las familias más queridas o cercanas a usted.</a:t>
            </a:r>
          </a:p>
          <a:p>
            <a:pPr algn="just"/>
            <a:r>
              <a:rPr lang="es-GT" sz="4000" dirty="0"/>
              <a:t>En su oración personal ore por las familias que están pasando por situaciones difíciles.</a:t>
            </a:r>
          </a:p>
          <a:p>
            <a:pPr algn="just"/>
            <a:r>
              <a:rPr lang="es-GT" sz="4000" dirty="0"/>
              <a:t>Cierre la lección de hoy con un tiempo de intercesión por las familias de la Iglesia.</a:t>
            </a:r>
          </a:p>
        </p:txBody>
      </p:sp>
    </p:spTree>
    <p:extLst>
      <p:ext uri="{BB962C8B-B14F-4D97-AF65-F5344CB8AC3E}">
        <p14:creationId xmlns:p14="http://schemas.microsoft.com/office/powerpoint/2010/main" val="2589314854"/>
      </p:ext>
    </p:extLst>
  </p:cSld>
  <p:clrMapOvr>
    <a:masterClrMapping/>
  </p:clrMapOvr>
  <mc:AlternateContent xmlns:mc="http://schemas.openxmlformats.org/markup-compatibility/2006" xmlns:p14="http://schemas.microsoft.com/office/powerpoint/2010/main">
    <mc:Choice Requires="p14">
      <p:transition spd="slow" p14:dur="1500">
        <p14:window/>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a:extLst>
              <a:ext uri="{FF2B5EF4-FFF2-40B4-BE49-F238E27FC236}">
                <a16:creationId xmlns:a16="http://schemas.microsoft.com/office/drawing/2014/main" id="{529ABF94-09EE-4009-942D-7156E89B9595}"/>
              </a:ext>
            </a:extLst>
          </p:cNvPr>
          <p:cNvSpPr/>
          <p:nvPr/>
        </p:nvSpPr>
        <p:spPr>
          <a:xfrm>
            <a:off x="1226630" y="1821873"/>
            <a:ext cx="9738740" cy="3214254"/>
          </a:xfrm>
          <a:prstGeom prst="ellipse">
            <a:avLst/>
          </a:prstGeom>
          <a:solidFill>
            <a:srgbClr val="00B050">
              <a:alpha val="3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3600" b="1" dirty="0">
                <a:ln w="6350">
                  <a:solidFill>
                    <a:schemeClr val="bg1"/>
                  </a:solidFill>
                </a:ln>
                <a:solidFill>
                  <a:srgbClr val="223700"/>
                </a:solidFill>
              </a:rPr>
              <a:t>LA FAMILIA ES UN REGALO DE DIOS</a:t>
            </a:r>
          </a:p>
          <a:p>
            <a:pPr algn="ctr"/>
            <a:endParaRPr lang="es-GT" sz="1000" b="1" dirty="0">
              <a:ln w="6350">
                <a:solidFill>
                  <a:schemeClr val="bg1"/>
                </a:solidFill>
              </a:ln>
              <a:solidFill>
                <a:srgbClr val="223700"/>
              </a:solidFill>
            </a:endParaRPr>
          </a:p>
          <a:p>
            <a:pPr algn="ctr"/>
            <a:r>
              <a:rPr lang="es-GT" sz="3600" b="1" dirty="0">
                <a:ln w="6350">
                  <a:solidFill>
                    <a:schemeClr val="bg1"/>
                  </a:solidFill>
                </a:ln>
                <a:solidFill>
                  <a:srgbClr val="223700"/>
                </a:solidFill>
              </a:rPr>
              <a:t>VIVAMOS DEACUERDO A LA MANERA ORDENADA POR ÉL</a:t>
            </a:r>
          </a:p>
        </p:txBody>
      </p:sp>
    </p:spTree>
    <p:extLst>
      <p:ext uri="{BB962C8B-B14F-4D97-AF65-F5344CB8AC3E}">
        <p14:creationId xmlns:p14="http://schemas.microsoft.com/office/powerpoint/2010/main" val="226648688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22E31D1F-C729-4B09-B58F-8AA49F4AA502}"/>
              </a:ext>
            </a:extLst>
          </p:cNvPr>
          <p:cNvSpPr>
            <a:spLocks noGrp="1"/>
          </p:cNvSpPr>
          <p:nvPr>
            <p:ph type="body" idx="1"/>
          </p:nvPr>
        </p:nvSpPr>
        <p:spPr>
          <a:xfrm>
            <a:off x="706582" y="646323"/>
            <a:ext cx="5316395" cy="1299117"/>
          </a:xfrm>
        </p:spPr>
        <p:txBody>
          <a:bodyPr anchor="ctr">
            <a:normAutofit/>
          </a:bodyPr>
          <a:lstStyle/>
          <a:p>
            <a:pPr algn="ctr"/>
            <a:r>
              <a:rPr lang="es-GT" sz="4800" dirty="0"/>
              <a:t>VERSÍCULO CLAVE: </a:t>
            </a:r>
          </a:p>
        </p:txBody>
      </p:sp>
      <p:sp>
        <p:nvSpPr>
          <p:cNvPr id="6" name="Marcador de contenido 5">
            <a:extLst>
              <a:ext uri="{FF2B5EF4-FFF2-40B4-BE49-F238E27FC236}">
                <a16:creationId xmlns:a16="http://schemas.microsoft.com/office/drawing/2014/main" id="{DB37CB85-76D9-44A6-ADE6-DC1CD8EFFD36}"/>
              </a:ext>
            </a:extLst>
          </p:cNvPr>
          <p:cNvSpPr>
            <a:spLocks noGrp="1"/>
          </p:cNvSpPr>
          <p:nvPr>
            <p:ph sz="half" idx="2"/>
          </p:nvPr>
        </p:nvSpPr>
        <p:spPr>
          <a:xfrm>
            <a:off x="706582" y="2175163"/>
            <a:ext cx="5290994" cy="4036513"/>
          </a:xfrm>
        </p:spPr>
        <p:txBody>
          <a:bodyPr anchor="ctr">
            <a:normAutofit/>
          </a:bodyPr>
          <a:lstStyle/>
          <a:p>
            <a:pPr marL="0" indent="0" algn="ctr">
              <a:buNone/>
            </a:pPr>
            <a:r>
              <a:rPr lang="es-GT" sz="4000" dirty="0"/>
              <a:t>“Por tanto, dejará el hombre a su padre y a su madre, y se unirá a su mujer, y serán una sola carne”, Génesis 2:24. </a:t>
            </a:r>
          </a:p>
        </p:txBody>
      </p:sp>
      <p:sp>
        <p:nvSpPr>
          <p:cNvPr id="7" name="Marcador de texto 6">
            <a:extLst>
              <a:ext uri="{FF2B5EF4-FFF2-40B4-BE49-F238E27FC236}">
                <a16:creationId xmlns:a16="http://schemas.microsoft.com/office/drawing/2014/main" id="{FE8F5E9A-7D1A-489B-B0DE-B79F1E1D4D39}"/>
              </a:ext>
            </a:extLst>
          </p:cNvPr>
          <p:cNvSpPr>
            <a:spLocks noGrp="1"/>
          </p:cNvSpPr>
          <p:nvPr>
            <p:ph type="body" sz="quarter" idx="3"/>
          </p:nvPr>
        </p:nvSpPr>
        <p:spPr>
          <a:xfrm>
            <a:off x="6169024" y="646323"/>
            <a:ext cx="5316394" cy="1299117"/>
          </a:xfrm>
        </p:spPr>
        <p:txBody>
          <a:bodyPr anchor="ctr">
            <a:noAutofit/>
          </a:bodyPr>
          <a:lstStyle/>
          <a:p>
            <a:pPr algn="ctr"/>
            <a:r>
              <a:rPr lang="es-GT" sz="4800" dirty="0"/>
              <a:t>FUNDAMENTO BÍBLICO:</a:t>
            </a:r>
          </a:p>
        </p:txBody>
      </p:sp>
      <p:sp>
        <p:nvSpPr>
          <p:cNvPr id="8" name="Marcador de contenido 7">
            <a:extLst>
              <a:ext uri="{FF2B5EF4-FFF2-40B4-BE49-F238E27FC236}">
                <a16:creationId xmlns:a16="http://schemas.microsoft.com/office/drawing/2014/main" id="{976D4BD0-41AA-44B2-A48C-E1323ECA499E}"/>
              </a:ext>
            </a:extLst>
          </p:cNvPr>
          <p:cNvSpPr>
            <a:spLocks noGrp="1"/>
          </p:cNvSpPr>
          <p:nvPr>
            <p:ph sz="quarter" idx="4"/>
          </p:nvPr>
        </p:nvSpPr>
        <p:spPr>
          <a:xfrm>
            <a:off x="6172200" y="2175163"/>
            <a:ext cx="5299364" cy="4036513"/>
          </a:xfrm>
        </p:spPr>
        <p:txBody>
          <a:bodyPr anchor="ctr">
            <a:noAutofit/>
          </a:bodyPr>
          <a:lstStyle/>
          <a:p>
            <a:pPr marL="0" indent="0" algn="ctr">
              <a:buNone/>
            </a:pPr>
            <a:r>
              <a:rPr lang="es-GT" sz="4000" dirty="0"/>
              <a:t>Genesis 2:18-25; Deuteronomio 11:18-25; 30:15,16;                      Efesios 5:21-33; 6:1-4.</a:t>
            </a:r>
          </a:p>
          <a:p>
            <a:pPr marL="0" indent="0" algn="ctr">
              <a:buNone/>
            </a:pPr>
            <a:endParaRPr lang="es-GT" sz="3600" dirty="0"/>
          </a:p>
        </p:txBody>
      </p:sp>
    </p:spTree>
    <p:extLst>
      <p:ext uri="{BB962C8B-B14F-4D97-AF65-F5344CB8AC3E}">
        <p14:creationId xmlns:p14="http://schemas.microsoft.com/office/powerpoint/2010/main" val="1461093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E93DC7-FE7B-4BCB-BAC6-650D66B6435B}"/>
              </a:ext>
            </a:extLst>
          </p:cNvPr>
          <p:cNvSpPr>
            <a:spLocks noGrp="1"/>
          </p:cNvSpPr>
          <p:nvPr>
            <p:ph type="title"/>
          </p:nvPr>
        </p:nvSpPr>
        <p:spPr>
          <a:xfrm>
            <a:off x="540327" y="365126"/>
            <a:ext cx="11152909" cy="1145020"/>
          </a:xfrm>
        </p:spPr>
        <p:txBody>
          <a:bodyPr>
            <a:normAutofit/>
          </a:bodyPr>
          <a:lstStyle/>
          <a:p>
            <a:pPr algn="ctr"/>
            <a:r>
              <a:rPr lang="es-GT" sz="7200" b="1" dirty="0">
                <a:effectLst>
                  <a:outerShdw blurRad="38100" dist="38100" dir="2700000" algn="tl">
                    <a:srgbClr val="000000">
                      <a:alpha val="43137"/>
                    </a:srgbClr>
                  </a:outerShdw>
                </a:effectLst>
                <a:latin typeface="+mn-lt"/>
              </a:rPr>
              <a:t>INTRODUCCIÓN</a:t>
            </a:r>
          </a:p>
        </p:txBody>
      </p:sp>
      <p:sp>
        <p:nvSpPr>
          <p:cNvPr id="3" name="Marcador de contenido 2">
            <a:extLst>
              <a:ext uri="{FF2B5EF4-FFF2-40B4-BE49-F238E27FC236}">
                <a16:creationId xmlns:a16="http://schemas.microsoft.com/office/drawing/2014/main" id="{DDC1726E-4BB4-48FA-99DF-FF2A186D7E49}"/>
              </a:ext>
            </a:extLst>
          </p:cNvPr>
          <p:cNvSpPr>
            <a:spLocks noGrp="1"/>
          </p:cNvSpPr>
          <p:nvPr>
            <p:ph idx="1"/>
          </p:nvPr>
        </p:nvSpPr>
        <p:spPr>
          <a:xfrm>
            <a:off x="540327" y="1704110"/>
            <a:ext cx="11152909" cy="4599708"/>
          </a:xfrm>
        </p:spPr>
        <p:txBody>
          <a:bodyPr anchor="ctr">
            <a:noAutofit/>
          </a:bodyPr>
          <a:lstStyle/>
          <a:p>
            <a:pPr algn="just"/>
            <a:r>
              <a:rPr lang="es-GT" sz="3800" dirty="0"/>
              <a:t>En muchos sentidos, la familia hoy enfrenta desafíos más fuertes que en generaciones pasadas. </a:t>
            </a:r>
          </a:p>
          <a:p>
            <a:pPr algn="just"/>
            <a:r>
              <a:rPr lang="es-GT" sz="3800" dirty="0"/>
              <a:t>Sin embargo, las familias cristianas tienen la gran bendición de las Escrituras para guiarlas en las dificultades. </a:t>
            </a:r>
          </a:p>
          <a:p>
            <a:pPr algn="just"/>
            <a:r>
              <a:rPr lang="es-GT" sz="3800" dirty="0"/>
              <a:t>Las Escrituras ayudan a las familias a mantener el enfoque en el plan de Dios. </a:t>
            </a:r>
          </a:p>
          <a:p>
            <a:pPr algn="just"/>
            <a:r>
              <a:rPr lang="es-GT" sz="3800" dirty="0"/>
              <a:t>Esta lección explora algunas de estas Escrituras.</a:t>
            </a:r>
          </a:p>
        </p:txBody>
      </p:sp>
    </p:spTree>
    <p:extLst>
      <p:ext uri="{BB962C8B-B14F-4D97-AF65-F5344CB8AC3E}">
        <p14:creationId xmlns:p14="http://schemas.microsoft.com/office/powerpoint/2010/main" val="42227126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8EC7597-91A6-4778-ABDD-78DCC5B19B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8535" y="1302316"/>
            <a:ext cx="5467350" cy="4619625"/>
          </a:xfrm>
          <a:prstGeom prst="rect">
            <a:avLst/>
          </a:prstGeom>
          <a:solidFill>
            <a:srgbClr val="FFFFFF">
              <a:shade val="85000"/>
            </a:srgbClr>
          </a:solidFill>
          <a:ln w="57150" cap="sq">
            <a:solidFill>
              <a:srgbClr val="223700"/>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32508" y="447676"/>
            <a:ext cx="7024255" cy="2059997"/>
          </a:xfrm>
        </p:spPr>
        <p:txBody>
          <a:bodyPr anchor="ctr">
            <a:noAutofit/>
          </a:bodyPr>
          <a:lstStyle/>
          <a:p>
            <a:r>
              <a:rPr lang="es-GT" sz="6500" b="1" i="1" dirty="0">
                <a:effectLst>
                  <a:outerShdw blurRad="38100" dist="38100" dir="2700000" algn="tl">
                    <a:srgbClr val="000000">
                      <a:alpha val="43137"/>
                    </a:srgbClr>
                  </a:outerShdw>
                </a:effectLst>
              </a:rPr>
              <a:t>ORIGEN DE LA FAMILIA</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32508" y="2910374"/>
            <a:ext cx="5597239" cy="1425705"/>
          </a:xfrm>
        </p:spPr>
        <p:txBody>
          <a:bodyPr anchor="ctr">
            <a:normAutofit/>
          </a:bodyPr>
          <a:lstStyle/>
          <a:p>
            <a:pPr algn="ctr"/>
            <a:r>
              <a:rPr lang="es-GT" sz="4000" dirty="0"/>
              <a:t>Génesis 2:18-21.</a:t>
            </a:r>
          </a:p>
        </p:txBody>
      </p:sp>
      <p:sp>
        <p:nvSpPr>
          <p:cNvPr id="9" name="Elipse 8"/>
          <p:cNvSpPr/>
          <p:nvPr/>
        </p:nvSpPr>
        <p:spPr>
          <a:xfrm>
            <a:off x="2321900" y="4738780"/>
            <a:ext cx="1618456" cy="1143000"/>
          </a:xfrm>
          <a:prstGeom prst="ellipse">
            <a:avLst/>
          </a:prstGeom>
          <a:solidFill>
            <a:srgbClr val="253808"/>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solidFill>
                  <a:schemeClr val="bg1"/>
                </a:solidFill>
                <a:effectLst>
                  <a:outerShdw blurRad="38100" dist="38100" dir="2700000" algn="tl">
                    <a:srgbClr val="000000">
                      <a:alpha val="43137"/>
                    </a:srgbClr>
                  </a:outerShdw>
                </a:effectLst>
              </a:rPr>
              <a:t>1</a:t>
            </a:r>
          </a:p>
        </p:txBody>
      </p:sp>
    </p:spTree>
    <p:extLst>
      <p:ext uri="{BB962C8B-B14F-4D97-AF65-F5344CB8AC3E}">
        <p14:creationId xmlns:p14="http://schemas.microsoft.com/office/powerpoint/2010/main" val="2191317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526473" y="374073"/>
            <a:ext cx="11152909" cy="6109854"/>
          </a:xfrm>
        </p:spPr>
        <p:txBody>
          <a:bodyPr anchor="ctr">
            <a:normAutofit/>
          </a:bodyPr>
          <a:lstStyle/>
          <a:p>
            <a:pPr marL="514350" indent="-514350" algn="just">
              <a:buFont typeface="+mj-lt"/>
              <a:buAutoNum type="alphaUcPeriod"/>
            </a:pPr>
            <a:r>
              <a:rPr lang="es-GT" sz="4000" dirty="0">
                <a:effectLst>
                  <a:outerShdw blurRad="38100" dist="38100" dir="2700000" algn="tl">
                    <a:srgbClr val="000000">
                      <a:alpha val="43137"/>
                    </a:srgbClr>
                  </a:outerShdw>
                </a:effectLst>
              </a:rPr>
              <a:t>La necesidad de una compañera.</a:t>
            </a:r>
          </a:p>
          <a:p>
            <a:pPr marL="971550" lvl="1" indent="-514350" algn="just">
              <a:buFont typeface="+mj-lt"/>
              <a:buAutoNum type="arabicParenR"/>
            </a:pPr>
            <a:r>
              <a:rPr lang="es-GT" sz="3600" dirty="0"/>
              <a:t>Por primera vez Dios consideró como “no bueno” que el hombre este solo, V.18.</a:t>
            </a:r>
          </a:p>
          <a:p>
            <a:pPr marL="971550" lvl="1" indent="-514350" algn="just">
              <a:buFont typeface="+mj-lt"/>
              <a:buAutoNum type="arabicParenR"/>
            </a:pPr>
            <a:r>
              <a:rPr lang="es-GT" sz="3600" dirty="0"/>
              <a:t>Dios planea crear una ayuda idónea para él, V.18. “ayuda adecuada, complemento”.</a:t>
            </a:r>
          </a:p>
          <a:p>
            <a:pPr marL="971550" lvl="1" indent="-514350" algn="just">
              <a:buFont typeface="+mj-lt"/>
              <a:buAutoNum type="arabicParenR"/>
            </a:pPr>
            <a:r>
              <a:rPr lang="es-GT" sz="3600" dirty="0"/>
              <a:t>Dios no encontró en la creación la ayuda idónea, V.19-20.</a:t>
            </a:r>
          </a:p>
          <a:p>
            <a:pPr marL="971550" lvl="1" indent="-514350" algn="just">
              <a:buFont typeface="+mj-lt"/>
              <a:buAutoNum type="arabicParenR"/>
            </a:pPr>
            <a:r>
              <a:rPr lang="es-GT" sz="3600" dirty="0"/>
              <a:t>Dios crea a la mujer de la costilla del hombre, V.21. “No sacada del pie para no ser inferior, no sacada de la cabeza para que no sea superior, sacada de la costilla cerca del corazón para amarla”.</a:t>
            </a:r>
          </a:p>
        </p:txBody>
      </p:sp>
    </p:spTree>
    <p:extLst>
      <p:ext uri="{BB962C8B-B14F-4D97-AF65-F5344CB8AC3E}">
        <p14:creationId xmlns:p14="http://schemas.microsoft.com/office/powerpoint/2010/main" val="10284524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526473" y="374073"/>
            <a:ext cx="11152909" cy="6109854"/>
          </a:xfrm>
        </p:spPr>
        <p:txBody>
          <a:bodyPr anchor="ctr">
            <a:normAutofit/>
          </a:bodyPr>
          <a:lstStyle/>
          <a:p>
            <a:pPr marL="514350" indent="-514350" algn="just">
              <a:buFont typeface="+mj-lt"/>
              <a:buAutoNum type="alphaUcPeriod" startAt="2"/>
            </a:pPr>
            <a:r>
              <a:rPr lang="es-GT" sz="4000" dirty="0">
                <a:effectLst>
                  <a:outerShdw blurRad="38100" dist="38100" dir="2700000" algn="tl">
                    <a:srgbClr val="000000">
                      <a:alpha val="43137"/>
                    </a:srgbClr>
                  </a:outerShdw>
                </a:effectLst>
              </a:rPr>
              <a:t>La formación de la primera familia.</a:t>
            </a:r>
          </a:p>
          <a:p>
            <a:pPr marL="971550" lvl="1" indent="-514350" algn="just">
              <a:buFont typeface="+mj-lt"/>
              <a:buAutoNum type="arabicParenR"/>
            </a:pPr>
            <a:r>
              <a:rPr lang="es-GT" sz="3600" dirty="0"/>
              <a:t>Dios mismo se la trajo al hombre, V.22. “no tuvo necesidad de buscarla”.</a:t>
            </a:r>
          </a:p>
          <a:p>
            <a:pPr marL="971550" lvl="1" indent="-514350" algn="just">
              <a:buFont typeface="+mj-lt"/>
              <a:buAutoNum type="arabicParenR"/>
            </a:pPr>
            <a:r>
              <a:rPr lang="es-GT" sz="3600" dirty="0"/>
              <a:t>En respuesta al regalo de Dios, el hombre dice que su compañera es parte de él mismo, V.23.</a:t>
            </a:r>
          </a:p>
          <a:p>
            <a:pPr marL="971550" lvl="1" indent="-514350" algn="just">
              <a:buFont typeface="+mj-lt"/>
              <a:buAutoNum type="arabicParenR"/>
            </a:pPr>
            <a:r>
              <a:rPr lang="es-GT" sz="3600" dirty="0"/>
              <a:t>Esta relación según los versículos 24-25 implica:</a:t>
            </a:r>
          </a:p>
          <a:p>
            <a:pPr marL="1428750" lvl="2" indent="-514350" algn="just">
              <a:buFont typeface="+mj-lt"/>
              <a:buAutoNum type="alphaLcParenR"/>
            </a:pPr>
            <a:r>
              <a:rPr lang="es-GT" sz="3200" dirty="0"/>
              <a:t>Prioridad=dejar la familia de origen para poder unirse a su esposa y empezar una nueva familia.</a:t>
            </a:r>
          </a:p>
          <a:p>
            <a:pPr marL="1428750" lvl="2" indent="-514350" algn="just">
              <a:buFont typeface="+mj-lt"/>
              <a:buAutoNum type="alphaLcParenR"/>
            </a:pPr>
            <a:r>
              <a:rPr lang="es-GT" sz="3200" dirty="0"/>
              <a:t>Unidad= ya no son más dos entidades (dos individuos), sino que ahora son una sola entidad (una pareja casada). </a:t>
            </a:r>
          </a:p>
          <a:p>
            <a:pPr marL="1428750" lvl="2" indent="-514350" algn="just">
              <a:buFont typeface="+mj-lt"/>
              <a:buAutoNum type="alphaLcParenR"/>
            </a:pPr>
            <a:r>
              <a:rPr lang="es-GT" sz="3200" dirty="0"/>
              <a:t>Aceptación mutua= “no tenían vergüenza”.</a:t>
            </a:r>
          </a:p>
        </p:txBody>
      </p:sp>
    </p:spTree>
    <p:extLst>
      <p:ext uri="{BB962C8B-B14F-4D97-AF65-F5344CB8AC3E}">
        <p14:creationId xmlns:p14="http://schemas.microsoft.com/office/powerpoint/2010/main" val="40249856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526473" y="374073"/>
            <a:ext cx="11152909" cy="6109854"/>
          </a:xfrm>
        </p:spPr>
        <p:txBody>
          <a:bodyPr anchor="ctr">
            <a:normAutofit/>
          </a:bodyPr>
          <a:lstStyle/>
          <a:p>
            <a:pPr marL="514350" indent="-514350" algn="just">
              <a:buFont typeface="+mj-lt"/>
              <a:buAutoNum type="alphaUcPeriod" startAt="3"/>
            </a:pPr>
            <a:r>
              <a:rPr lang="es-GT" sz="4400" dirty="0">
                <a:effectLst>
                  <a:outerShdw blurRad="38100" dist="38100" dir="2700000" algn="tl">
                    <a:srgbClr val="000000">
                      <a:alpha val="43137"/>
                    </a:srgbClr>
                  </a:outerShdw>
                </a:effectLst>
              </a:rPr>
              <a:t>Dios fue el que instituyo el matrimonio como parte de su creación, por lo tanto, parte de su plan mayor para la humanidad, valore y muestre respeto por el matrimonio.</a:t>
            </a:r>
          </a:p>
        </p:txBody>
      </p:sp>
    </p:spTree>
    <p:extLst>
      <p:ext uri="{BB962C8B-B14F-4D97-AF65-F5344CB8AC3E}">
        <p14:creationId xmlns:p14="http://schemas.microsoft.com/office/powerpoint/2010/main" val="27186206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CEFDA17-B5D9-4EE0-8B58-B753CF2DAE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8535" y="1260685"/>
            <a:ext cx="5461852" cy="4621095"/>
          </a:xfrm>
          <a:prstGeom prst="rect">
            <a:avLst/>
          </a:prstGeom>
          <a:solidFill>
            <a:srgbClr val="FFFFFF">
              <a:shade val="85000"/>
            </a:srgbClr>
          </a:solidFill>
          <a:ln w="57150" cap="sq">
            <a:solidFill>
              <a:srgbClr val="223700"/>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332508" y="447676"/>
            <a:ext cx="7024255" cy="2059997"/>
          </a:xfrm>
        </p:spPr>
        <p:txBody>
          <a:bodyPr anchor="ctr">
            <a:noAutofit/>
          </a:bodyPr>
          <a:lstStyle/>
          <a:p>
            <a:r>
              <a:rPr lang="es-GT" sz="6500" b="1" i="1" dirty="0">
                <a:effectLst>
                  <a:outerShdw blurRad="38100" dist="38100" dir="2700000" algn="tl">
                    <a:srgbClr val="000000">
                      <a:alpha val="43137"/>
                    </a:srgbClr>
                  </a:outerShdw>
                </a:effectLst>
              </a:rPr>
              <a:t>RESPONSABILIDADES DE LA FAMILIA</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332508" y="2910374"/>
            <a:ext cx="5597239" cy="1425705"/>
          </a:xfrm>
        </p:spPr>
        <p:txBody>
          <a:bodyPr anchor="ctr">
            <a:normAutofit/>
          </a:bodyPr>
          <a:lstStyle/>
          <a:p>
            <a:pPr algn="ctr"/>
            <a:r>
              <a:rPr lang="es-GT" sz="4000" dirty="0"/>
              <a:t>Deuteronomio 11:18-25; 30:15,16.</a:t>
            </a:r>
          </a:p>
        </p:txBody>
      </p:sp>
      <p:sp>
        <p:nvSpPr>
          <p:cNvPr id="9" name="Elipse 8"/>
          <p:cNvSpPr/>
          <p:nvPr/>
        </p:nvSpPr>
        <p:spPr>
          <a:xfrm>
            <a:off x="2321900" y="4738780"/>
            <a:ext cx="1618456" cy="1143000"/>
          </a:xfrm>
          <a:prstGeom prst="ellipse">
            <a:avLst/>
          </a:prstGeom>
          <a:solidFill>
            <a:srgbClr val="253808"/>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solidFill>
                  <a:schemeClr val="bg1"/>
                </a:solidFill>
                <a:effectLst>
                  <a:outerShdw blurRad="38100" dist="38100" dir="2700000" algn="tl">
                    <a:srgbClr val="000000">
                      <a:alpha val="43137"/>
                    </a:srgbClr>
                  </a:outerShdw>
                </a:effectLst>
              </a:rPr>
              <a:t>2</a:t>
            </a:r>
          </a:p>
        </p:txBody>
      </p:sp>
    </p:spTree>
    <p:extLst>
      <p:ext uri="{BB962C8B-B14F-4D97-AF65-F5344CB8AC3E}">
        <p14:creationId xmlns:p14="http://schemas.microsoft.com/office/powerpoint/2010/main" val="10588169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C03DD-EEFF-4BE8-834C-9B0A09AADEFF}"/>
              </a:ext>
            </a:extLst>
          </p:cNvPr>
          <p:cNvSpPr>
            <a:spLocks noGrp="1"/>
          </p:cNvSpPr>
          <p:nvPr>
            <p:ph idx="1"/>
          </p:nvPr>
        </p:nvSpPr>
        <p:spPr>
          <a:xfrm>
            <a:off x="526473" y="374073"/>
            <a:ext cx="11152909" cy="6109854"/>
          </a:xfrm>
        </p:spPr>
        <p:txBody>
          <a:bodyPr anchor="ctr">
            <a:normAutofit/>
          </a:bodyPr>
          <a:lstStyle/>
          <a:p>
            <a:pPr marL="514350" indent="-514350" algn="just">
              <a:buFont typeface="+mj-lt"/>
              <a:buAutoNum type="alphaUcPeriod"/>
            </a:pPr>
            <a:r>
              <a:rPr lang="es-GT" sz="4000" dirty="0">
                <a:effectLst>
                  <a:outerShdw blurRad="38100" dist="38100" dir="2700000" algn="tl">
                    <a:srgbClr val="000000">
                      <a:alpha val="43137"/>
                    </a:srgbClr>
                  </a:outerShdw>
                </a:effectLst>
              </a:rPr>
              <a:t>Deuteronomio 6:4-9; 11:13-21, y Números 15:37-47, constituyen el </a:t>
            </a:r>
            <a:r>
              <a:rPr lang="es-GT" sz="4000" dirty="0" err="1">
                <a:effectLst>
                  <a:outerShdw blurRad="38100" dist="38100" dir="2700000" algn="tl">
                    <a:srgbClr val="000000">
                      <a:alpha val="43137"/>
                    </a:srgbClr>
                  </a:outerShdw>
                </a:effectLst>
              </a:rPr>
              <a:t>Shema</a:t>
            </a:r>
            <a:r>
              <a:rPr lang="es-GT" sz="4000" dirty="0">
                <a:effectLst>
                  <a:outerShdw blurRad="38100" dist="38100" dir="2700000" algn="tl">
                    <a:srgbClr val="000000">
                      <a:alpha val="43137"/>
                    </a:srgbClr>
                  </a:outerShdw>
                </a:effectLst>
              </a:rPr>
              <a:t>, una extraordinaria confesión de fe en el judaísmo, todavía hoy lo recitan dos veces al día. Afirma que Dios es el único Dios verdadero y describe las obligaciones ante los mandamientos de Dios.</a:t>
            </a:r>
          </a:p>
        </p:txBody>
      </p:sp>
    </p:spTree>
    <p:extLst>
      <p:ext uri="{BB962C8B-B14F-4D97-AF65-F5344CB8AC3E}">
        <p14:creationId xmlns:p14="http://schemas.microsoft.com/office/powerpoint/2010/main" val="264602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1123</TotalTime>
  <Words>954</Words>
  <Application>Microsoft Office PowerPoint</Application>
  <PresentationFormat>Panorámica</PresentationFormat>
  <Paragraphs>69</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Calibri</vt:lpstr>
      <vt:lpstr>Calibri Light</vt:lpstr>
      <vt:lpstr>Tema de Office</vt:lpstr>
      <vt:lpstr>LA BIBLIA HABLA A LAS FAMILIAS</vt:lpstr>
      <vt:lpstr>Presentación de PowerPoint</vt:lpstr>
      <vt:lpstr>INTRODUCCIÓN</vt:lpstr>
      <vt:lpstr>ORIGEN DE LA FAMILIA</vt:lpstr>
      <vt:lpstr>Presentación de PowerPoint</vt:lpstr>
      <vt:lpstr>Presentación de PowerPoint</vt:lpstr>
      <vt:lpstr>Presentación de PowerPoint</vt:lpstr>
      <vt:lpstr>RESPONSABILIDADES DE LA FAMILIA</vt:lpstr>
      <vt:lpstr>Presentación de PowerPoint</vt:lpstr>
      <vt:lpstr>Presentación de PowerPoint</vt:lpstr>
      <vt:lpstr>Presentación de PowerPoint</vt:lpstr>
      <vt:lpstr>Presentación de PowerPoint</vt:lpstr>
      <vt:lpstr>DIRECCIÓN PARA       LA FAMILIA</vt:lpstr>
      <vt:lpstr>Presentación de PowerPoint</vt:lpstr>
      <vt:lpstr>Presentación de PowerPoint</vt:lpstr>
      <vt:lpstr>Presentación de PowerPoint</vt:lpstr>
      <vt:lpstr>DISCIPULADO Y MINISTERIO EN ACCION</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JOSÍAS, EL REFORMADOR</dc:title>
  <dc:creator>Alfonso Gaitán</dc:creator>
  <cp:lastModifiedBy>David Rodríguez Zamora</cp:lastModifiedBy>
  <cp:revision>161</cp:revision>
  <dcterms:created xsi:type="dcterms:W3CDTF">2018-01-17T23:38:15Z</dcterms:created>
  <dcterms:modified xsi:type="dcterms:W3CDTF">2020-07-06T20:41:42Z</dcterms:modified>
</cp:coreProperties>
</file>