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9" r:id="rId4"/>
    <p:sldId id="260" r:id="rId5"/>
    <p:sldId id="281" r:id="rId6"/>
    <p:sldId id="282" r:id="rId7"/>
    <p:sldId id="283" r:id="rId8"/>
    <p:sldId id="284" r:id="rId9"/>
    <p:sldId id="285" r:id="rId10"/>
    <p:sldId id="286" r:id="rId11"/>
    <p:sldId id="294" r:id="rId12"/>
    <p:sldId id="288" r:id="rId13"/>
    <p:sldId id="289" r:id="rId14"/>
    <p:sldId id="290" r:id="rId15"/>
    <p:sldId id="293" r:id="rId16"/>
    <p:sldId id="291" r:id="rId17"/>
    <p:sldId id="292" r:id="rId18"/>
    <p:sldId id="269" r:id="rId19"/>
    <p:sldId id="270" r:id="rId20"/>
    <p:sldId id="275" r:id="rId21"/>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C2CF"/>
    <a:srgbClr val="FFE48B"/>
    <a:srgbClr val="544C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p:cViewPr varScale="1">
        <p:scale>
          <a:sx n="66" d="100"/>
          <a:sy n="66"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GT"/>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9429CD-08C3-4DCD-872C-6A8FC9E01D1F}" type="datetimeFigureOut">
              <a:rPr lang="es-GT" smtClean="0"/>
              <a:t>17/06/2020</a:t>
            </a:fld>
            <a:endParaRPr lang="es-GT"/>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GT"/>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GT"/>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E09B25-5DA4-4AEC-B374-2B03A267ECEA}" type="slidenum">
              <a:rPr lang="es-GT" smtClean="0"/>
              <a:t>‹Nº›</a:t>
            </a:fld>
            <a:endParaRPr lang="es-GT"/>
          </a:p>
        </p:txBody>
      </p:sp>
    </p:spTree>
    <p:extLst>
      <p:ext uri="{BB962C8B-B14F-4D97-AF65-F5344CB8AC3E}">
        <p14:creationId xmlns:p14="http://schemas.microsoft.com/office/powerpoint/2010/main" val="3854536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p:cNvSpPr>
            <a:spLocks noGrp="1"/>
          </p:cNvSpPr>
          <p:nvPr>
            <p:ph type="dt" sz="half" idx="10"/>
          </p:nvPr>
        </p:nvSpPr>
        <p:spPr/>
        <p:txBody>
          <a:bodyPr/>
          <a:lstStyle/>
          <a:p>
            <a:fld id="{2EE7550F-031F-4B60-A2A4-BF5AEC49C766}" type="datetimeFigureOut">
              <a:rPr lang="es-GT" smtClean="0"/>
              <a:t>17/06/2020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240700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2EE7550F-031F-4B60-A2A4-BF5AEC49C766}" type="datetimeFigureOut">
              <a:rPr lang="es-GT" smtClean="0"/>
              <a:t>17/06/2020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1643954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2EE7550F-031F-4B60-A2A4-BF5AEC49C766}" type="datetimeFigureOut">
              <a:rPr lang="es-GT" smtClean="0"/>
              <a:t>17/06/2020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3237201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2EE7550F-031F-4B60-A2A4-BF5AEC49C766}" type="datetimeFigureOut">
              <a:rPr lang="es-GT" smtClean="0"/>
              <a:t>17/06/2020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225464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2EE7550F-031F-4B60-A2A4-BF5AEC49C766}" type="datetimeFigureOut">
              <a:rPr lang="es-GT" smtClean="0"/>
              <a:t>17/06/2020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1056169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p:cNvSpPr>
            <a:spLocks noGrp="1"/>
          </p:cNvSpPr>
          <p:nvPr>
            <p:ph type="dt" sz="half" idx="10"/>
          </p:nvPr>
        </p:nvSpPr>
        <p:spPr/>
        <p:txBody>
          <a:bodyPr/>
          <a:lstStyle/>
          <a:p>
            <a:fld id="{2EE7550F-031F-4B60-A2A4-BF5AEC49C766}" type="datetimeFigureOut">
              <a:rPr lang="es-GT" smtClean="0"/>
              <a:t>17/06/2020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631215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p:cNvSpPr>
            <a:spLocks noGrp="1"/>
          </p:cNvSpPr>
          <p:nvPr>
            <p:ph type="dt" sz="half" idx="10"/>
          </p:nvPr>
        </p:nvSpPr>
        <p:spPr/>
        <p:txBody>
          <a:bodyPr/>
          <a:lstStyle/>
          <a:p>
            <a:fld id="{2EE7550F-031F-4B60-A2A4-BF5AEC49C766}" type="datetimeFigureOut">
              <a:rPr lang="es-GT" smtClean="0"/>
              <a:t>17/06/2020</a:t>
            </a:fld>
            <a:endParaRPr lang="es-GT"/>
          </a:p>
        </p:txBody>
      </p:sp>
      <p:sp>
        <p:nvSpPr>
          <p:cNvPr id="8" name="Marcador de pie de página 7"/>
          <p:cNvSpPr>
            <a:spLocks noGrp="1"/>
          </p:cNvSpPr>
          <p:nvPr>
            <p:ph type="ftr" sz="quarter" idx="11"/>
          </p:nvPr>
        </p:nvSpPr>
        <p:spPr/>
        <p:txBody>
          <a:bodyPr/>
          <a:lstStyle/>
          <a:p>
            <a:endParaRPr lang="es-GT"/>
          </a:p>
        </p:txBody>
      </p:sp>
      <p:sp>
        <p:nvSpPr>
          <p:cNvPr id="9" name="Marcador de número de diapositiva 8"/>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738240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fecha 2"/>
          <p:cNvSpPr>
            <a:spLocks noGrp="1"/>
          </p:cNvSpPr>
          <p:nvPr>
            <p:ph type="dt" sz="half" idx="10"/>
          </p:nvPr>
        </p:nvSpPr>
        <p:spPr/>
        <p:txBody>
          <a:bodyPr/>
          <a:lstStyle/>
          <a:p>
            <a:fld id="{2EE7550F-031F-4B60-A2A4-BF5AEC49C766}" type="datetimeFigureOut">
              <a:rPr lang="es-GT" smtClean="0"/>
              <a:t>17/06/2020</a:t>
            </a:fld>
            <a:endParaRPr lang="es-GT"/>
          </a:p>
        </p:txBody>
      </p:sp>
      <p:sp>
        <p:nvSpPr>
          <p:cNvPr id="4" name="Marcador de pie de página 3"/>
          <p:cNvSpPr>
            <a:spLocks noGrp="1"/>
          </p:cNvSpPr>
          <p:nvPr>
            <p:ph type="ftr" sz="quarter" idx="11"/>
          </p:nvPr>
        </p:nvSpPr>
        <p:spPr/>
        <p:txBody>
          <a:bodyPr/>
          <a:lstStyle/>
          <a:p>
            <a:endParaRPr lang="es-GT"/>
          </a:p>
        </p:txBody>
      </p:sp>
      <p:sp>
        <p:nvSpPr>
          <p:cNvPr id="5" name="Marcador de número de diapositiva 4"/>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2810374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EE7550F-031F-4B60-A2A4-BF5AEC49C766}" type="datetimeFigureOut">
              <a:rPr lang="es-GT" smtClean="0"/>
              <a:t>17/06/2020</a:t>
            </a:fld>
            <a:endParaRPr lang="es-GT"/>
          </a:p>
        </p:txBody>
      </p:sp>
      <p:sp>
        <p:nvSpPr>
          <p:cNvPr id="3" name="Marcador de pie de página 2"/>
          <p:cNvSpPr>
            <a:spLocks noGrp="1"/>
          </p:cNvSpPr>
          <p:nvPr>
            <p:ph type="ftr" sz="quarter" idx="11"/>
          </p:nvPr>
        </p:nvSpPr>
        <p:spPr/>
        <p:txBody>
          <a:bodyPr/>
          <a:lstStyle/>
          <a:p>
            <a:endParaRPr lang="es-GT"/>
          </a:p>
        </p:txBody>
      </p:sp>
      <p:sp>
        <p:nvSpPr>
          <p:cNvPr id="4" name="Marcador de número de diapositiva 3"/>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27359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EE7550F-031F-4B60-A2A4-BF5AEC49C766}" type="datetimeFigureOut">
              <a:rPr lang="es-GT" smtClean="0"/>
              <a:t>17/06/2020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2311388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EE7550F-031F-4B60-A2A4-BF5AEC49C766}" type="datetimeFigureOut">
              <a:rPr lang="es-GT" smtClean="0"/>
              <a:t>17/06/2020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808B2CDB-55CE-4EA5-B63F-ED088879E2B3}" type="slidenum">
              <a:rPr lang="es-GT" smtClean="0"/>
              <a:t>‹Nº›</a:t>
            </a:fld>
            <a:endParaRPr lang="es-GT"/>
          </a:p>
        </p:txBody>
      </p:sp>
    </p:spTree>
    <p:extLst>
      <p:ext uri="{BB962C8B-B14F-4D97-AF65-F5344CB8AC3E}">
        <p14:creationId xmlns:p14="http://schemas.microsoft.com/office/powerpoint/2010/main" val="2833662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0000"/>
            <a:lum/>
          </a:blip>
          <a:srcRect/>
          <a:stretch>
            <a:fillRect l="-3000" t="-3000" r="-3000" b="-3000"/>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7550F-031F-4B60-A2A4-BF5AEC49C766}" type="datetimeFigureOut">
              <a:rPr lang="es-GT" smtClean="0"/>
              <a:t>17/06/2020</a:t>
            </a:fld>
            <a:endParaRPr lang="es-GT"/>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8B2CDB-55CE-4EA5-B63F-ED088879E2B3}" type="slidenum">
              <a:rPr lang="es-GT" smtClean="0"/>
              <a:t>‹Nº›</a:t>
            </a:fld>
            <a:endParaRPr lang="es-GT"/>
          </a:p>
        </p:txBody>
      </p:sp>
    </p:spTree>
    <p:extLst>
      <p:ext uri="{BB962C8B-B14F-4D97-AF65-F5344CB8AC3E}">
        <p14:creationId xmlns:p14="http://schemas.microsoft.com/office/powerpoint/2010/main" val="3690623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8267" y="1182991"/>
            <a:ext cx="5978008" cy="4492018"/>
          </a:xfrm>
        </p:spPr>
        <p:txBody>
          <a:bodyPr anchor="ctr">
            <a:noAutofit/>
          </a:bodyPr>
          <a:lstStyle/>
          <a:p>
            <a:pPr algn="ctr"/>
            <a:r>
              <a:rPr lang="es-GT" sz="7200" b="1" dirty="0">
                <a:effectLst>
                  <a:outerShdw blurRad="38100" dist="38100" dir="2700000" algn="tl">
                    <a:srgbClr val="000000">
                      <a:alpha val="43137"/>
                    </a:srgbClr>
                  </a:outerShdw>
                </a:effectLst>
                <a:latin typeface="+mn-lt"/>
              </a:rPr>
              <a:t>LA BIBLIA PROPORCIONA ORIENTACIÓN MORAL</a:t>
            </a:r>
          </a:p>
        </p:txBody>
      </p:sp>
      <p:pic>
        <p:nvPicPr>
          <p:cNvPr id="5" name="Picture 4">
            <a:extLst>
              <a:ext uri="{FF2B5EF4-FFF2-40B4-BE49-F238E27FC236}">
                <a16:creationId xmlns:a16="http://schemas.microsoft.com/office/drawing/2014/main" id="{0F02FC34-5AA2-4AAA-83AF-E326785958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7850" y="3068"/>
            <a:ext cx="5744150" cy="685493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15342571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Autofit/>
          </a:bodyPr>
          <a:lstStyle/>
          <a:p>
            <a:pPr marL="514350" indent="-514350" algn="just">
              <a:buFont typeface="+mj-lt"/>
              <a:buAutoNum type="alphaUcPeriod" startAt="2"/>
            </a:pPr>
            <a:r>
              <a:rPr lang="es-GT" sz="3600" dirty="0">
                <a:effectLst>
                  <a:outerShdw blurRad="38100" dist="38100" dir="2700000" algn="tl">
                    <a:srgbClr val="000000">
                      <a:alpha val="43137"/>
                    </a:srgbClr>
                  </a:outerShdw>
                </a:effectLst>
              </a:rPr>
              <a:t>El alcance esperado en relación a nuestras acciones y forma de vivir.</a:t>
            </a:r>
          </a:p>
          <a:p>
            <a:pPr marL="971550" lvl="1" indent="-514350" algn="just">
              <a:buFont typeface="+mj-lt"/>
              <a:buAutoNum type="arabicParenR"/>
            </a:pPr>
            <a:r>
              <a:rPr lang="es-GT" sz="3200" dirty="0"/>
              <a:t>Morir a los vicios de la naturaleza terrenal y centrarnos en las cosas piadosas, V.5-7. Véase Filipenses 4:8.</a:t>
            </a:r>
          </a:p>
          <a:p>
            <a:pPr marL="971550" lvl="1" indent="-514350" algn="just">
              <a:buFont typeface="+mj-lt"/>
              <a:buAutoNum type="arabicParenR"/>
            </a:pPr>
            <a:r>
              <a:rPr lang="es-GT" sz="3200" dirty="0"/>
              <a:t>Dejar cosas como la ira, el enojo, la calumnia y palabras sucias, V.8.</a:t>
            </a:r>
          </a:p>
          <a:p>
            <a:pPr marL="971550" lvl="1" indent="-514350" algn="just">
              <a:buFont typeface="+mj-lt"/>
              <a:buAutoNum type="arabicParenR"/>
            </a:pPr>
            <a:r>
              <a:rPr lang="es-GT" sz="3200" dirty="0"/>
              <a:t>Dejar de mentir los unos a los otros, V.9.</a:t>
            </a:r>
          </a:p>
          <a:p>
            <a:pPr marL="971550" lvl="1" indent="-514350" algn="just">
              <a:buFont typeface="+mj-lt"/>
              <a:buAutoNum type="arabicParenR"/>
            </a:pPr>
            <a:r>
              <a:rPr lang="es-GT" sz="3200" dirty="0"/>
              <a:t>Despojarse del viejo hombre con sus hechos.</a:t>
            </a:r>
          </a:p>
        </p:txBody>
      </p:sp>
    </p:spTree>
    <p:extLst>
      <p:ext uri="{BB962C8B-B14F-4D97-AF65-F5344CB8AC3E}">
        <p14:creationId xmlns:p14="http://schemas.microsoft.com/office/powerpoint/2010/main" val="20950023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Autofit/>
          </a:bodyPr>
          <a:lstStyle/>
          <a:p>
            <a:pPr marL="530225" indent="-530225" algn="just">
              <a:buFont typeface="+mj-lt"/>
              <a:buAutoNum type="alphaUcPeriod" startAt="3"/>
            </a:pPr>
            <a:r>
              <a:rPr lang="es-GT" sz="3600" dirty="0">
                <a:effectLst>
                  <a:outerShdw blurRad="38100" dist="38100" dir="2700000" algn="tl">
                    <a:srgbClr val="000000">
                      <a:alpha val="43137"/>
                    </a:srgbClr>
                  </a:outerShdw>
                </a:effectLst>
              </a:rPr>
              <a:t>El alcance esperado en relación al nuevo hombre,              V.10-11.</a:t>
            </a:r>
          </a:p>
          <a:p>
            <a:pPr marL="971550" lvl="1" indent="-514350" algn="just">
              <a:buFont typeface="+mj-lt"/>
              <a:buAutoNum type="arabicParenR"/>
            </a:pPr>
            <a:r>
              <a:rPr lang="es-GT" sz="3200" dirty="0"/>
              <a:t>Vestirse del nuevo hombre.</a:t>
            </a:r>
          </a:p>
          <a:p>
            <a:pPr marL="971550" lvl="1" indent="-514350" algn="just">
              <a:buFont typeface="+mj-lt"/>
              <a:buAutoNum type="arabicParenR"/>
            </a:pPr>
            <a:r>
              <a:rPr lang="es-GT" sz="3200" dirty="0"/>
              <a:t>Renovarse hasta el conocimiento pleno.</a:t>
            </a:r>
          </a:p>
          <a:p>
            <a:pPr marL="971550" lvl="1" indent="-514350" algn="just">
              <a:buFont typeface="+mj-lt"/>
              <a:buAutoNum type="arabicParenR"/>
            </a:pPr>
            <a:r>
              <a:rPr lang="es-GT" sz="3200" dirty="0"/>
              <a:t>Saber que Cristo es todo y está en todos, V.11.</a:t>
            </a:r>
          </a:p>
        </p:txBody>
      </p:sp>
    </p:spTree>
    <p:extLst>
      <p:ext uri="{BB962C8B-B14F-4D97-AF65-F5344CB8AC3E}">
        <p14:creationId xmlns:p14="http://schemas.microsoft.com/office/powerpoint/2010/main" val="28360596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Autofit/>
          </a:bodyPr>
          <a:lstStyle/>
          <a:p>
            <a:pPr marL="514350" indent="-514350" algn="just">
              <a:buFont typeface="+mj-lt"/>
              <a:buAutoNum type="alphaUcPeriod" startAt="4"/>
            </a:pPr>
            <a:r>
              <a:rPr lang="es-GT" sz="4000" dirty="0">
                <a:effectLst>
                  <a:outerShdw blurRad="38100" dist="38100" dir="2700000" algn="tl">
                    <a:srgbClr val="000000">
                      <a:alpha val="43137"/>
                    </a:srgbClr>
                  </a:outerShdw>
                </a:effectLst>
              </a:rPr>
              <a:t>El apóstol Pablo ofreció dos caminos, elegir andar en el camino del Señor o continuar en el pecado, elija el camino correcto y comience con poner sus afectos en las cosas correctas.</a:t>
            </a:r>
          </a:p>
        </p:txBody>
      </p:sp>
    </p:spTree>
    <p:extLst>
      <p:ext uri="{BB962C8B-B14F-4D97-AF65-F5344CB8AC3E}">
        <p14:creationId xmlns:p14="http://schemas.microsoft.com/office/powerpoint/2010/main" val="39778392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a Palabra de Dios on Twitter: &quot;Y sobre todas estas cosas vestíos ...">
            <a:extLst>
              <a:ext uri="{FF2B5EF4-FFF2-40B4-BE49-F238E27FC236}">
                <a16:creationId xmlns:a16="http://schemas.microsoft.com/office/drawing/2014/main" id="{7D4FD044-BE6E-4E49-BF26-18CF8F0F8C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7897" y="1283541"/>
            <a:ext cx="5756786" cy="519100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title"/>
          </p:nvPr>
        </p:nvSpPr>
        <p:spPr>
          <a:xfrm>
            <a:off x="339211" y="641770"/>
            <a:ext cx="5574891" cy="3723753"/>
          </a:xfrm>
        </p:spPr>
        <p:txBody>
          <a:bodyPr anchor="ctr">
            <a:noAutofit/>
          </a:bodyPr>
          <a:lstStyle/>
          <a:p>
            <a:pPr algn="ctr"/>
            <a:r>
              <a:rPr lang="es-GT" sz="7200" b="1" dirty="0">
                <a:effectLst>
                  <a:outerShdw blurRad="38100" dist="38100" dir="2700000" algn="tl">
                    <a:srgbClr val="000000">
                      <a:alpha val="43137"/>
                    </a:srgbClr>
                  </a:outerShdw>
                </a:effectLst>
              </a:rPr>
              <a:t>LA META          DE LA MORALIDAD BÍBLICA</a:t>
            </a:r>
            <a:endParaRPr lang="es-GT" sz="7200" dirty="0"/>
          </a:p>
        </p:txBody>
      </p:sp>
      <p:sp>
        <p:nvSpPr>
          <p:cNvPr id="5" name="Título 3">
            <a:extLst>
              <a:ext uri="{FF2B5EF4-FFF2-40B4-BE49-F238E27FC236}">
                <a16:creationId xmlns:a16="http://schemas.microsoft.com/office/drawing/2014/main" id="{F8C30C58-CBE0-44BA-9D9D-1BE45B6EEDA7}"/>
              </a:ext>
            </a:extLst>
          </p:cNvPr>
          <p:cNvSpPr txBox="1">
            <a:spLocks/>
          </p:cNvSpPr>
          <p:nvPr/>
        </p:nvSpPr>
        <p:spPr>
          <a:xfrm>
            <a:off x="339210" y="4866969"/>
            <a:ext cx="5574891" cy="16075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s-GT" sz="4000" b="1" dirty="0">
                <a:effectLst>
                  <a:outerShdw blurRad="38100" dist="38100" dir="2700000" algn="tl">
                    <a:srgbClr val="000000">
                      <a:alpha val="43137"/>
                    </a:srgbClr>
                  </a:outerShdw>
                </a:effectLst>
              </a:rPr>
              <a:t>Colosenses 3:12-17,24.</a:t>
            </a:r>
            <a:endParaRPr lang="es-GT" sz="4000" dirty="0"/>
          </a:p>
        </p:txBody>
      </p:sp>
      <p:sp>
        <p:nvSpPr>
          <p:cNvPr id="9" name="Marcador de texto 5">
            <a:extLst>
              <a:ext uri="{FF2B5EF4-FFF2-40B4-BE49-F238E27FC236}">
                <a16:creationId xmlns:a16="http://schemas.microsoft.com/office/drawing/2014/main" id="{EEACD657-02AE-46A8-B772-CD3F98855ED5}"/>
              </a:ext>
            </a:extLst>
          </p:cNvPr>
          <p:cNvSpPr txBox="1">
            <a:spLocks/>
          </p:cNvSpPr>
          <p:nvPr/>
        </p:nvSpPr>
        <p:spPr>
          <a:xfrm>
            <a:off x="8377084" y="117987"/>
            <a:ext cx="1558413" cy="1032387"/>
          </a:xfrm>
          <a:prstGeom prst="roundRect">
            <a:avLst/>
          </a:prstGeom>
          <a:solidFill>
            <a:srgbClr val="7EC2CF"/>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9pPr>
          </a:lstStyle>
          <a:p>
            <a:pPr algn="ctr"/>
            <a:r>
              <a:rPr lang="es-GT" sz="6200" b="1" dirty="0">
                <a:ln w="0"/>
                <a:solidFill>
                  <a:schemeClr val="tx1"/>
                </a:solidFill>
                <a:effectLst>
                  <a:outerShdw blurRad="38100" dist="19050" dir="2700000" algn="tl" rotWithShape="0">
                    <a:schemeClr val="dk1">
                      <a:alpha val="40000"/>
                    </a:schemeClr>
                  </a:outerShdw>
                </a:effectLst>
              </a:rPr>
              <a:t>3</a:t>
            </a:r>
          </a:p>
        </p:txBody>
      </p:sp>
    </p:spTree>
    <p:extLst>
      <p:ext uri="{BB962C8B-B14F-4D97-AF65-F5344CB8AC3E}">
        <p14:creationId xmlns:p14="http://schemas.microsoft.com/office/powerpoint/2010/main" val="21334945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Autofit/>
          </a:bodyPr>
          <a:lstStyle/>
          <a:p>
            <a:pPr marL="514350" indent="-514350" algn="just">
              <a:buFont typeface="+mj-lt"/>
              <a:buAutoNum type="alphaUcPeriod"/>
            </a:pPr>
            <a:r>
              <a:rPr lang="es-GT" sz="3600" dirty="0">
                <a:effectLst>
                  <a:outerShdw blurRad="38100" dist="38100" dir="2700000" algn="tl">
                    <a:srgbClr val="000000">
                      <a:alpha val="43137"/>
                    </a:srgbClr>
                  </a:outerShdw>
                </a:effectLst>
              </a:rPr>
              <a:t>Ser como Jesús es un proceso que implica la limpieza renovación de nuestras almas, pero también implica la manera en que nosotros, como cristianos, interactuamos unos con otros en el cuerpo de Cristo. </a:t>
            </a:r>
          </a:p>
          <a:p>
            <a:pPr marL="514350" indent="-514350" algn="just">
              <a:buFont typeface="+mj-lt"/>
              <a:buAutoNum type="alphaUcPeriod"/>
            </a:pPr>
            <a:r>
              <a:rPr lang="es-GT" sz="3600" dirty="0">
                <a:effectLst>
                  <a:outerShdw blurRad="38100" dist="38100" dir="2700000" algn="tl">
                    <a:srgbClr val="000000">
                      <a:alpha val="43137"/>
                    </a:srgbClr>
                  </a:outerShdw>
                </a:effectLst>
              </a:rPr>
              <a:t>Esto podría llamarse “amor en práctica”, y refleja las virtudes que Cristo mismo nos muestra. </a:t>
            </a:r>
          </a:p>
        </p:txBody>
      </p:sp>
    </p:spTree>
    <p:extLst>
      <p:ext uri="{BB962C8B-B14F-4D97-AF65-F5344CB8AC3E}">
        <p14:creationId xmlns:p14="http://schemas.microsoft.com/office/powerpoint/2010/main" val="2699012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Autofit/>
          </a:bodyPr>
          <a:lstStyle/>
          <a:p>
            <a:pPr marL="514350" indent="-514350" algn="just">
              <a:buFont typeface="+mj-lt"/>
              <a:buAutoNum type="alphaUcPeriod" startAt="3"/>
            </a:pPr>
            <a:r>
              <a:rPr lang="es-GT" sz="3600" dirty="0">
                <a:effectLst>
                  <a:outerShdw blurRad="38100" dist="38100" dir="2700000" algn="tl">
                    <a:srgbClr val="000000">
                      <a:alpha val="43137"/>
                    </a:srgbClr>
                  </a:outerShdw>
                </a:effectLst>
              </a:rPr>
              <a:t>Cual es nuestro compromiso como cristianos nacidos de nuevo en el cuerpo de Cristo que es la iglesia.</a:t>
            </a:r>
          </a:p>
          <a:p>
            <a:pPr marL="971550" lvl="1" indent="-514350" algn="just">
              <a:buFont typeface="+mj-lt"/>
              <a:buAutoNum type="arabicParenR"/>
            </a:pPr>
            <a:r>
              <a:rPr lang="es-GT" sz="3200" dirty="0"/>
              <a:t>Vestirnos de virtudes piadosas, V.12.</a:t>
            </a:r>
          </a:p>
          <a:p>
            <a:pPr marL="1428750" lvl="2" indent="-514350" algn="just">
              <a:buFont typeface="+mj-lt"/>
              <a:buAutoNum type="alphaLcParenR"/>
            </a:pPr>
            <a:r>
              <a:rPr lang="es-GT" sz="3000" dirty="0"/>
              <a:t>Entrañable misericordia: sentir dolor por la miseria de otros.</a:t>
            </a:r>
          </a:p>
          <a:p>
            <a:pPr marL="1428750" lvl="2" indent="-514350" algn="just">
              <a:buFont typeface="+mj-lt"/>
              <a:buAutoNum type="alphaLcParenR"/>
            </a:pPr>
            <a:r>
              <a:rPr lang="es-GT" sz="3000" dirty="0"/>
              <a:t>Benignidad: ver por los intereses de otros antes que los míos.</a:t>
            </a:r>
          </a:p>
          <a:p>
            <a:pPr marL="1428750" lvl="2" indent="-514350" algn="just">
              <a:buFont typeface="+mj-lt"/>
              <a:buAutoNum type="alphaLcParenR"/>
            </a:pPr>
            <a:r>
              <a:rPr lang="es-GT" sz="3000" dirty="0"/>
              <a:t>Humildad, mansedumbre y paciencia: no abusar de otros para obtener mis propios fines.</a:t>
            </a:r>
          </a:p>
          <a:p>
            <a:pPr marL="971550" lvl="1" indent="-514350" algn="just">
              <a:buFont typeface="+mj-lt"/>
              <a:buAutoNum type="arabicParenR"/>
            </a:pPr>
            <a:r>
              <a:rPr lang="es-GT" sz="3200" dirty="0"/>
              <a:t>Soportarnos y perdonarnos como Cristo lo hizo con nosotros, V.13.</a:t>
            </a:r>
          </a:p>
        </p:txBody>
      </p:sp>
    </p:spTree>
    <p:extLst>
      <p:ext uri="{BB962C8B-B14F-4D97-AF65-F5344CB8AC3E}">
        <p14:creationId xmlns:p14="http://schemas.microsoft.com/office/powerpoint/2010/main" val="21391082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Autofit/>
          </a:bodyPr>
          <a:lstStyle/>
          <a:p>
            <a:pPr marL="514350" indent="-514350" algn="just">
              <a:buFont typeface="+mj-lt"/>
              <a:buAutoNum type="alphaUcPeriod" startAt="3"/>
            </a:pPr>
            <a:r>
              <a:rPr lang="es-GT" sz="3600" dirty="0">
                <a:effectLst>
                  <a:outerShdw blurRad="38100" dist="38100" dir="2700000" algn="tl">
                    <a:srgbClr val="000000">
                      <a:alpha val="43137"/>
                    </a:srgbClr>
                  </a:outerShdw>
                </a:effectLst>
              </a:rPr>
              <a:t>Cual es nuestro compromiso como cristianos nacidos de nuevo en el cuerpo de Cristo que es la iglesia.</a:t>
            </a:r>
          </a:p>
          <a:p>
            <a:pPr marL="971550" lvl="1" indent="-514350" algn="just">
              <a:buFont typeface="+mj-lt"/>
              <a:buAutoNum type="arabicParenR" startAt="3"/>
            </a:pPr>
            <a:r>
              <a:rPr lang="es-GT" sz="3200" dirty="0"/>
              <a:t>Vestirse de amor para manifestar virtudes de abnegación y perdón, V.14.</a:t>
            </a:r>
          </a:p>
          <a:p>
            <a:pPr marL="971550" lvl="1" indent="-514350" algn="just">
              <a:buFont typeface="+mj-lt"/>
              <a:buAutoNum type="arabicParenR" startAt="3"/>
            </a:pPr>
            <a:r>
              <a:rPr lang="es-GT" sz="3200" dirty="0"/>
              <a:t>Permitir que la paz gobierne en nuestros corazones, V.15.</a:t>
            </a:r>
          </a:p>
          <a:p>
            <a:pPr marL="971550" lvl="1" indent="-514350" algn="just">
              <a:buFont typeface="+mj-lt"/>
              <a:buAutoNum type="arabicParenR" startAt="3"/>
            </a:pPr>
            <a:r>
              <a:rPr lang="es-GT" sz="3200" dirty="0"/>
              <a:t>Tener una correcta comunión en nuestras reuniones de adoración a Dios, V.16,17.</a:t>
            </a:r>
          </a:p>
          <a:p>
            <a:pPr marL="971550" lvl="1" indent="-514350" algn="just">
              <a:buFont typeface="+mj-lt"/>
              <a:buAutoNum type="arabicParenR" startAt="3"/>
            </a:pPr>
            <a:r>
              <a:rPr lang="es-GT" sz="3200" dirty="0"/>
              <a:t>Enfocarnos en una realidad importante: al servir a los demás, realmente estamos sirviendo a Cristo, V.24.</a:t>
            </a:r>
          </a:p>
        </p:txBody>
      </p:sp>
    </p:spTree>
    <p:extLst>
      <p:ext uri="{BB962C8B-B14F-4D97-AF65-F5344CB8AC3E}">
        <p14:creationId xmlns:p14="http://schemas.microsoft.com/office/powerpoint/2010/main" val="37260754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Autofit/>
          </a:bodyPr>
          <a:lstStyle/>
          <a:p>
            <a:pPr marL="514350" indent="-514350" algn="just">
              <a:buFont typeface="+mj-lt"/>
              <a:buAutoNum type="alphaUcPeriod" startAt="4"/>
            </a:pPr>
            <a:r>
              <a:rPr lang="es-GT" sz="4000" dirty="0">
                <a:effectLst>
                  <a:outerShdw blurRad="38100" dist="38100" dir="2700000" algn="tl">
                    <a:srgbClr val="000000">
                      <a:alpha val="43137"/>
                    </a:srgbClr>
                  </a:outerShdw>
                </a:effectLst>
              </a:rPr>
              <a:t>Hagamos evidente la moralidad bíblica como pueblo de Dios, vivir como Dios quiere que vivamos, esto incluye virtudes piadosas para disfrutar de la paz de Dios en nuestro corazón.</a:t>
            </a:r>
          </a:p>
        </p:txBody>
      </p:sp>
    </p:spTree>
    <p:extLst>
      <p:ext uri="{BB962C8B-B14F-4D97-AF65-F5344CB8AC3E}">
        <p14:creationId xmlns:p14="http://schemas.microsoft.com/office/powerpoint/2010/main" val="28159042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7923" y="609601"/>
            <a:ext cx="10767764" cy="5733142"/>
          </a:xfrm>
          <a:prstGeom prst="curvedRightArrow">
            <a:avLst>
              <a:gd name="adj1" fmla="val 43090"/>
              <a:gd name="adj2" fmla="val 50000"/>
              <a:gd name="adj3" fmla="val 25000"/>
            </a:avLst>
          </a:prstGeom>
          <a:solidFill>
            <a:srgbClr val="7EC2CF"/>
          </a:solidFill>
        </p:spPr>
        <p:style>
          <a:lnRef idx="0">
            <a:schemeClr val="accent5"/>
          </a:lnRef>
          <a:fillRef idx="3">
            <a:schemeClr val="accent5"/>
          </a:fillRef>
          <a:effectRef idx="3">
            <a:schemeClr val="accent5"/>
          </a:effectRef>
          <a:fontRef idx="minor">
            <a:schemeClr val="lt1"/>
          </a:fontRef>
        </p:style>
        <p:txBody>
          <a:bodyPr>
            <a:normAutofit/>
          </a:bodyPr>
          <a:lstStyle/>
          <a:p>
            <a:pPr algn="ctr"/>
            <a:r>
              <a:rPr lang="es-GT" sz="7200" b="1" dirty="0">
                <a:ln w="0"/>
                <a:solidFill>
                  <a:schemeClr val="bg1"/>
                </a:solidFill>
                <a:effectLst>
                  <a:outerShdw blurRad="38100" dist="19050" dir="2700000" algn="tl" rotWithShape="0">
                    <a:schemeClr val="dk1">
                      <a:alpha val="40000"/>
                    </a:schemeClr>
                  </a:outerShdw>
                </a:effectLst>
              </a:rPr>
              <a:t>DISCIPULADO Y</a:t>
            </a:r>
            <a:br>
              <a:rPr lang="es-GT" sz="7200" b="1" dirty="0">
                <a:ln w="0"/>
                <a:solidFill>
                  <a:schemeClr val="bg1"/>
                </a:solidFill>
                <a:effectLst>
                  <a:outerShdw blurRad="38100" dist="19050" dir="2700000" algn="tl" rotWithShape="0">
                    <a:schemeClr val="dk1">
                      <a:alpha val="40000"/>
                    </a:schemeClr>
                  </a:outerShdw>
                </a:effectLst>
              </a:rPr>
            </a:br>
            <a:br>
              <a:rPr lang="es-GT" sz="7200" b="1" dirty="0">
                <a:ln w="0"/>
                <a:solidFill>
                  <a:schemeClr val="bg1"/>
                </a:solidFill>
                <a:effectLst>
                  <a:outerShdw blurRad="38100" dist="19050" dir="2700000" algn="tl" rotWithShape="0">
                    <a:schemeClr val="dk1">
                      <a:alpha val="40000"/>
                    </a:schemeClr>
                  </a:outerShdw>
                </a:effectLst>
              </a:rPr>
            </a:br>
            <a:r>
              <a:rPr lang="es-GT" sz="7200" b="1" dirty="0">
                <a:ln w="0"/>
                <a:solidFill>
                  <a:schemeClr val="bg1"/>
                </a:solidFill>
                <a:effectLst>
                  <a:outerShdw blurRad="38100" dist="19050" dir="2700000" algn="tl" rotWithShape="0">
                    <a:schemeClr val="dk1">
                      <a:alpha val="40000"/>
                    </a:schemeClr>
                  </a:outerShdw>
                </a:effectLst>
              </a:rPr>
              <a:t>MINISTERIO EN ACCION</a:t>
            </a:r>
          </a:p>
        </p:txBody>
      </p:sp>
    </p:spTree>
    <p:extLst>
      <p:ext uri="{BB962C8B-B14F-4D97-AF65-F5344CB8AC3E}">
        <p14:creationId xmlns:p14="http://schemas.microsoft.com/office/powerpoint/2010/main" val="3132449714"/>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07923" y="560439"/>
            <a:ext cx="10987548" cy="5751871"/>
          </a:xfrm>
        </p:spPr>
        <p:txBody>
          <a:bodyPr anchor="ctr">
            <a:normAutofit/>
          </a:bodyPr>
          <a:lstStyle/>
          <a:p>
            <a:pPr marL="354013" indent="-354013" algn="just"/>
            <a:r>
              <a:rPr lang="es-GT" sz="4000" dirty="0"/>
              <a:t>Es importante vivir como alguien que ha sido creado a imagen de Dios y redimidos por Cristo.</a:t>
            </a:r>
          </a:p>
          <a:p>
            <a:pPr marL="354013" indent="-354013" algn="just"/>
            <a:r>
              <a:rPr lang="es-GT" sz="4000" dirty="0"/>
              <a:t>Cumplamos nuestro papel como representantes del Señor en este mundo, viviendo piadosamente y hacer el bien. </a:t>
            </a:r>
          </a:p>
          <a:p>
            <a:pPr marL="354013" indent="-354013" algn="just"/>
            <a:r>
              <a:rPr lang="es-GT" sz="4000" dirty="0"/>
              <a:t>Vivamos en comunidad con otros creyentes y unidos por el amor, poniendo en práctica la moralidad piadosa.</a:t>
            </a:r>
          </a:p>
        </p:txBody>
      </p:sp>
    </p:spTree>
    <p:extLst>
      <p:ext uri="{BB962C8B-B14F-4D97-AF65-F5344CB8AC3E}">
        <p14:creationId xmlns:p14="http://schemas.microsoft.com/office/powerpoint/2010/main" val="1547832145"/>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39214"/>
            <a:ext cx="10515600" cy="1740310"/>
          </a:xfrm>
          <a:ln w="38100">
            <a:solidFill>
              <a:srgbClr val="00B050"/>
            </a:solidFill>
          </a:ln>
        </p:spPr>
        <p:txBody>
          <a:bodyPr>
            <a:noAutofit/>
          </a:bodyPr>
          <a:lstStyle/>
          <a:p>
            <a:pPr algn="ctr"/>
            <a:r>
              <a:rPr lang="es-GT" sz="4000" b="1" dirty="0">
                <a:effectLst>
                  <a:outerShdw blurRad="38100" dist="38100" dir="2700000" algn="tl">
                    <a:srgbClr val="000000">
                      <a:alpha val="43137"/>
                    </a:srgbClr>
                  </a:outerShdw>
                </a:effectLst>
                <a:latin typeface="+mn-lt"/>
              </a:rPr>
              <a:t>VERDAD CENTRAL</a:t>
            </a:r>
            <a:br>
              <a:rPr lang="es-GT" sz="4000" b="1" dirty="0">
                <a:effectLst>
                  <a:outerShdw blurRad="38100" dist="38100" dir="2700000" algn="tl">
                    <a:srgbClr val="000000">
                      <a:alpha val="43137"/>
                    </a:srgbClr>
                  </a:outerShdw>
                </a:effectLst>
              </a:rPr>
            </a:br>
            <a:r>
              <a:rPr lang="es-GT" sz="4000" dirty="0">
                <a:effectLst>
                  <a:outerShdw blurRad="38100" dist="38100" dir="2700000" algn="tl">
                    <a:srgbClr val="000000">
                      <a:alpha val="43137"/>
                    </a:srgbClr>
                  </a:outerShdw>
                </a:effectLst>
              </a:rPr>
              <a:t>“El sometimiento a la enseñanza moral en la Biblia conduce a una vida buena y fructífera”. </a:t>
            </a:r>
          </a:p>
        </p:txBody>
      </p:sp>
      <p:sp>
        <p:nvSpPr>
          <p:cNvPr id="3" name="Marcador de contenido 2"/>
          <p:cNvSpPr>
            <a:spLocks noGrp="1"/>
          </p:cNvSpPr>
          <p:nvPr>
            <p:ph idx="1"/>
          </p:nvPr>
        </p:nvSpPr>
        <p:spPr>
          <a:xfrm>
            <a:off x="838200" y="2149444"/>
            <a:ext cx="10515600" cy="2319322"/>
          </a:xfrm>
          <a:ln w="38100">
            <a:solidFill>
              <a:srgbClr val="0070C0"/>
            </a:solidFill>
          </a:ln>
        </p:spPr>
        <p:txBody>
          <a:bodyPr>
            <a:noAutofit/>
          </a:bodyPr>
          <a:lstStyle/>
          <a:p>
            <a:pPr marL="0" indent="0" algn="ctr">
              <a:buNone/>
            </a:pPr>
            <a:r>
              <a:rPr lang="es-GT" sz="4000" b="1" dirty="0">
                <a:effectLst>
                  <a:outerShdw blurRad="38100" dist="38100" dir="2700000" algn="tl">
                    <a:srgbClr val="000000">
                      <a:alpha val="43137"/>
                    </a:srgbClr>
                  </a:outerShdw>
                </a:effectLst>
              </a:rPr>
              <a:t>VERSICULO CLAVE</a:t>
            </a:r>
          </a:p>
          <a:p>
            <a:pPr marL="0" indent="0" algn="ctr">
              <a:buNone/>
            </a:pPr>
            <a:r>
              <a:rPr lang="es-GT" sz="4000" dirty="0">
                <a:effectLst>
                  <a:outerShdw blurRad="38100" dist="38100" dir="2700000" algn="tl">
                    <a:srgbClr val="000000">
                      <a:alpha val="43137"/>
                    </a:srgbClr>
                  </a:outerShdw>
                </a:effectLst>
                <a:latin typeface="+mj-lt"/>
              </a:rPr>
              <a:t>“Jesús le dijo: Amarás al Señor tu Dios con todo tu corazón, y con toda tu alma, y con toda tu mente”, Mateo 22:37. </a:t>
            </a:r>
            <a:endParaRPr lang="es-GT" sz="4000" dirty="0">
              <a:effectLst>
                <a:outerShdw blurRad="38100" dist="38100" dir="2700000" algn="tl">
                  <a:srgbClr val="000000">
                    <a:alpha val="43137"/>
                  </a:srgbClr>
                </a:outerShdw>
              </a:effectLst>
            </a:endParaRPr>
          </a:p>
        </p:txBody>
      </p:sp>
      <p:sp>
        <p:nvSpPr>
          <p:cNvPr id="4" name="Rectángulo 3">
            <a:extLst>
              <a:ext uri="{FF2B5EF4-FFF2-40B4-BE49-F238E27FC236}">
                <a16:creationId xmlns:a16="http://schemas.microsoft.com/office/drawing/2014/main" id="{73CA941F-1937-4E12-8294-DC3EA472600D}"/>
              </a:ext>
            </a:extLst>
          </p:cNvPr>
          <p:cNvSpPr/>
          <p:nvPr/>
        </p:nvSpPr>
        <p:spPr>
          <a:xfrm>
            <a:off x="838200" y="4536436"/>
            <a:ext cx="10515599" cy="1938992"/>
          </a:xfrm>
          <a:prstGeom prst="rect">
            <a:avLst/>
          </a:prstGeom>
          <a:ln w="38100">
            <a:solidFill>
              <a:srgbClr val="00B050"/>
            </a:solidFill>
          </a:ln>
        </p:spPr>
        <p:txBody>
          <a:bodyPr wrap="square">
            <a:spAutoFit/>
          </a:bodyPr>
          <a:lstStyle/>
          <a:p>
            <a:pPr algn="ctr"/>
            <a:r>
              <a:rPr lang="pt-BR" sz="4000" b="1" dirty="0">
                <a:effectLst>
                  <a:outerShdw blurRad="38100" dist="38100" dir="2700000" algn="tl">
                    <a:srgbClr val="000000">
                      <a:alpha val="43137"/>
                    </a:srgbClr>
                  </a:outerShdw>
                </a:effectLst>
              </a:rPr>
              <a:t>FUNDAMENTO BÍBLICO</a:t>
            </a:r>
          </a:p>
          <a:p>
            <a:pPr algn="ctr"/>
            <a:r>
              <a:rPr lang="pt-BR" sz="4000" dirty="0"/>
              <a:t>Génesis 1:26-28; Mateo 22:35-40; </a:t>
            </a:r>
          </a:p>
          <a:p>
            <a:pPr algn="ctr"/>
            <a:r>
              <a:rPr lang="pt-BR" sz="4000" dirty="0"/>
              <a:t>Colosenses 3:1-17,24. </a:t>
            </a:r>
            <a:endParaRPr lang="es-GT" sz="4000" dirty="0"/>
          </a:p>
        </p:txBody>
      </p:sp>
    </p:spTree>
    <p:extLst>
      <p:ext uri="{BB962C8B-B14F-4D97-AF65-F5344CB8AC3E}">
        <p14:creationId xmlns:p14="http://schemas.microsoft.com/office/powerpoint/2010/main" val="2283809393"/>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evocional &quot;La Biblia es mi guía&quot; Hechos 17:10-15 Raúl Alvarado ...">
            <a:extLst>
              <a:ext uri="{FF2B5EF4-FFF2-40B4-BE49-F238E27FC236}">
                <a16:creationId xmlns:a16="http://schemas.microsoft.com/office/drawing/2014/main" id="{1E6D3DB6-9CA2-42BB-924A-313AA6C2B0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34201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1445" y="575187"/>
            <a:ext cx="11164529" cy="1115501"/>
          </a:xfrm>
        </p:spPr>
        <p:txBody>
          <a:bodyPr>
            <a:normAutofit/>
          </a:bodyPr>
          <a:lstStyle/>
          <a:p>
            <a:pPr algn="ctr"/>
            <a:r>
              <a:rPr lang="es-GT" sz="6200" b="1" dirty="0">
                <a:latin typeface="+mn-lt"/>
              </a:rPr>
              <a:t>INTRODUCCION</a:t>
            </a:r>
          </a:p>
        </p:txBody>
      </p:sp>
      <p:sp>
        <p:nvSpPr>
          <p:cNvPr id="3" name="Marcador de contenido 2"/>
          <p:cNvSpPr>
            <a:spLocks noGrp="1"/>
          </p:cNvSpPr>
          <p:nvPr>
            <p:ph idx="1"/>
          </p:nvPr>
        </p:nvSpPr>
        <p:spPr>
          <a:xfrm>
            <a:off x="501445" y="1825625"/>
            <a:ext cx="11164529" cy="4457188"/>
          </a:xfrm>
        </p:spPr>
        <p:txBody>
          <a:bodyPr>
            <a:noAutofit/>
          </a:bodyPr>
          <a:lstStyle/>
          <a:p>
            <a:pPr algn="just"/>
            <a:r>
              <a:rPr lang="es-GT" sz="3600" dirty="0"/>
              <a:t>Muchos creen hoy que el concepto de moralidad se basa en ideas o virtudes anticuadas que ya no se aplican.</a:t>
            </a:r>
          </a:p>
          <a:p>
            <a:pPr algn="just"/>
            <a:r>
              <a:rPr lang="es-GT" sz="3600" dirty="0"/>
              <a:t>Lamentablemente, la ética actual a veces se ve como un asunto de elección personal. </a:t>
            </a:r>
          </a:p>
          <a:p>
            <a:pPr algn="just"/>
            <a:r>
              <a:rPr lang="es-GT" sz="3600" dirty="0"/>
              <a:t>La Palabra de Dios, sin embargo, ve la moralidad de una manera diferente.</a:t>
            </a:r>
          </a:p>
          <a:p>
            <a:pPr algn="just"/>
            <a:r>
              <a:rPr lang="es-GT" sz="3600" dirty="0"/>
              <a:t>La lección de hoy trata sobre este tema, y explora la manera en que los cristianos deben vivir.</a:t>
            </a:r>
          </a:p>
        </p:txBody>
      </p:sp>
    </p:spTree>
    <p:extLst>
      <p:ext uri="{BB962C8B-B14F-4D97-AF65-F5344CB8AC3E}">
        <p14:creationId xmlns:p14="http://schemas.microsoft.com/office/powerpoint/2010/main" val="5646771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A6CEFEB-83D8-4024-90A1-BC71D7FB7B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1584" y="1283541"/>
            <a:ext cx="5753100" cy="5191125"/>
          </a:xfrm>
          <a:prstGeom prst="rect">
            <a:avLst/>
          </a:prstGeom>
          <a:ln>
            <a:noFill/>
          </a:ln>
          <a:effectLst>
            <a:outerShdw blurRad="190500" algn="tl" rotWithShape="0">
              <a:srgbClr val="000000">
                <a:alpha val="70000"/>
              </a:srgbClr>
            </a:outerShdw>
          </a:effectLst>
        </p:spPr>
      </p:pic>
      <p:sp>
        <p:nvSpPr>
          <p:cNvPr id="4" name="Título 3"/>
          <p:cNvSpPr>
            <a:spLocks noGrp="1"/>
          </p:cNvSpPr>
          <p:nvPr>
            <p:ph type="title"/>
          </p:nvPr>
        </p:nvSpPr>
        <p:spPr>
          <a:xfrm>
            <a:off x="339211" y="641770"/>
            <a:ext cx="5574891" cy="3723753"/>
          </a:xfrm>
        </p:spPr>
        <p:txBody>
          <a:bodyPr anchor="ctr">
            <a:normAutofit/>
          </a:bodyPr>
          <a:lstStyle/>
          <a:p>
            <a:pPr algn="ctr"/>
            <a:r>
              <a:rPr lang="es-GT" sz="7200" b="1" dirty="0">
                <a:effectLst>
                  <a:outerShdw blurRad="38100" dist="38100" dir="2700000" algn="tl">
                    <a:srgbClr val="000000">
                      <a:alpha val="43137"/>
                    </a:srgbClr>
                  </a:outerShdw>
                </a:effectLst>
              </a:rPr>
              <a:t>LA BASE DE LA MORALIDAD BÍBLICA</a:t>
            </a:r>
            <a:endParaRPr lang="es-GT" sz="4400" dirty="0"/>
          </a:p>
        </p:txBody>
      </p:sp>
      <p:sp>
        <p:nvSpPr>
          <p:cNvPr id="6" name="Marcador de texto 5"/>
          <p:cNvSpPr>
            <a:spLocks noGrp="1"/>
          </p:cNvSpPr>
          <p:nvPr>
            <p:ph type="body" sz="half" idx="2"/>
          </p:nvPr>
        </p:nvSpPr>
        <p:spPr>
          <a:xfrm>
            <a:off x="8377084" y="117987"/>
            <a:ext cx="1558413" cy="1032387"/>
          </a:xfrm>
          <a:prstGeom prst="roundRect">
            <a:avLst/>
          </a:prstGeom>
          <a:solidFill>
            <a:srgbClr val="7EC2C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anchor="ctr">
            <a:normAutofit lnSpcReduction="10000"/>
          </a:bodyPr>
          <a:lstStyle/>
          <a:p>
            <a:pPr algn="ctr"/>
            <a:r>
              <a:rPr lang="es-GT" sz="6200" b="1" dirty="0">
                <a:ln w="0"/>
                <a:solidFill>
                  <a:schemeClr val="tx1"/>
                </a:solidFill>
                <a:effectLst>
                  <a:outerShdw blurRad="38100" dist="19050" dir="2700000" algn="tl" rotWithShape="0">
                    <a:schemeClr val="dk1">
                      <a:alpha val="40000"/>
                    </a:schemeClr>
                  </a:outerShdw>
                </a:effectLst>
              </a:rPr>
              <a:t>1</a:t>
            </a:r>
          </a:p>
        </p:txBody>
      </p:sp>
      <p:sp>
        <p:nvSpPr>
          <p:cNvPr id="5" name="Título 3">
            <a:extLst>
              <a:ext uri="{FF2B5EF4-FFF2-40B4-BE49-F238E27FC236}">
                <a16:creationId xmlns:a16="http://schemas.microsoft.com/office/drawing/2014/main" id="{F8C30C58-CBE0-44BA-9D9D-1BE45B6EEDA7}"/>
              </a:ext>
            </a:extLst>
          </p:cNvPr>
          <p:cNvSpPr txBox="1">
            <a:spLocks/>
          </p:cNvSpPr>
          <p:nvPr/>
        </p:nvSpPr>
        <p:spPr>
          <a:xfrm>
            <a:off x="339211" y="4866968"/>
            <a:ext cx="5574891" cy="16075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s-GT" sz="4000" b="1" dirty="0">
                <a:effectLst>
                  <a:outerShdw blurRad="38100" dist="38100" dir="2700000" algn="tl">
                    <a:srgbClr val="000000">
                      <a:alpha val="43137"/>
                    </a:srgbClr>
                  </a:outerShdw>
                </a:effectLst>
              </a:rPr>
              <a:t>Génesis 1:26-28; </a:t>
            </a:r>
          </a:p>
          <a:p>
            <a:pPr algn="ctr"/>
            <a:r>
              <a:rPr lang="es-GT" sz="4000" b="1" dirty="0">
                <a:effectLst>
                  <a:outerShdw blurRad="38100" dist="38100" dir="2700000" algn="tl">
                    <a:srgbClr val="000000">
                      <a:alpha val="43137"/>
                    </a:srgbClr>
                  </a:outerShdw>
                </a:effectLst>
              </a:rPr>
              <a:t>Mateo 22:35-40</a:t>
            </a:r>
            <a:r>
              <a:rPr lang="es-GT" sz="4000" b="1" dirty="0"/>
              <a:t>.</a:t>
            </a:r>
            <a:endParaRPr lang="es-GT" sz="4000" dirty="0"/>
          </a:p>
        </p:txBody>
      </p:sp>
    </p:spTree>
    <p:extLst>
      <p:ext uri="{BB962C8B-B14F-4D97-AF65-F5344CB8AC3E}">
        <p14:creationId xmlns:p14="http://schemas.microsoft.com/office/powerpoint/2010/main" val="21479155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Autofit/>
          </a:bodyPr>
          <a:lstStyle/>
          <a:p>
            <a:pPr marL="514350" indent="-514350" algn="just">
              <a:buFont typeface="+mj-lt"/>
              <a:buAutoNum type="alphaUcPeriod"/>
            </a:pPr>
            <a:r>
              <a:rPr lang="es-GT" sz="3600" dirty="0">
                <a:effectLst>
                  <a:outerShdw blurRad="38100" dist="38100" dir="2700000" algn="tl">
                    <a:srgbClr val="000000">
                      <a:alpha val="43137"/>
                    </a:srgbClr>
                  </a:outerShdw>
                </a:effectLst>
              </a:rPr>
              <a:t>La moralidad en Génesis 1:26-28.</a:t>
            </a:r>
          </a:p>
          <a:p>
            <a:pPr marL="971550" lvl="1" indent="-514350" algn="just">
              <a:buFont typeface="+mj-lt"/>
              <a:buAutoNum type="arabicParenR"/>
            </a:pPr>
            <a:r>
              <a:rPr lang="es-GT" sz="3200" dirty="0"/>
              <a:t>La decisión de la Trinidad Divina: “Hagamos al hombre a nuestra imagen, conforme a nuestra semejanza”:</a:t>
            </a:r>
          </a:p>
          <a:p>
            <a:pPr marL="1428750" lvl="2" indent="-514350" algn="just">
              <a:buFont typeface="+mj-lt"/>
              <a:buAutoNum type="alphaLcParenR"/>
            </a:pPr>
            <a:r>
              <a:rPr lang="es-GT" sz="2800" dirty="0"/>
              <a:t>Parecido a Dios, pero no igual a Dios.</a:t>
            </a:r>
          </a:p>
          <a:p>
            <a:pPr marL="1428750" lvl="2" indent="-514350" algn="just">
              <a:buFont typeface="+mj-lt"/>
              <a:buAutoNum type="alphaLcParenR"/>
            </a:pPr>
            <a:r>
              <a:rPr lang="es-GT" sz="2800" dirty="0"/>
              <a:t>Creación única, tiene una parte material (cuerpo) y una inmaterial (alma y espíritu)”.</a:t>
            </a:r>
          </a:p>
          <a:p>
            <a:pPr marL="1428750" lvl="2" indent="-514350" algn="just">
              <a:buFont typeface="+mj-lt"/>
              <a:buAutoNum type="alphaLcParenR"/>
            </a:pPr>
            <a:r>
              <a:rPr lang="es-GT" sz="2800" dirty="0"/>
              <a:t>Creado con perfeta salud y no estaba sujeto a morir.</a:t>
            </a:r>
          </a:p>
          <a:p>
            <a:pPr marL="1428750" lvl="2" indent="-514350" algn="just">
              <a:buFont typeface="+mj-lt"/>
              <a:buAutoNum type="alphaLcParenR"/>
            </a:pPr>
            <a:r>
              <a:rPr lang="es-GT" sz="2800" dirty="0"/>
              <a:t>Es una semejanza:</a:t>
            </a:r>
          </a:p>
          <a:p>
            <a:pPr lvl="3" algn="just">
              <a:buFont typeface="Wingdings" panose="05000000000000000000" pitchFamily="2" charset="2"/>
              <a:buChar char="§"/>
            </a:pPr>
            <a:r>
              <a:rPr lang="es-GT" sz="2400" dirty="0"/>
              <a:t>Mental: un ser racional con voluntad propia.</a:t>
            </a:r>
          </a:p>
          <a:p>
            <a:pPr lvl="3" algn="just">
              <a:buFont typeface="Wingdings" panose="05000000000000000000" pitchFamily="2" charset="2"/>
              <a:buChar char="§"/>
            </a:pPr>
            <a:r>
              <a:rPr lang="es-GT" sz="2400" dirty="0"/>
              <a:t>Moral: creado en justicia y perfecta inocencia.</a:t>
            </a:r>
          </a:p>
          <a:p>
            <a:pPr lvl="3" algn="just">
              <a:buFont typeface="Wingdings" panose="05000000000000000000" pitchFamily="2" charset="2"/>
              <a:buChar char="§"/>
            </a:pPr>
            <a:r>
              <a:rPr lang="es-GT" sz="2400" dirty="0"/>
              <a:t>Social: creado para tener compañerismo y comunión.</a:t>
            </a:r>
          </a:p>
          <a:p>
            <a:pPr marL="971550" lvl="1" indent="-514350" algn="just">
              <a:buFont typeface="+mj-lt"/>
              <a:buAutoNum type="arabicParenR"/>
            </a:pPr>
            <a:r>
              <a:rPr lang="es-GT" sz="3200" dirty="0"/>
              <a:t>“Varón y hembra los creó…” dos tipos, varón y hembra, no medios tipos o terceros tipos. </a:t>
            </a:r>
          </a:p>
          <a:p>
            <a:pPr marL="971550" lvl="1" indent="-514350" algn="just">
              <a:buFont typeface="+mj-lt"/>
              <a:buAutoNum type="arabicParenR"/>
            </a:pPr>
            <a:r>
              <a:rPr lang="es-GT" sz="3200" dirty="0"/>
              <a:t>Dios bendice al hombre y le da autoridad sobre la creación.</a:t>
            </a:r>
          </a:p>
        </p:txBody>
      </p:sp>
    </p:spTree>
    <p:extLst>
      <p:ext uri="{BB962C8B-B14F-4D97-AF65-F5344CB8AC3E}">
        <p14:creationId xmlns:p14="http://schemas.microsoft.com/office/powerpoint/2010/main" val="40045423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Autofit/>
          </a:bodyPr>
          <a:lstStyle/>
          <a:p>
            <a:pPr marL="530225" indent="-530225" algn="just">
              <a:buFont typeface="+mj-lt"/>
              <a:buAutoNum type="alphaUcPeriod" startAt="2"/>
            </a:pPr>
            <a:r>
              <a:rPr lang="es-GT" sz="3600" dirty="0">
                <a:effectLst>
                  <a:outerShdw blurRad="38100" dist="38100" dir="2700000" algn="tl">
                    <a:srgbClr val="000000">
                      <a:alpha val="43137"/>
                    </a:srgbClr>
                  </a:outerShdw>
                </a:effectLst>
              </a:rPr>
              <a:t>La moralidad en Mateo 22:35-40.</a:t>
            </a:r>
          </a:p>
          <a:p>
            <a:pPr marL="971550" lvl="1" indent="-514350" algn="just">
              <a:buFont typeface="+mj-lt"/>
              <a:buAutoNum type="arabicParenR"/>
            </a:pPr>
            <a:r>
              <a:rPr lang="es-GT" sz="3200" dirty="0"/>
              <a:t>Maestro, ¿Cuál es el gran mandamiento en la ley? V.36. Esta fue la pregunta de un experto en la ley que le planteó a Jesús, los fariseos habían desarrollado una lista de 613 mandamientos, que incluía 365 prohibiciones y 248 obligaciones.</a:t>
            </a:r>
          </a:p>
          <a:p>
            <a:pPr marL="971550" lvl="1" indent="-514350" algn="just">
              <a:buFont typeface="+mj-lt"/>
              <a:buAutoNum type="arabicParenR"/>
            </a:pPr>
            <a:r>
              <a:rPr lang="es-GT" sz="3200" dirty="0"/>
              <a:t>Jesús le responde combinando las Escrituras que compartían un tema común, Deuteronomio 6:5; Levítico 19:18.</a:t>
            </a:r>
          </a:p>
          <a:p>
            <a:pPr marL="1428750" lvl="2" indent="-514350" algn="just">
              <a:buFont typeface="+mj-lt"/>
              <a:buAutoNum type="alphaLcParenR"/>
            </a:pPr>
            <a:r>
              <a:rPr lang="es-GT" sz="2800" dirty="0"/>
              <a:t>El primer mandamiento trata de amar a Dios con cada aspecto de mi ser, V.37-38.</a:t>
            </a:r>
          </a:p>
          <a:p>
            <a:pPr marL="1428750" lvl="2" indent="-514350" algn="just">
              <a:buFont typeface="+mj-lt"/>
              <a:buAutoNum type="alphaLcParenR"/>
            </a:pPr>
            <a:r>
              <a:rPr lang="es-GT" sz="2800" dirty="0"/>
              <a:t>El segundo mandamiento trata con las relaciones entre las personas gobernadas por el amor piadoso, V.39.</a:t>
            </a:r>
          </a:p>
          <a:p>
            <a:pPr marL="1428750" lvl="2" indent="-514350" algn="just">
              <a:buFont typeface="+mj-lt"/>
              <a:buAutoNum type="alphaLcParenR"/>
            </a:pPr>
            <a:r>
              <a:rPr lang="es-GT" sz="2800" dirty="0"/>
              <a:t>La conclusión de Jesús fue que todas las leyes dependen de estos dos, V.40.</a:t>
            </a:r>
          </a:p>
        </p:txBody>
      </p:sp>
    </p:spTree>
    <p:extLst>
      <p:ext uri="{BB962C8B-B14F-4D97-AF65-F5344CB8AC3E}">
        <p14:creationId xmlns:p14="http://schemas.microsoft.com/office/powerpoint/2010/main" val="42689384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rmAutofit/>
          </a:bodyPr>
          <a:lstStyle/>
          <a:p>
            <a:pPr marL="514350" indent="-514350" algn="just">
              <a:buFont typeface="+mj-lt"/>
              <a:buAutoNum type="alphaUcPeriod" startAt="3"/>
            </a:pPr>
            <a:r>
              <a:rPr lang="es-GT" sz="4000" dirty="0">
                <a:effectLst>
                  <a:outerShdw blurRad="38100" dist="38100" dir="2700000" algn="tl">
                    <a:srgbClr val="000000">
                      <a:alpha val="43137"/>
                    </a:srgbClr>
                  </a:outerShdw>
                </a:effectLst>
              </a:rPr>
              <a:t>Esta es la base de la moralidad, vivir una vida agradable a Dios, como también amar a Dios y a los demás, este amor es la fuerza motriz para hacer el bien.</a:t>
            </a:r>
          </a:p>
        </p:txBody>
      </p:sp>
    </p:spTree>
    <p:extLst>
      <p:ext uri="{BB962C8B-B14F-4D97-AF65-F5344CB8AC3E}">
        <p14:creationId xmlns:p14="http://schemas.microsoft.com/office/powerpoint/2010/main" val="35612739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RMELITAS DESCALZOS Delegación General Argentina - ppt descargar">
            <a:extLst>
              <a:ext uri="{FF2B5EF4-FFF2-40B4-BE49-F238E27FC236}">
                <a16:creationId xmlns:a16="http://schemas.microsoft.com/office/drawing/2014/main" id="{55A6A0D6-7D93-49B9-B78F-8C0FCEE5B0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7897" y="1283540"/>
            <a:ext cx="5756785" cy="519100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title"/>
          </p:nvPr>
        </p:nvSpPr>
        <p:spPr>
          <a:xfrm>
            <a:off x="339211" y="641770"/>
            <a:ext cx="5574891" cy="3723753"/>
          </a:xfrm>
        </p:spPr>
        <p:txBody>
          <a:bodyPr anchor="ctr">
            <a:noAutofit/>
          </a:bodyPr>
          <a:lstStyle/>
          <a:p>
            <a:pPr algn="ctr"/>
            <a:r>
              <a:rPr lang="es-GT" sz="7200" b="1" dirty="0">
                <a:effectLst>
                  <a:outerShdw blurRad="38100" dist="38100" dir="2700000" algn="tl">
                    <a:srgbClr val="000000">
                      <a:alpha val="43137"/>
                    </a:srgbClr>
                  </a:outerShdw>
                </a:effectLst>
              </a:rPr>
              <a:t>EL ALCANCE DE LA MORALIDAD BÍBLICA</a:t>
            </a:r>
            <a:endParaRPr lang="es-GT" sz="7200" dirty="0"/>
          </a:p>
        </p:txBody>
      </p:sp>
      <p:sp>
        <p:nvSpPr>
          <p:cNvPr id="5" name="Título 3">
            <a:extLst>
              <a:ext uri="{FF2B5EF4-FFF2-40B4-BE49-F238E27FC236}">
                <a16:creationId xmlns:a16="http://schemas.microsoft.com/office/drawing/2014/main" id="{F8C30C58-CBE0-44BA-9D9D-1BE45B6EEDA7}"/>
              </a:ext>
            </a:extLst>
          </p:cNvPr>
          <p:cNvSpPr txBox="1">
            <a:spLocks/>
          </p:cNvSpPr>
          <p:nvPr/>
        </p:nvSpPr>
        <p:spPr>
          <a:xfrm>
            <a:off x="339210" y="4866969"/>
            <a:ext cx="5574891" cy="16075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s-GT" sz="4000" b="1" dirty="0">
                <a:effectLst>
                  <a:outerShdw blurRad="38100" dist="38100" dir="2700000" algn="tl">
                    <a:srgbClr val="000000">
                      <a:alpha val="43137"/>
                    </a:srgbClr>
                  </a:outerShdw>
                </a:effectLst>
              </a:rPr>
              <a:t>Colosenses 3:1-11.</a:t>
            </a:r>
            <a:endParaRPr lang="es-GT" sz="4000" dirty="0"/>
          </a:p>
        </p:txBody>
      </p:sp>
      <p:sp>
        <p:nvSpPr>
          <p:cNvPr id="8" name="Marcador de texto 5">
            <a:extLst>
              <a:ext uri="{FF2B5EF4-FFF2-40B4-BE49-F238E27FC236}">
                <a16:creationId xmlns:a16="http://schemas.microsoft.com/office/drawing/2014/main" id="{30F4ED28-44F0-4857-93D7-A4CBD0C296DF}"/>
              </a:ext>
            </a:extLst>
          </p:cNvPr>
          <p:cNvSpPr txBox="1">
            <a:spLocks/>
          </p:cNvSpPr>
          <p:nvPr/>
        </p:nvSpPr>
        <p:spPr>
          <a:xfrm>
            <a:off x="8377084" y="117987"/>
            <a:ext cx="1558413" cy="1032387"/>
          </a:xfrm>
          <a:prstGeom prst="roundRect">
            <a:avLst/>
          </a:prstGeom>
          <a:solidFill>
            <a:srgbClr val="7EC2CF"/>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9pPr>
          </a:lstStyle>
          <a:p>
            <a:pPr algn="ctr"/>
            <a:r>
              <a:rPr lang="es-GT" sz="6200" b="1" dirty="0">
                <a:ln w="0"/>
                <a:solidFill>
                  <a:schemeClr val="tx1"/>
                </a:solidFill>
                <a:effectLst>
                  <a:outerShdw blurRad="38100" dist="19050" dir="2700000" algn="tl" rotWithShape="0">
                    <a:schemeClr val="dk1">
                      <a:alpha val="40000"/>
                    </a:schemeClr>
                  </a:outerShdw>
                </a:effectLst>
              </a:rPr>
              <a:t>2</a:t>
            </a:r>
          </a:p>
        </p:txBody>
      </p:sp>
    </p:spTree>
    <p:extLst>
      <p:ext uri="{BB962C8B-B14F-4D97-AF65-F5344CB8AC3E}">
        <p14:creationId xmlns:p14="http://schemas.microsoft.com/office/powerpoint/2010/main" val="24646234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62343-09D3-4BCD-BE4D-9831FC588D10}"/>
              </a:ext>
            </a:extLst>
          </p:cNvPr>
          <p:cNvSpPr>
            <a:spLocks noGrp="1"/>
          </p:cNvSpPr>
          <p:nvPr>
            <p:ph idx="1"/>
          </p:nvPr>
        </p:nvSpPr>
        <p:spPr>
          <a:xfrm>
            <a:off x="516193" y="339212"/>
            <a:ext cx="11164529" cy="6135329"/>
          </a:xfrm>
        </p:spPr>
        <p:txBody>
          <a:bodyPr anchor="ctr">
            <a:noAutofit/>
          </a:bodyPr>
          <a:lstStyle/>
          <a:p>
            <a:pPr marL="514350" indent="-514350" algn="just">
              <a:buFont typeface="+mj-lt"/>
              <a:buAutoNum type="alphaUcPeriod"/>
            </a:pPr>
            <a:r>
              <a:rPr lang="es-GT" sz="3600" dirty="0">
                <a:effectLst>
                  <a:outerShdw blurRad="38100" dist="38100" dir="2700000" algn="tl">
                    <a:srgbClr val="000000">
                      <a:alpha val="43137"/>
                    </a:srgbClr>
                  </a:outerShdw>
                </a:effectLst>
              </a:rPr>
              <a:t>El alcance esperado en relación con el reino de Cristo, Colosenses 3:1-4.</a:t>
            </a:r>
          </a:p>
          <a:p>
            <a:pPr marL="971550" lvl="1" indent="-514350" algn="just">
              <a:buFont typeface="+mj-lt"/>
              <a:buAutoNum type="arabicParenR"/>
            </a:pPr>
            <a:r>
              <a:rPr lang="es-GT" sz="3200" dirty="0"/>
              <a:t>Ser resucitados a una nueva vida en Cristo.</a:t>
            </a:r>
          </a:p>
          <a:p>
            <a:pPr marL="971550" lvl="1" indent="-514350" algn="just">
              <a:buFont typeface="+mj-lt"/>
              <a:buAutoNum type="arabicParenR"/>
            </a:pPr>
            <a:r>
              <a:rPr lang="es-GT" sz="3200" dirty="0"/>
              <a:t>Podemos buscar (de corazón) las cosas de arriba donde Cristo está sentado a la derecha de Dios.</a:t>
            </a:r>
          </a:p>
          <a:p>
            <a:pPr marL="971550" lvl="1" indent="-514350" algn="just">
              <a:buFont typeface="+mj-lt"/>
              <a:buAutoNum type="arabicParenR"/>
            </a:pPr>
            <a:r>
              <a:rPr lang="es-GT" sz="3200" dirty="0"/>
              <a:t>Poner la mira (nuestra mente) en las cosas de arriba y no en las de la tierra.</a:t>
            </a:r>
          </a:p>
          <a:p>
            <a:pPr marL="971550" lvl="1" indent="-514350" algn="just">
              <a:buFont typeface="+mj-lt"/>
              <a:buAutoNum type="arabicParenR"/>
            </a:pPr>
            <a:r>
              <a:rPr lang="es-GT" sz="3200" dirty="0"/>
              <a:t>Esconder nuestra vida con Cristo en Dios.</a:t>
            </a:r>
          </a:p>
          <a:p>
            <a:pPr marL="971550" lvl="1" indent="-514350" algn="just">
              <a:buFont typeface="+mj-lt"/>
              <a:buAutoNum type="arabicParenR"/>
            </a:pPr>
            <a:r>
              <a:rPr lang="es-GT" sz="3200" dirty="0"/>
              <a:t>Tener vida en Cristo.</a:t>
            </a:r>
          </a:p>
          <a:p>
            <a:pPr marL="971550" lvl="1" indent="-514350" algn="just">
              <a:buFont typeface="+mj-lt"/>
              <a:buAutoNum type="arabicParenR"/>
            </a:pPr>
            <a:r>
              <a:rPr lang="es-GT" sz="3200" dirty="0"/>
              <a:t>Seremos manifestados con Cristo en gloria o en su venida.</a:t>
            </a:r>
          </a:p>
        </p:txBody>
      </p:sp>
    </p:spTree>
    <p:extLst>
      <p:ext uri="{BB962C8B-B14F-4D97-AF65-F5344CB8AC3E}">
        <p14:creationId xmlns:p14="http://schemas.microsoft.com/office/powerpoint/2010/main" val="25208745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1126</TotalTime>
  <Words>1024</Words>
  <Application>Microsoft Office PowerPoint</Application>
  <PresentationFormat>Panorámica</PresentationFormat>
  <Paragraphs>75</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Wingdings</vt:lpstr>
      <vt:lpstr>Tema de Office</vt:lpstr>
      <vt:lpstr>LA BIBLIA PROPORCIONA ORIENTACIÓN MORAL</vt:lpstr>
      <vt:lpstr>VERDAD CENTRAL “El sometimiento a la enseñanza moral en la Biblia conduce a una vida buena y fructífera”. </vt:lpstr>
      <vt:lpstr>INTRODUCCION</vt:lpstr>
      <vt:lpstr>LA BASE DE LA MORALIDAD BÍBLICA</vt:lpstr>
      <vt:lpstr>Presentación de PowerPoint</vt:lpstr>
      <vt:lpstr>Presentación de PowerPoint</vt:lpstr>
      <vt:lpstr>Presentación de PowerPoint</vt:lpstr>
      <vt:lpstr>EL ALCANCE DE LA MORALIDAD BÍBLICA</vt:lpstr>
      <vt:lpstr>Presentación de PowerPoint</vt:lpstr>
      <vt:lpstr>Presentación de PowerPoint</vt:lpstr>
      <vt:lpstr>Presentación de PowerPoint</vt:lpstr>
      <vt:lpstr>Presentación de PowerPoint</vt:lpstr>
      <vt:lpstr>LA META          DE LA MORALIDAD BÍBLICA</vt:lpstr>
      <vt:lpstr>Presentación de PowerPoint</vt:lpstr>
      <vt:lpstr>Presentación de PowerPoint</vt:lpstr>
      <vt:lpstr>Presentación de PowerPoint</vt:lpstr>
      <vt:lpstr>Presentación de PowerPoint</vt:lpstr>
      <vt:lpstr>DISCIPULADO Y  MINISTERIO EN ACCION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DIA DEL SEÑOR</dc:title>
  <dc:creator>Alfonso Gaitan</dc:creator>
  <cp:lastModifiedBy>David Rodríguez Zamora</cp:lastModifiedBy>
  <cp:revision>184</cp:revision>
  <dcterms:created xsi:type="dcterms:W3CDTF">2016-11-16T00:59:54Z</dcterms:created>
  <dcterms:modified xsi:type="dcterms:W3CDTF">2020-06-17T20:54:29Z</dcterms:modified>
</cp:coreProperties>
</file>