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9" r:id="rId4"/>
    <p:sldId id="260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270" r:id="rId18"/>
    <p:sldId id="312" r:id="rId19"/>
    <p:sldId id="31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6794"/>
    <a:srgbClr val="D30201"/>
    <a:srgbClr val="FFC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5000">
              <a:schemeClr val="accent3">
                <a:lumMod val="50000"/>
              </a:schemeClr>
            </a:gs>
            <a:gs pos="100000">
              <a:schemeClr val="accent2">
                <a:lumMod val="75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ítulo 1"/>
          <p:cNvSpPr>
            <a:spLocks noGrp="1"/>
          </p:cNvSpPr>
          <p:nvPr>
            <p:ph type="title"/>
          </p:nvPr>
        </p:nvSpPr>
        <p:spPr>
          <a:xfrm>
            <a:off x="374073" y="472564"/>
            <a:ext cx="5721927" cy="4456562"/>
          </a:xfrm>
        </p:spPr>
        <p:txBody>
          <a:bodyPr anchor="ctr"/>
          <a:lstStyle/>
          <a:p>
            <a:pPr algn="ctr"/>
            <a:r>
              <a:rPr lang="es-ES" sz="67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LA AUTORIDAD DE LAS ESCRITURAS</a:t>
            </a:r>
            <a:endParaRPr lang="es-GT" sz="67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638C3F-7C75-40ED-B1C4-A1E8ADE67654}"/>
              </a:ext>
            </a:extLst>
          </p:cNvPr>
          <p:cNvSpPr/>
          <p:nvPr/>
        </p:nvSpPr>
        <p:spPr>
          <a:xfrm>
            <a:off x="374073" y="5197892"/>
            <a:ext cx="114438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Escrituras son inspiradas por Dios para nuestra enseñanza y crecimiento espiritual”</a:t>
            </a:r>
            <a:endParaRPr lang="es-419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56352C-42E1-46AB-A287-95C12D9449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473727"/>
            <a:ext cx="5597237" cy="44553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43539567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9A87E-44DC-4F3C-A9F7-1398146CD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391886"/>
            <a:ext cx="11161485" cy="6081485"/>
          </a:xfrm>
        </p:spPr>
        <p:txBody>
          <a:bodyPr anchor="ctr">
            <a:normAutofit/>
          </a:bodyPr>
          <a:lstStyle/>
          <a:p>
            <a:pPr marL="539750" indent="-495300" algn="just">
              <a:buFont typeface="+mj-lt"/>
              <a:buAutoNum type="alphaUcPeriod" startAt="2"/>
            </a:pPr>
            <a:r>
              <a:rPr lang="es-GT" sz="3600" b="1" dirty="0">
                <a:solidFill>
                  <a:schemeClr val="tx1"/>
                </a:solidFill>
              </a:rPr>
              <a:t>La revelación de Dios en su Palabra.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200" dirty="0">
                <a:solidFill>
                  <a:schemeClr val="tx1"/>
                </a:solidFill>
              </a:rPr>
              <a:t>En los Vs. 7-9 encontramos:</a:t>
            </a:r>
          </a:p>
          <a:p>
            <a:pPr marL="984250" lvl="2" indent="-436563" algn="just">
              <a:buFont typeface="+mj-lt"/>
              <a:buAutoNum type="alphaLcParenR"/>
            </a:pPr>
            <a:r>
              <a:rPr lang="es-GT" sz="3000" dirty="0">
                <a:solidFill>
                  <a:schemeClr val="tx1"/>
                </a:solidFill>
              </a:rPr>
              <a:t>Que hay seis indicaciones de que Jehová es el autor de la Palabra.</a:t>
            </a:r>
          </a:p>
          <a:p>
            <a:pPr marL="984250" lvl="2" indent="-436563" algn="just">
              <a:buFont typeface="+mj-lt"/>
              <a:buAutoNum type="alphaLcParenR"/>
            </a:pPr>
            <a:r>
              <a:rPr lang="es-GT" sz="3000" dirty="0">
                <a:solidFill>
                  <a:schemeClr val="tx1"/>
                </a:solidFill>
              </a:rPr>
              <a:t>Que hay seis nombres que se le da a la Palabra: la ley de Jehová, el testimonio de Jehová, los mandamientos de Jehová, el precepto de Jehová, el temor de Jehová, los juicios de Jehová.</a:t>
            </a:r>
          </a:p>
          <a:p>
            <a:pPr marL="984250" lvl="2" indent="-436563" algn="just">
              <a:buFont typeface="+mj-lt"/>
              <a:buAutoNum type="alphaLcParenR"/>
            </a:pPr>
            <a:r>
              <a:rPr lang="es-GT" sz="3000" dirty="0">
                <a:solidFill>
                  <a:schemeClr val="tx1"/>
                </a:solidFill>
              </a:rPr>
              <a:t>Que hay seis características de las Escrituras: es perfecta, es fiel, son rectos, es puro, es limpio, son verdad.</a:t>
            </a:r>
          </a:p>
          <a:p>
            <a:pPr marL="984250" lvl="2" indent="-436563" algn="just">
              <a:buFont typeface="+mj-lt"/>
              <a:buAutoNum type="alphaLcParenR"/>
            </a:pPr>
            <a:r>
              <a:rPr lang="es-GT" sz="3000" dirty="0">
                <a:solidFill>
                  <a:schemeClr val="tx1"/>
                </a:solidFill>
              </a:rPr>
              <a:t>Que hay seis beneficios de la Palabra de Dios: convierte el alma, hace sabio al sencillo, alegran el corazón, alumbra los ojos, permanece para siempre, todos justos.</a:t>
            </a:r>
          </a:p>
        </p:txBody>
      </p:sp>
    </p:spTree>
    <p:extLst>
      <p:ext uri="{BB962C8B-B14F-4D97-AF65-F5344CB8AC3E}">
        <p14:creationId xmlns:p14="http://schemas.microsoft.com/office/powerpoint/2010/main" val="389044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9A87E-44DC-4F3C-A9F7-1398146CD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391886"/>
            <a:ext cx="11161485" cy="6081485"/>
          </a:xfrm>
        </p:spPr>
        <p:txBody>
          <a:bodyPr anchor="ctr">
            <a:normAutofit/>
          </a:bodyPr>
          <a:lstStyle/>
          <a:p>
            <a:pPr marL="539750" indent="-495300" algn="just">
              <a:buFont typeface="+mj-lt"/>
              <a:buAutoNum type="alphaUcPeriod" startAt="2"/>
            </a:pPr>
            <a:r>
              <a:rPr lang="es-GT" sz="3600" b="1" dirty="0">
                <a:solidFill>
                  <a:schemeClr val="tx1"/>
                </a:solidFill>
              </a:rPr>
              <a:t>La revelación de Dios en su Palabra.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200" dirty="0">
                <a:solidFill>
                  <a:schemeClr val="tx1"/>
                </a:solidFill>
              </a:rPr>
              <a:t>En los versículos 10-11 encontramos que la Palabra es más valiosa que el oro, agradable al paladar como la miel y que nos amonesta a la obediencia.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200" dirty="0">
                <a:solidFill>
                  <a:schemeClr val="tx1"/>
                </a:solidFill>
              </a:rPr>
              <a:t>En los versículos 12-14 encontramos que la Palabra transforma nuestra vida.</a:t>
            </a:r>
          </a:p>
        </p:txBody>
      </p:sp>
    </p:spTree>
    <p:extLst>
      <p:ext uri="{BB962C8B-B14F-4D97-AF65-F5344CB8AC3E}">
        <p14:creationId xmlns:p14="http://schemas.microsoft.com/office/powerpoint/2010/main" val="207318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9A87E-44DC-4F3C-A9F7-1398146CD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391886"/>
            <a:ext cx="11161485" cy="6081485"/>
          </a:xfrm>
        </p:spPr>
        <p:txBody>
          <a:bodyPr anchor="ctr">
            <a:normAutofit/>
          </a:bodyPr>
          <a:lstStyle/>
          <a:p>
            <a:pPr marL="539750" indent="-495300" algn="just">
              <a:buFont typeface="+mj-lt"/>
              <a:buAutoNum type="alphaUcPeriod" startAt="3"/>
            </a:pPr>
            <a:r>
              <a:rPr lang="es-GT" sz="4000" b="1" dirty="0">
                <a:solidFill>
                  <a:schemeClr val="tx1"/>
                </a:solidFill>
              </a:rPr>
              <a:t>La Escritura nos dirige a buscar una santidad total, interna y externa, que honre a Dios, piense como Dios se comunica con usted de diferentes formas día con día, si es así será transformado.</a:t>
            </a:r>
          </a:p>
        </p:txBody>
      </p:sp>
    </p:spTree>
    <p:extLst>
      <p:ext uri="{BB962C8B-B14F-4D97-AF65-F5344CB8AC3E}">
        <p14:creationId xmlns:p14="http://schemas.microsoft.com/office/powerpoint/2010/main" val="35233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48343" y="457204"/>
            <a:ext cx="6299200" cy="2658093"/>
          </a:xfrm>
        </p:spPr>
        <p:txBody>
          <a:bodyPr anchor="ctr"/>
          <a:lstStyle/>
          <a:p>
            <a:pPr algn="ctr"/>
            <a:r>
              <a:rPr lang="es-GT" sz="66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LA ESCRITURA DA DIRECCION DIVINA</a:t>
            </a:r>
            <a:endParaRPr lang="es-GT" sz="66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Marcador de texto 3"/>
          <p:cNvSpPr txBox="1">
            <a:spLocks/>
          </p:cNvSpPr>
          <p:nvPr/>
        </p:nvSpPr>
        <p:spPr>
          <a:xfrm>
            <a:off x="348343" y="5050972"/>
            <a:ext cx="6299200" cy="13498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None/>
              <a:defRPr sz="17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GT" sz="4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119:105-112.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B6653F7-50A1-47A5-99B8-155ABBABB27D}"/>
              </a:ext>
            </a:extLst>
          </p:cNvPr>
          <p:cNvSpPr/>
          <p:nvPr/>
        </p:nvSpPr>
        <p:spPr>
          <a:xfrm>
            <a:off x="2895600" y="3521528"/>
            <a:ext cx="1204685" cy="112321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7200" b="1" dirty="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  <a:endParaRPr lang="es-419" sz="7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F65153-4752-4E35-BD3E-B7B75B25B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841" y="454128"/>
            <a:ext cx="5056816" cy="59466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915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9A87E-44DC-4F3C-A9F7-1398146CD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391886"/>
            <a:ext cx="11161485" cy="6081485"/>
          </a:xfrm>
        </p:spPr>
        <p:txBody>
          <a:bodyPr anchor="ctr">
            <a:normAutofit fontScale="92500"/>
          </a:bodyPr>
          <a:lstStyle/>
          <a:p>
            <a:pPr marL="539750" indent="-495300" algn="just">
              <a:buFont typeface="+mj-lt"/>
              <a:buAutoNum type="alphaUcPeriod"/>
            </a:pPr>
            <a:r>
              <a:rPr lang="es-GT" sz="3700" b="1" dirty="0">
                <a:solidFill>
                  <a:schemeClr val="tx1"/>
                </a:solidFill>
              </a:rPr>
              <a:t>El v.105 nos muestra el papel central que las Escrituras tiene en las etapas de la vida. Debe ser la brújula, la guía para mi camino, mi andar, mis decisiones y planes. </a:t>
            </a:r>
          </a:p>
          <a:p>
            <a:pPr marL="539750" indent="-495300" algn="just">
              <a:buFont typeface="+mj-lt"/>
              <a:buAutoNum type="alphaUcPeriod"/>
            </a:pPr>
            <a:r>
              <a:rPr lang="es-GT" sz="3700" b="1" dirty="0">
                <a:solidFill>
                  <a:schemeClr val="tx1"/>
                </a:solidFill>
              </a:rPr>
              <a:t>El v.106 nos muestra el compromiso que tenemos con las Escrituras. “he jurado, y lo confirmaré, que guardaré tus justas ordenanzas”, este nivel de compromiso implica leerla, atesorarla y llevarla consigo en todo momento.</a:t>
            </a:r>
          </a:p>
          <a:p>
            <a:pPr marL="539750" indent="-495300" algn="just">
              <a:buFont typeface="+mj-lt"/>
              <a:buAutoNum type="alphaUcPeriod"/>
            </a:pPr>
            <a:r>
              <a:rPr lang="es-GT" sz="3700" b="1" dirty="0">
                <a:solidFill>
                  <a:schemeClr val="tx1"/>
                </a:solidFill>
              </a:rPr>
              <a:t>Los vs.107-108 nos muestra dos peticiones puntuales:</a:t>
            </a:r>
          </a:p>
          <a:p>
            <a:pPr marL="787400" lvl="1" indent="-514350" algn="just">
              <a:buFont typeface="+mj-lt"/>
              <a:buAutoNum type="arabicParenR"/>
            </a:pPr>
            <a:r>
              <a:rPr lang="es-GT" sz="3400" dirty="0">
                <a:solidFill>
                  <a:schemeClr val="tx1"/>
                </a:solidFill>
              </a:rPr>
              <a:t>Pide al Señor que lo vivifique o le de vida cuando sea agobiado por la aflicción o pensar que es el acabose de todo en su vida.</a:t>
            </a:r>
          </a:p>
          <a:p>
            <a:pPr marL="787400" lvl="1" indent="-514350" algn="just">
              <a:buFont typeface="+mj-lt"/>
              <a:buAutoNum type="arabicParenR"/>
            </a:pPr>
            <a:r>
              <a:rPr lang="es-GT" sz="3400" dirty="0">
                <a:solidFill>
                  <a:schemeClr val="tx1"/>
                </a:solidFill>
              </a:rPr>
              <a:t>Pide al Señor que le enseñe sus ordenanzas.</a:t>
            </a:r>
          </a:p>
        </p:txBody>
      </p:sp>
    </p:spTree>
    <p:extLst>
      <p:ext uri="{BB962C8B-B14F-4D97-AF65-F5344CB8AC3E}">
        <p14:creationId xmlns:p14="http://schemas.microsoft.com/office/powerpoint/2010/main" val="1344309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9A87E-44DC-4F3C-A9F7-1398146CD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391886"/>
            <a:ext cx="11161485" cy="6081485"/>
          </a:xfrm>
        </p:spPr>
        <p:txBody>
          <a:bodyPr anchor="ctr">
            <a:normAutofit/>
          </a:bodyPr>
          <a:lstStyle/>
          <a:p>
            <a:pPr marL="539750" indent="-495300" algn="just">
              <a:buFont typeface="+mj-lt"/>
              <a:buAutoNum type="alphaUcPeriod" startAt="4"/>
            </a:pPr>
            <a:r>
              <a:rPr lang="es-GT" sz="3600" b="1" dirty="0">
                <a:solidFill>
                  <a:schemeClr val="tx1"/>
                </a:solidFill>
              </a:rPr>
              <a:t>Los vs.109-110 nos muestra cual debe ser nuestra actitud con la Palabra de Dios en medio de la persecución o circunstancias adversas. No olvidarse ni desviarse de la Palabra.</a:t>
            </a:r>
          </a:p>
          <a:p>
            <a:pPr marL="539750" indent="-495300" algn="just">
              <a:buFont typeface="+mj-lt"/>
              <a:buAutoNum type="alphaUcPeriod" startAt="4"/>
            </a:pPr>
            <a:r>
              <a:rPr lang="es-GT" sz="3600" b="1" dirty="0">
                <a:solidFill>
                  <a:schemeClr val="tx1"/>
                </a:solidFill>
              </a:rPr>
              <a:t>Los vs.111-112 reitera el compromiso con las Escrituras hasta el fin de la vida, porque son la alegría de su corazón.</a:t>
            </a:r>
          </a:p>
        </p:txBody>
      </p:sp>
    </p:spTree>
    <p:extLst>
      <p:ext uri="{BB962C8B-B14F-4D97-AF65-F5344CB8AC3E}">
        <p14:creationId xmlns:p14="http://schemas.microsoft.com/office/powerpoint/2010/main" val="276886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9A87E-44DC-4F3C-A9F7-1398146CD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391886"/>
            <a:ext cx="11161485" cy="6081485"/>
          </a:xfrm>
        </p:spPr>
        <p:txBody>
          <a:bodyPr anchor="ctr">
            <a:normAutofit/>
          </a:bodyPr>
          <a:lstStyle/>
          <a:p>
            <a:pPr marL="539750" indent="-495300" algn="just">
              <a:buFont typeface="+mj-lt"/>
              <a:buAutoNum type="alphaUcPeriod" startAt="6"/>
            </a:pPr>
            <a:r>
              <a:rPr lang="es-GT" sz="4000" b="1" dirty="0">
                <a:solidFill>
                  <a:schemeClr val="tx1"/>
                </a:solidFill>
              </a:rPr>
              <a:t>La Escritura debe ser valorada y convertirla en nuestra prioridad y pasión, para estar más dispuestos a vivir sus preceptos en nuestro diario caminar y que traiga alegría a nuestro corazón.</a:t>
            </a:r>
          </a:p>
        </p:txBody>
      </p:sp>
    </p:spTree>
    <p:extLst>
      <p:ext uri="{BB962C8B-B14F-4D97-AF65-F5344CB8AC3E}">
        <p14:creationId xmlns:p14="http://schemas.microsoft.com/office/powerpoint/2010/main" val="44162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655" y="1967344"/>
            <a:ext cx="10086109" cy="2895601"/>
          </a:xfrm>
          <a:prstGeom prst="wedgeRoundRectCallout">
            <a:avLst>
              <a:gd name="adj1" fmla="val -59413"/>
              <a:gd name="adj2" fmla="val -105724"/>
              <a:gd name="adj3" fmla="val 16667"/>
            </a:avLst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es-GT" sz="6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289922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030" y="526473"/>
            <a:ext cx="11146970" cy="5777345"/>
          </a:xfrm>
        </p:spPr>
        <p:txBody>
          <a:bodyPr anchor="ctr">
            <a:noAutofit/>
          </a:bodyPr>
          <a:lstStyle/>
          <a:p>
            <a:pPr marL="360363" indent="-314325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Escrituras son de inspiración divina y son la revelación de Dios al hombre, la infalible autoridad de fe y conducta.</a:t>
            </a:r>
          </a:p>
          <a:p>
            <a:pPr marL="360363" indent="-314325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Reconoce usted que las Escrituras tienen la capacidad única de instruirnos cómo vivir?</a:t>
            </a:r>
          </a:p>
          <a:p>
            <a:pPr marL="360363" indent="-314325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¿Su vida refleja su creencia en la autoridad de las Escrituras? </a:t>
            </a:r>
          </a:p>
          <a:p>
            <a:pPr marL="360363" indent="-314325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Busque maneras prácticas de vivir una verdad particular de las Escrituras.</a:t>
            </a:r>
          </a:p>
        </p:txBody>
      </p:sp>
    </p:spTree>
    <p:extLst>
      <p:ext uri="{BB962C8B-B14F-4D97-AF65-F5344CB8AC3E}">
        <p14:creationId xmlns:p14="http://schemas.microsoft.com/office/powerpoint/2010/main" val="259370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FED03F8-6246-4B75-B87C-5650B18C9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58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4"/>
          <p:cNvSpPr txBox="1">
            <a:spLocks/>
          </p:cNvSpPr>
          <p:nvPr/>
        </p:nvSpPr>
        <p:spPr>
          <a:xfrm>
            <a:off x="551543" y="551544"/>
            <a:ext cx="11146971" cy="2877456"/>
          </a:xfrm>
          <a:prstGeom prst="rect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es-GT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VERSÍCULO CLAVE: </a:t>
            </a:r>
          </a:p>
          <a:p>
            <a:pPr marL="45720" indent="0" algn="just">
              <a:buNone/>
            </a:pPr>
            <a:r>
              <a:rPr lang="es-GT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“Toda la Escritura es inspirada por Dios, y útil para enseñar, para redargüir, para corregir, para instruir en justicia” 2Timoteo 3:16.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FE7BB62-3774-48AC-B974-BD015DE82E46}"/>
              </a:ext>
            </a:extLst>
          </p:cNvPr>
          <p:cNvSpPr/>
          <p:nvPr/>
        </p:nvSpPr>
        <p:spPr>
          <a:xfrm>
            <a:off x="551543" y="3904085"/>
            <a:ext cx="11146971" cy="2251899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" algn="ctr" defTabSz="914400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</a:pPr>
            <a:r>
              <a:rPr lang="es-GT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FUNDAMENTO BÍBLICO: </a:t>
            </a:r>
          </a:p>
          <a:p>
            <a:pPr marL="45720" algn="ctr" defTabSz="914400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</a:pPr>
            <a:r>
              <a:rPr lang="pt-BR" sz="3800" dirty="0">
                <a:solidFill>
                  <a:schemeClr val="tx1"/>
                </a:solidFill>
                <a:latin typeface="+mj-lt"/>
              </a:rPr>
              <a:t>2 Timoteo 3:14-17; 2 Pedro 1:16-21; </a:t>
            </a:r>
          </a:p>
          <a:p>
            <a:pPr marL="45720" algn="ctr" defTabSz="914400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</a:pPr>
            <a:r>
              <a:rPr lang="pt-BR" sz="3800" dirty="0">
                <a:solidFill>
                  <a:schemeClr val="tx1"/>
                </a:solidFill>
                <a:latin typeface="+mj-lt"/>
              </a:rPr>
              <a:t>Salmos 19:1-14; 119:105-112. </a:t>
            </a:r>
          </a:p>
        </p:txBody>
      </p:sp>
    </p:spTree>
    <p:extLst>
      <p:ext uri="{BB962C8B-B14F-4D97-AF65-F5344CB8AC3E}">
        <p14:creationId xmlns:p14="http://schemas.microsoft.com/office/powerpoint/2010/main" val="184422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7030" y="377372"/>
            <a:ext cx="11146970" cy="1001485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INTRODUCCION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030" y="1494971"/>
            <a:ext cx="11146970" cy="4985657"/>
          </a:xfrm>
        </p:spPr>
        <p:txBody>
          <a:bodyPr anchor="ctr">
            <a:noAutofit/>
          </a:bodyPr>
          <a:lstStyle/>
          <a:p>
            <a:pPr marL="360363" indent="-314325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Vivimos en una época en que la falta de absolutos es un tema común.</a:t>
            </a:r>
          </a:p>
          <a:p>
            <a:pPr marL="360363" indent="-314325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 el cristiano tiene buenas razones para creer en la inspiración de la Palabra. </a:t>
            </a:r>
          </a:p>
          <a:p>
            <a:pPr marL="360363" indent="-314325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Escrituras tienen la autoridad de decirnos que es correcto o incorrecto, bueno o malo, y nos revela la verdad espiritual. </a:t>
            </a:r>
          </a:p>
          <a:p>
            <a:pPr marL="360363" indent="-314325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s-GT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lección de hoy nos recuerda por qué nosotros, como cristianos, creemos en la autoridad de las Escrituras.</a:t>
            </a:r>
          </a:p>
        </p:txBody>
      </p:sp>
    </p:spTree>
    <p:extLst>
      <p:ext uri="{BB962C8B-B14F-4D97-AF65-F5344CB8AC3E}">
        <p14:creationId xmlns:p14="http://schemas.microsoft.com/office/powerpoint/2010/main" val="10050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48343" y="457204"/>
            <a:ext cx="6299200" cy="2658093"/>
          </a:xfrm>
        </p:spPr>
        <p:txBody>
          <a:bodyPr anchor="ctr"/>
          <a:lstStyle/>
          <a:p>
            <a:pPr algn="ctr"/>
            <a:r>
              <a:rPr lang="es-GT" sz="66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LA ESCRITURA ES DIVINAMENTE INSPIRADA</a:t>
            </a:r>
            <a:endParaRPr lang="es-GT" sz="66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Marcador de texto 3"/>
          <p:cNvSpPr txBox="1">
            <a:spLocks/>
          </p:cNvSpPr>
          <p:nvPr/>
        </p:nvSpPr>
        <p:spPr>
          <a:xfrm>
            <a:off x="348343" y="5050972"/>
            <a:ext cx="6299200" cy="13498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None/>
              <a:defRPr sz="17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GT" sz="4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Timoteo 3:14-17; </a:t>
            </a:r>
          </a:p>
          <a:p>
            <a:pPr algn="ctr"/>
            <a:r>
              <a:rPr lang="es-GT" sz="4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Pedro 1:16-21.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B6653F7-50A1-47A5-99B8-155ABBABB27D}"/>
              </a:ext>
            </a:extLst>
          </p:cNvPr>
          <p:cNvSpPr/>
          <p:nvPr/>
        </p:nvSpPr>
        <p:spPr>
          <a:xfrm>
            <a:off x="2895600" y="3521528"/>
            <a:ext cx="1204685" cy="112321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7200" b="1" dirty="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  <a:endParaRPr lang="es-419" sz="7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92F898-D3A6-4AA8-866C-E4F8B9419C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3982" y="457204"/>
            <a:ext cx="5019675" cy="5943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192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9A87E-44DC-4F3C-A9F7-1398146CD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391886"/>
            <a:ext cx="11161485" cy="6081485"/>
          </a:xfrm>
        </p:spPr>
        <p:txBody>
          <a:bodyPr anchor="ctr">
            <a:normAutofit/>
          </a:bodyPr>
          <a:lstStyle/>
          <a:p>
            <a:pPr marL="539750" indent="-495300" algn="just">
              <a:buFont typeface="+mj-lt"/>
              <a:buAutoNum type="alphaUcPeriod"/>
            </a:pPr>
            <a:r>
              <a:rPr lang="es-GT" sz="3600" b="1" dirty="0">
                <a:solidFill>
                  <a:schemeClr val="tx1"/>
                </a:solidFill>
              </a:rPr>
              <a:t>La postura de Pablo en relación a la Escritura,                          2 Timoteo 3:14-17. 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200" dirty="0">
                <a:solidFill>
                  <a:schemeClr val="tx1"/>
                </a:solidFill>
              </a:rPr>
              <a:t>Nos advierte de los “malos hombres y los engañadores” que tratarían de desviarnos de la verdad, V.13.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200" dirty="0">
                <a:solidFill>
                  <a:schemeClr val="tx1"/>
                </a:solidFill>
              </a:rPr>
              <a:t>Nos insta a enfocarnos en la Palabra de Dios, V.14.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200" dirty="0">
                <a:solidFill>
                  <a:schemeClr val="tx1"/>
                </a:solidFill>
              </a:rPr>
              <a:t>Nos responsabiliza a los padres de familia a enseñar las Escrituras a sus hijos desde la niñez para que sean sabios para la salvación por la fe que es en Cristo Jesús, V.15.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200" dirty="0">
                <a:solidFill>
                  <a:schemeClr val="tx1"/>
                </a:solidFill>
              </a:rPr>
              <a:t>Nos dice que las Sagradas Escrituras es inspirada por Dios y útil para enseñar, redargüir, corregir, instruir, a fin de que el hombre de Dios sea perfecto, enteramente preparado, V.16,17.</a:t>
            </a:r>
          </a:p>
        </p:txBody>
      </p:sp>
    </p:spTree>
    <p:extLst>
      <p:ext uri="{BB962C8B-B14F-4D97-AF65-F5344CB8AC3E}">
        <p14:creationId xmlns:p14="http://schemas.microsoft.com/office/powerpoint/2010/main" val="3207064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9A87E-44DC-4F3C-A9F7-1398146CD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391886"/>
            <a:ext cx="11161485" cy="6081485"/>
          </a:xfrm>
        </p:spPr>
        <p:txBody>
          <a:bodyPr anchor="ctr">
            <a:normAutofit/>
          </a:bodyPr>
          <a:lstStyle/>
          <a:p>
            <a:pPr marL="539750" indent="-495300" algn="just">
              <a:buFont typeface="+mj-lt"/>
              <a:buAutoNum type="alphaUcPeriod" startAt="2"/>
            </a:pPr>
            <a:r>
              <a:rPr lang="es-GT" sz="3600" b="1" dirty="0">
                <a:solidFill>
                  <a:schemeClr val="tx1"/>
                </a:solidFill>
              </a:rPr>
              <a:t>La postura de Pedro en relación a la Escritura,                    2 Pedro 1:16-21. 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200" dirty="0">
                <a:solidFill>
                  <a:schemeClr val="tx1"/>
                </a:solidFill>
              </a:rPr>
              <a:t>No es una colección de fabulas artificiosas o mitos e historietas, V. 16.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200" dirty="0">
                <a:solidFill>
                  <a:schemeClr val="tx1"/>
                </a:solidFill>
              </a:rPr>
              <a:t>Es confirmada por testigos oculares, V.16-18.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200" dirty="0">
                <a:solidFill>
                  <a:schemeClr val="tx1"/>
                </a:solidFill>
              </a:rPr>
              <a:t>Es mas segura, V.19.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200" dirty="0">
                <a:solidFill>
                  <a:schemeClr val="tx1"/>
                </a:solidFill>
              </a:rPr>
              <a:t>Es una antorcha que alumbra en lugar oscuro, V.19.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200" dirty="0">
                <a:solidFill>
                  <a:schemeClr val="tx1"/>
                </a:solidFill>
              </a:rPr>
              <a:t>No es de interpretación privada, V.20.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200" dirty="0">
                <a:solidFill>
                  <a:schemeClr val="tx1"/>
                </a:solidFill>
              </a:rPr>
              <a:t>Fue traída por inspiración del Espíritu y no por voluntad humana, V.20.</a:t>
            </a:r>
          </a:p>
        </p:txBody>
      </p:sp>
    </p:spTree>
    <p:extLst>
      <p:ext uri="{BB962C8B-B14F-4D97-AF65-F5344CB8AC3E}">
        <p14:creationId xmlns:p14="http://schemas.microsoft.com/office/powerpoint/2010/main" val="389220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9A87E-44DC-4F3C-A9F7-1398146CD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391886"/>
            <a:ext cx="11161485" cy="6081485"/>
          </a:xfrm>
        </p:spPr>
        <p:txBody>
          <a:bodyPr anchor="ctr">
            <a:normAutofit/>
          </a:bodyPr>
          <a:lstStyle/>
          <a:p>
            <a:pPr marL="539750" indent="-495300" algn="just">
              <a:buFont typeface="+mj-lt"/>
              <a:buAutoNum type="alphaUcPeriod" startAt="3"/>
            </a:pPr>
            <a:r>
              <a:rPr lang="es-GT" sz="4000" b="1" dirty="0">
                <a:solidFill>
                  <a:schemeClr val="tx1"/>
                </a:solidFill>
              </a:rPr>
              <a:t>La Escritura es la única guía confiable, justa y cabal para mostrarnos cómo vivir, debemos dedicar tiempo serio cada día a su estudio, para descubrir cómo vivir y qué quiere Dios de nosotros.</a:t>
            </a:r>
          </a:p>
        </p:txBody>
      </p:sp>
    </p:spTree>
    <p:extLst>
      <p:ext uri="{BB962C8B-B14F-4D97-AF65-F5344CB8AC3E}">
        <p14:creationId xmlns:p14="http://schemas.microsoft.com/office/powerpoint/2010/main" val="205771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48343" y="457204"/>
            <a:ext cx="6299200" cy="2658093"/>
          </a:xfrm>
        </p:spPr>
        <p:txBody>
          <a:bodyPr anchor="ctr"/>
          <a:lstStyle/>
          <a:p>
            <a:pPr algn="ctr"/>
            <a:r>
              <a:rPr lang="es-GT" sz="66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LA ESCRITURA ES REVELACIÓN DE DIOS</a:t>
            </a:r>
            <a:endParaRPr lang="es-GT" sz="66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8" name="Marcador de texto 3"/>
          <p:cNvSpPr txBox="1">
            <a:spLocks/>
          </p:cNvSpPr>
          <p:nvPr/>
        </p:nvSpPr>
        <p:spPr>
          <a:xfrm>
            <a:off x="348343" y="5050972"/>
            <a:ext cx="6299200" cy="13498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Corbel" pitchFamily="34" charset="0"/>
              <a:buNone/>
              <a:defRPr sz="17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1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GT" sz="4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19:1-14.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B6653F7-50A1-47A5-99B8-155ABBABB27D}"/>
              </a:ext>
            </a:extLst>
          </p:cNvPr>
          <p:cNvSpPr/>
          <p:nvPr/>
        </p:nvSpPr>
        <p:spPr>
          <a:xfrm>
            <a:off x="2895600" y="3521528"/>
            <a:ext cx="1204685" cy="112321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7200" b="1" dirty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  <a:endParaRPr lang="es-419" sz="7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592828-2164-4AEC-917B-40F520753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6357" y="457204"/>
            <a:ext cx="5067300" cy="5943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0009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9A87E-44DC-4F3C-A9F7-1398146CD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391886"/>
            <a:ext cx="11161485" cy="6081485"/>
          </a:xfrm>
        </p:spPr>
        <p:txBody>
          <a:bodyPr anchor="ctr">
            <a:normAutofit/>
          </a:bodyPr>
          <a:lstStyle/>
          <a:p>
            <a:pPr marL="539750" indent="-495300" algn="just">
              <a:buFont typeface="+mj-lt"/>
              <a:buAutoNum type="alphaUcPeriod"/>
            </a:pPr>
            <a:r>
              <a:rPr lang="es-GT" sz="3600" b="1" dirty="0">
                <a:solidFill>
                  <a:schemeClr val="tx1"/>
                </a:solidFill>
              </a:rPr>
              <a:t>La revelación de Dios en su creación.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200" dirty="0">
                <a:solidFill>
                  <a:schemeClr val="tx1"/>
                </a:solidFill>
              </a:rPr>
              <a:t>Los versículos 1-6 usan un hermoso y poético lenguaje para describir el amplio y poderoso testimonio de la creación de Dios.</a:t>
            </a:r>
          </a:p>
          <a:p>
            <a:pPr marL="731520" lvl="1" indent="-457200" algn="just">
              <a:buFont typeface="+mj-lt"/>
              <a:buAutoNum type="arabicParenR"/>
            </a:pPr>
            <a:r>
              <a:rPr lang="es-GT" sz="3200" dirty="0">
                <a:solidFill>
                  <a:schemeClr val="tx1"/>
                </a:solidFill>
              </a:rPr>
              <a:t>Los versículos 4-6 se centran en cómo la vida en la tierra depende de la regularidad del sol.</a:t>
            </a:r>
          </a:p>
        </p:txBody>
      </p:sp>
    </p:spTree>
    <p:extLst>
      <p:ext uri="{BB962C8B-B14F-4D97-AF65-F5344CB8AC3E}">
        <p14:creationId xmlns:p14="http://schemas.microsoft.com/office/powerpoint/2010/main" val="2558685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ase">
  <a:themeElements>
    <a:clrScheme name="Custom 1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000000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938</TotalTime>
  <Words>981</Words>
  <Application>Microsoft Office PowerPoint</Application>
  <PresentationFormat>Panorámica</PresentationFormat>
  <Paragraphs>61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Calibri</vt:lpstr>
      <vt:lpstr>Corbel</vt:lpstr>
      <vt:lpstr>Wingdings</vt:lpstr>
      <vt:lpstr>Base</vt:lpstr>
      <vt:lpstr>LA AUTORIDAD DE LAS ESCRITURAS</vt:lpstr>
      <vt:lpstr>Presentación de PowerPoint</vt:lpstr>
      <vt:lpstr>INTRODUCCION</vt:lpstr>
      <vt:lpstr>LA ESCRITURA ES DIVINAMENTE INSPIRADA</vt:lpstr>
      <vt:lpstr>Presentación de PowerPoint</vt:lpstr>
      <vt:lpstr>Presentación de PowerPoint</vt:lpstr>
      <vt:lpstr>Presentación de PowerPoint</vt:lpstr>
      <vt:lpstr>LA ESCRITURA ES REVELACIÓN DE DIOS</vt:lpstr>
      <vt:lpstr>Presentación de PowerPoint</vt:lpstr>
      <vt:lpstr>Presentación de PowerPoint</vt:lpstr>
      <vt:lpstr>Presentación de PowerPoint</vt:lpstr>
      <vt:lpstr>Presentación de PowerPoint</vt:lpstr>
      <vt:lpstr>LA ESCRITURA DA DIRECCION DIVINA</vt:lpstr>
      <vt:lpstr>Presentación de PowerPoint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DIOS DE JUICIO Y MISERICORDIA</dc:title>
  <dc:creator>Alfonso Gaitan</dc:creator>
  <cp:lastModifiedBy>David Rodríguez Zamora</cp:lastModifiedBy>
  <cp:revision>201</cp:revision>
  <dcterms:created xsi:type="dcterms:W3CDTF">2016-12-08T03:18:22Z</dcterms:created>
  <dcterms:modified xsi:type="dcterms:W3CDTF">2020-06-09T21:43:44Z</dcterms:modified>
</cp:coreProperties>
</file>