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82" r:id="rId6"/>
    <p:sldId id="283" r:id="rId7"/>
    <p:sldId id="284" r:id="rId8"/>
    <p:sldId id="281" r:id="rId9"/>
    <p:sldId id="285" r:id="rId10"/>
    <p:sldId id="26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69" r:id="rId20"/>
    <p:sldId id="280" r:id="rId21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7CBF33"/>
    <a:srgbClr val="E5D8D2"/>
    <a:srgbClr val="A94D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3" autoAdjust="0"/>
    <p:restoredTop sz="94660"/>
  </p:normalViewPr>
  <p:slideViewPr>
    <p:cSldViewPr snapToGrid="0">
      <p:cViewPr varScale="1">
        <p:scale>
          <a:sx n="70" d="100"/>
          <a:sy n="70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10E4FB-4128-4B07-A710-FB42099C2F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63BC4-97A6-442A-9EF3-F0BA4BB0B6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DCBD95-E0F0-4974-A547-F61DE4CB4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26/05/2020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8741D9-C26E-493D-A3BC-0A8D2ED43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DEB703-0557-4DD2-A417-18F111631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904447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CB0BE3-A7B5-44EE-97AB-DB8BB1121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80A03EF-4109-45A6-BE0A-E461B1A72C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E44B1C-E9B0-4C8B-A302-D9A3C0B38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26/05/2020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8B65CC-70E8-493E-A39D-D13B615FF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098984-06F7-464A-8364-99AE1402D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358720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09209DA-3207-4E2B-8187-170C817F74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2F6F552-37BE-48BA-8D8B-DF1DDB29F3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976B35-0001-496B-A13A-BA80F8074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26/05/2020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6066EF-597D-4CCD-805F-3FE96BA13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53B520-C64B-47AB-A0AE-316E49A7A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380204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32CF2C-D343-47CF-A6E6-E2F8F4D42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F0C030-04DD-42A7-81C7-FF0B4395B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ED3712-BB6D-4D9E-8FCB-473703ED8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26/05/2020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A2EDFF-23F3-4CEC-B438-C3A77B950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5E3E5E-9312-4D32-A3A4-DE35D5E8D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705683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F2DD03-57AB-47B8-8E49-AFC325007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B05D17-C6EC-411A-B782-ECD7DF4D23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7A0861-63B8-4C4C-A429-28AB7F9AD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26/05/2020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568E5B-11F2-4575-BC30-7891CF60B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00F742-FC1D-4EC7-99B9-863A4DB52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80090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F263D4-F7F5-48F7-AD80-59D294211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DF16E3-FF50-464D-B5DB-ECCE88FC13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A54ED55-E3A4-4C13-B857-70575AF240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3FC35C6-CEEE-4E78-A42B-B8BDCC8D0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26/05/2020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31294E8-46F5-45AE-8A1D-A006EFC30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6754E00-D9F1-4C0D-96D9-276285D3A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055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6A3EE9-9C7E-4089-B979-417F8DC62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BEBC6CF-5B6E-4B24-B902-4D62DE4E8F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19FE6FA-0D72-4273-BF59-A7040FCD1A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43F8EB4-8604-4423-90FF-72E18285C3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B187B7-DD47-4A5D-8DB9-C8031DD7C7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1539F42-43F7-40A6-9386-C9814E268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26/05/2020</a:t>
            </a:fld>
            <a:endParaRPr lang="es-GT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F7EF958-BA7B-4B2A-A76F-5485242FB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59ED5D4-0B9E-454C-BD73-1B405B7AC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82568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189438-E231-48CA-B4B9-1BBAE9BBB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5789B29-0F8C-4100-A6D0-7A0FD7F40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26/05/2020</a:t>
            </a:fld>
            <a:endParaRPr lang="es-GT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8574C80-A7F2-4119-972A-0B92B1C34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461754A-9397-48F6-BB68-E084B295C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9541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7A586D3-3732-4354-9468-908224583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26/05/2020</a:t>
            </a:fld>
            <a:endParaRPr lang="es-GT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75BD2E8-03F8-40DF-9AA5-1FC5E2ED5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78BA780-180C-48F6-B9BC-C6F597C83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98919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A8D44F-3DD2-43F5-AEAE-8F6E31DC6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187BD7-69A2-40FE-ABBD-F13B7E80D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A8DA540-0029-4629-977C-ECE253F01F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6296921-7237-4FEC-BE3E-AA90273A3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26/05/2020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C3D0D3A-CE13-4C87-8E28-AEE0B9F52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9EAC041-F66D-425B-B527-5F29347A3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787498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EF8354-4FAD-4E07-A4F3-3892D43EC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3743618-0902-4195-AAB5-B7D2E64312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6BD5892-8962-4CE7-9C9C-4BCE550511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5EE2971-54AE-43A0-A500-591555CC8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26/05/2020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1B7D863-32C3-407F-AF64-19079AC72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F85C65B-1C0C-4BBA-8130-C750C9213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70519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4FA774F-B7C9-4F04-AC3E-00A2E9B9B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BF4841-26EF-4F2F-A4DB-676D857A64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0E00DD-FAAE-4C80-9E6E-435BF2E68D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EC021-B5B3-4871-93CF-AB360676C655}" type="datetimeFigureOut">
              <a:rPr lang="es-GT" smtClean="0"/>
              <a:t>26/05/2020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F15A19-502A-454C-BEC4-D78A3F7D35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DE3CBD-9BA9-4D0F-BC6C-380E55E55D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85229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DB903E5D-8E24-49D2-99EA-A332BB8DF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672" y="289338"/>
            <a:ext cx="11720945" cy="2218336"/>
          </a:xfrm>
        </p:spPr>
        <p:txBody>
          <a:bodyPr anchor="ctr">
            <a:noAutofit/>
          </a:bodyPr>
          <a:lstStyle/>
          <a:p>
            <a:pPr algn="ctr"/>
            <a:r>
              <a:rPr lang="es-GT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INSTRUCCIONES PARA LA VIDA CRISTIANA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4ED0462C-9416-4467-850C-39ACDDBCC1EC}"/>
              </a:ext>
            </a:extLst>
          </p:cNvPr>
          <p:cNvSpPr/>
          <p:nvPr/>
        </p:nvSpPr>
        <p:spPr>
          <a:xfrm>
            <a:off x="221672" y="3398631"/>
            <a:ext cx="537690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“Los cristianos somos llamados a vivir para Dios y mostrar su bondad”.  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654E5F0-CA9A-43DB-9288-F696BA6BEF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1304" y="2620038"/>
            <a:ext cx="6093954" cy="41117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113806866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782D65-6D59-4B30-B18A-CD22EB49B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2" y="540326"/>
            <a:ext cx="11152910" cy="5763491"/>
          </a:xfrm>
        </p:spPr>
        <p:txBody>
          <a:bodyPr anchor="ctr">
            <a:normAutofit/>
          </a:bodyPr>
          <a:lstStyle/>
          <a:p>
            <a:pPr marL="530225" indent="-530225" algn="just">
              <a:buFont typeface="+mj-lt"/>
              <a:buAutoNum type="alphaUcPeriod" startAt="2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ilustración agrícola nos anima a perseverar en el servicio a Dios y a ser generosos, V.9,10.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No nos cansemos de hacer el bien.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Cuando Cristo venga seremos recompensados por nuestra fe y acciones.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No debemos rendirnos o darnos por vencidos porque los que sirven a Dios en circunstancias difíciles serán recompensados. Ejemplo José fue encarcelado y luego elevado al liderazgo, Genesis 39 al 41.</a:t>
            </a:r>
          </a:p>
        </p:txBody>
      </p:sp>
    </p:spTree>
    <p:extLst>
      <p:ext uri="{BB962C8B-B14F-4D97-AF65-F5344CB8AC3E}">
        <p14:creationId xmlns:p14="http://schemas.microsoft.com/office/powerpoint/2010/main" val="3776533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782D65-6D59-4B30-B18A-CD22EB49B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2" y="540326"/>
            <a:ext cx="11152910" cy="5763491"/>
          </a:xfrm>
        </p:spPr>
        <p:txBody>
          <a:bodyPr anchor="ctr">
            <a:normAutofit/>
          </a:bodyPr>
          <a:lstStyle/>
          <a:p>
            <a:pPr marL="530225" indent="-530225" algn="just">
              <a:buFont typeface="+mj-lt"/>
              <a:buAutoNum type="alphaUcPeriod" startAt="2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ilustración agrícola nos anima a perseverar en el servicio a Dios y a ser generosos, V.9,10. </a:t>
            </a:r>
          </a:p>
          <a:p>
            <a:pPr marL="987425" lvl="1" indent="-530225" algn="just">
              <a:buFont typeface="+mj-lt"/>
              <a:buAutoNum type="arabicParenR" startAt="4"/>
            </a:pPr>
            <a:r>
              <a:rPr lang="es-GT" sz="3800" dirty="0"/>
              <a:t>Cada vez que podamos hay hacer el bien a todos y en especial a los de la familia de la fe. En Hechos 2:42-47 encontramos el ejemplo de la Iglesia en Jerusalén. Juan 13:34,35 encontramos que nuestro amor servirá como un poderoso testimonio para los inconversos.</a:t>
            </a:r>
          </a:p>
        </p:txBody>
      </p:sp>
    </p:spTree>
    <p:extLst>
      <p:ext uri="{BB962C8B-B14F-4D97-AF65-F5344CB8AC3E}">
        <p14:creationId xmlns:p14="http://schemas.microsoft.com/office/powerpoint/2010/main" val="4278662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CDCFB-8577-43EC-AD41-5BD813FA1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193" y="339214"/>
            <a:ext cx="11179277" cy="6150076"/>
          </a:xfrm>
        </p:spPr>
        <p:txBody>
          <a:bodyPr anchor="ctr">
            <a:normAutofit/>
          </a:bodyPr>
          <a:lstStyle/>
          <a:p>
            <a:pPr marL="530225" indent="-530225" algn="just">
              <a:buFont typeface="+mj-lt"/>
              <a:buAutoNum type="alphaUcPeriod" startAt="3"/>
            </a:pPr>
            <a:r>
              <a:rPr lang="es-GT" sz="4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Aplicación:</a:t>
            </a: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Hay que restaurar a los que han caído de la gracia como también a los que se han desanimado, Dios ha preparado oportunidades para que podemos servir a los demás, Efesios 2:10.</a:t>
            </a:r>
          </a:p>
        </p:txBody>
      </p:sp>
    </p:spTree>
    <p:extLst>
      <p:ext uri="{BB962C8B-B14F-4D97-AF65-F5344CB8AC3E}">
        <p14:creationId xmlns:p14="http://schemas.microsoft.com/office/powerpoint/2010/main" val="798954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5992CA74-AF48-4F15-88F8-5DCEE3822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958" y="368709"/>
            <a:ext cx="5418538" cy="4155879"/>
          </a:xfrm>
        </p:spPr>
        <p:txBody>
          <a:bodyPr anchor="ctr">
            <a:noAutofit/>
          </a:bodyPr>
          <a:lstStyle/>
          <a:p>
            <a:pPr algn="ctr"/>
            <a:r>
              <a:rPr lang="es-GT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GLORIA EN LA CRUZ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5DFB6493-F760-45B6-A5DA-87F74A968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9957" y="4880189"/>
            <a:ext cx="5418539" cy="1143000"/>
          </a:xfrm>
        </p:spPr>
        <p:txBody>
          <a:bodyPr anchor="ctr">
            <a:normAutofit/>
          </a:bodyPr>
          <a:lstStyle/>
          <a:p>
            <a:pPr algn="ctr"/>
            <a:r>
              <a:rPr lang="es-GT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Gálatas 6:11-18.</a:t>
            </a:r>
          </a:p>
        </p:txBody>
      </p:sp>
      <p:sp>
        <p:nvSpPr>
          <p:cNvPr id="9" name="Elipse 8"/>
          <p:cNvSpPr/>
          <p:nvPr/>
        </p:nvSpPr>
        <p:spPr>
          <a:xfrm>
            <a:off x="8175574" y="4880189"/>
            <a:ext cx="1618456" cy="1143000"/>
          </a:xfrm>
          <a:prstGeom prst="ellipse">
            <a:avLst/>
          </a:prstGeo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E53F2E5-054C-4B9B-853F-8DE6CC816C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9942" y="371688"/>
            <a:ext cx="5372100" cy="41529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obliqueTopRight"/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31484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CDCFB-8577-43EC-AD41-5BD813FA1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193" y="339214"/>
            <a:ext cx="11179277" cy="6150076"/>
          </a:xfrm>
        </p:spPr>
        <p:txBody>
          <a:bodyPr anchor="ctr">
            <a:normAutofit/>
          </a:bodyPr>
          <a:lstStyle/>
          <a:p>
            <a:pPr marL="514350" indent="-514350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</a:t>
            </a:r>
            <a:r>
              <a:rPr lang="es-GT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vrs</a:t>
            </a: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11-13. Nos expone la verdadera motivación de los judaizantes o falsos maestros al obligar a los cristianos a que se circuncidaran.</a:t>
            </a:r>
          </a:p>
          <a:p>
            <a:pPr marL="987425" lvl="1" indent="-530225" algn="just">
              <a:buFont typeface="+mj-lt"/>
              <a:buAutoNum type="arabicParenR"/>
            </a:pPr>
            <a:r>
              <a:rPr lang="es-GT" sz="3600" dirty="0"/>
              <a:t>No era por el bienestar de ellos, sino volverlos al yugo de esclavitud.</a:t>
            </a:r>
          </a:p>
          <a:p>
            <a:pPr marL="987425" lvl="1" indent="-530225" algn="just">
              <a:buFont typeface="+mj-lt"/>
              <a:buAutoNum type="arabicParenR"/>
            </a:pPr>
            <a:r>
              <a:rPr lang="es-GT" sz="3600" dirty="0"/>
              <a:t>Mantener su buena reputación ante otros judíos.</a:t>
            </a:r>
          </a:p>
          <a:p>
            <a:pPr marL="987425" lvl="1" indent="-530225" algn="just">
              <a:buFont typeface="+mj-lt"/>
              <a:buAutoNum type="arabicParenR"/>
            </a:pPr>
            <a:r>
              <a:rPr lang="es-GT" sz="3600" dirty="0"/>
              <a:t>Evitar la persecución que resultaría de predicar la salvación en Cristo.</a:t>
            </a:r>
          </a:p>
          <a:p>
            <a:pPr marL="987425" lvl="1" indent="-530225" algn="just">
              <a:buFont typeface="+mj-lt"/>
              <a:buAutoNum type="arabicParenR"/>
            </a:pPr>
            <a:r>
              <a:rPr lang="es-GT" sz="3600" dirty="0"/>
              <a:t>Jactarse en la circuncisión, pero no guardaron la ley en su totalidad.</a:t>
            </a:r>
          </a:p>
        </p:txBody>
      </p:sp>
    </p:spTree>
    <p:extLst>
      <p:ext uri="{BB962C8B-B14F-4D97-AF65-F5344CB8AC3E}">
        <p14:creationId xmlns:p14="http://schemas.microsoft.com/office/powerpoint/2010/main" val="650127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782D65-6D59-4B30-B18A-CD22EB49B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2" y="540326"/>
            <a:ext cx="11152910" cy="5763491"/>
          </a:xfrm>
        </p:spPr>
        <p:txBody>
          <a:bodyPr anchor="ctr">
            <a:normAutofit/>
          </a:bodyPr>
          <a:lstStyle/>
          <a:p>
            <a:pPr marL="530225" indent="-530225" algn="just">
              <a:buFont typeface="+mj-lt"/>
              <a:buAutoNum type="alphaUcPeriod" startAt="2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</a:t>
            </a:r>
            <a:r>
              <a:rPr lang="es-GT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vrs</a:t>
            </a: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14-18. Las motivaciones de un verdadero siervo de Dios.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Gloriarse solo en la cruz de Cristo. Tres aspectos de esta declaración: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400" dirty="0"/>
              <a:t>“Lejos esté de mi gloriarme” es una forma enfática de negación e inconcebible.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400" dirty="0"/>
              <a:t>El motivo de gloriarse: en la cruz de Cristo.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400" dirty="0"/>
              <a:t>La consecuencia: Nuestra relación con Dios y el mundo ha cambiado drásticamente, muertos para el mundo y vivos para Dios.</a:t>
            </a:r>
          </a:p>
        </p:txBody>
      </p:sp>
    </p:spTree>
    <p:extLst>
      <p:ext uri="{BB962C8B-B14F-4D97-AF65-F5344CB8AC3E}">
        <p14:creationId xmlns:p14="http://schemas.microsoft.com/office/powerpoint/2010/main" val="1461022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782D65-6D59-4B30-B18A-CD22EB49B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2" y="540326"/>
            <a:ext cx="11152910" cy="5763491"/>
          </a:xfrm>
        </p:spPr>
        <p:txBody>
          <a:bodyPr anchor="ctr">
            <a:normAutofit/>
          </a:bodyPr>
          <a:lstStyle/>
          <a:p>
            <a:pPr marL="530225" indent="-530225" algn="just">
              <a:buFont typeface="+mj-lt"/>
              <a:buAutoNum type="alphaUcPeriod" startAt="2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</a:t>
            </a:r>
            <a:r>
              <a:rPr lang="es-GT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vrs</a:t>
            </a: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14-18. Las motivaciones de un verdadero siervo de Dios. </a:t>
            </a:r>
          </a:p>
          <a:p>
            <a:pPr marL="987425" lvl="1" indent="-530225" algn="just">
              <a:buFont typeface="+mj-lt"/>
              <a:buAutoNum type="arabicParenR" startAt="2"/>
            </a:pPr>
            <a:r>
              <a:rPr lang="es-GT" sz="3800" dirty="0"/>
              <a:t>Esta seguro que su posición ante Dios es por una nueva creación no por la circuncisión.</a:t>
            </a:r>
          </a:p>
          <a:p>
            <a:pPr marL="971550" lvl="1" indent="-514350" algn="just">
              <a:buFont typeface="+mj-lt"/>
              <a:buAutoNum type="arabicParenR" startAt="2"/>
            </a:pPr>
            <a:r>
              <a:rPr lang="es-GT" sz="3800" dirty="0"/>
              <a:t>Buscó la paz y misericordia para los que respondieran al mensaje.</a:t>
            </a:r>
          </a:p>
          <a:p>
            <a:pPr marL="971550" lvl="1" indent="-514350" algn="just">
              <a:buFont typeface="+mj-lt"/>
              <a:buAutoNum type="arabicParenR" startAt="2"/>
            </a:pPr>
            <a:r>
              <a:rPr lang="es-GT" sz="3800" dirty="0"/>
              <a:t>El no buscaba pelea, porque llevaba en su cuerpo las marcas de la persecución.</a:t>
            </a:r>
          </a:p>
          <a:p>
            <a:pPr marL="971550" lvl="1" indent="-514350" algn="just">
              <a:buFont typeface="+mj-lt"/>
              <a:buAutoNum type="arabicParenR" startAt="2"/>
            </a:pPr>
            <a:r>
              <a:rPr lang="es-GT" sz="3800" dirty="0"/>
              <a:t>Oró para que la gracia de Cristo estuviera sobre ellos.</a:t>
            </a:r>
          </a:p>
        </p:txBody>
      </p:sp>
    </p:spTree>
    <p:extLst>
      <p:ext uri="{BB962C8B-B14F-4D97-AF65-F5344CB8AC3E}">
        <p14:creationId xmlns:p14="http://schemas.microsoft.com/office/powerpoint/2010/main" val="2133240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CDCFB-8577-43EC-AD41-5BD813FA1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193" y="339214"/>
            <a:ext cx="11179277" cy="6150076"/>
          </a:xfrm>
        </p:spPr>
        <p:txBody>
          <a:bodyPr anchor="ctr">
            <a:normAutofit/>
          </a:bodyPr>
          <a:lstStyle/>
          <a:p>
            <a:pPr marL="530225" indent="-530225" algn="just">
              <a:buFont typeface="+mj-lt"/>
              <a:buAutoNum type="alphaUcPeriod" startAt="3"/>
            </a:pPr>
            <a:r>
              <a:rPr lang="es-GT" sz="4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Aplicación:</a:t>
            </a: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Haga suyo el ejemplo de Pablo, enfoque su vida en glorificar a Cristo, en proclamar a Cristo y su sacrificio para salvación de todos los que creen en El.</a:t>
            </a:r>
          </a:p>
        </p:txBody>
      </p:sp>
    </p:spTree>
    <p:extLst>
      <p:ext uri="{BB962C8B-B14F-4D97-AF65-F5344CB8AC3E}">
        <p14:creationId xmlns:p14="http://schemas.microsoft.com/office/powerpoint/2010/main" val="838158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llout: Down Arrow 1">
            <a:extLst>
              <a:ext uri="{FF2B5EF4-FFF2-40B4-BE49-F238E27FC236}">
                <a16:creationId xmlns:a16="http://schemas.microsoft.com/office/drawing/2014/main" id="{91B6C47A-258A-4270-B395-089262DC71A1}"/>
              </a:ext>
            </a:extLst>
          </p:cNvPr>
          <p:cNvSpPr/>
          <p:nvPr/>
        </p:nvSpPr>
        <p:spPr>
          <a:xfrm>
            <a:off x="1061883" y="899652"/>
            <a:ext cx="10102645" cy="5058695"/>
          </a:xfrm>
          <a:prstGeom prst="downArrowCallou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7200" b="1" dirty="0"/>
              <a:t>DISCIPULADO Y MINISTERIO EN ACCION</a:t>
            </a:r>
            <a:endParaRPr lang="es-419" sz="7200" b="1" dirty="0"/>
          </a:p>
        </p:txBody>
      </p:sp>
    </p:spTree>
    <p:extLst>
      <p:ext uri="{BB962C8B-B14F-4D97-AF65-F5344CB8AC3E}">
        <p14:creationId xmlns:p14="http://schemas.microsoft.com/office/powerpoint/2010/main" val="3706970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27340A-4578-40AC-8D7F-36DC3845A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193" y="545690"/>
            <a:ext cx="11179277" cy="5751871"/>
          </a:xfrm>
        </p:spPr>
        <p:txBody>
          <a:bodyPr anchor="ctr">
            <a:noAutofit/>
          </a:bodyPr>
          <a:lstStyle/>
          <a:p>
            <a:pPr marL="530225" indent="-530225" algn="just">
              <a:buFont typeface="Wingdings" panose="05000000000000000000" pitchFamily="2" charset="2"/>
              <a:buChar char="ü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Cuando nos rendimos a Cristo, comenzamos una nueva relación con Dios y con otros que conocen a Cristo.</a:t>
            </a:r>
          </a:p>
          <a:p>
            <a:pPr marL="530225" indent="-530225" algn="just">
              <a:buFont typeface="Wingdings" panose="05000000000000000000" pitchFamily="2" charset="2"/>
              <a:buChar char="ü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Hay que animarnos, llevar los unos las cargas de los otros, restaurar al que ha caído en pecado. </a:t>
            </a:r>
          </a:p>
          <a:p>
            <a:pPr marL="530225" indent="-530225" algn="just">
              <a:buFont typeface="Wingdings" panose="05000000000000000000" pitchFamily="2" charset="2"/>
              <a:buChar char="ü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Comprométase a hacer la voluntad de Dios, siguiendo sus mandatos y ayudando a los necesitados.</a:t>
            </a:r>
          </a:p>
          <a:p>
            <a:pPr marL="530225" indent="-530225" algn="just">
              <a:buFont typeface="Wingdings" panose="05000000000000000000" pitchFamily="2" charset="2"/>
              <a:buChar char="ü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 es el amor de Cristo que debe operar en nosotros.</a:t>
            </a:r>
          </a:p>
        </p:txBody>
      </p:sp>
    </p:spTree>
    <p:extLst>
      <p:ext uri="{BB962C8B-B14F-4D97-AF65-F5344CB8AC3E}">
        <p14:creationId xmlns:p14="http://schemas.microsoft.com/office/powerpoint/2010/main" val="2589314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2E31D1F-C729-4B09-B58F-8AA49F4AA5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7921" y="545690"/>
            <a:ext cx="5043948" cy="1955560"/>
          </a:xfrm>
        </p:spPr>
        <p:txBody>
          <a:bodyPr anchor="ctr">
            <a:normAutofit/>
          </a:bodyPr>
          <a:lstStyle/>
          <a:p>
            <a:pPr algn="ctr"/>
            <a:r>
              <a:rPr lang="es-GT" sz="5000" dirty="0"/>
              <a:t>VERSÍCULO CLAVE: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B37CB85-76D9-44A6-ADE6-DC1CD8EFFD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7923" y="2521539"/>
            <a:ext cx="5043948" cy="3790771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 nos cansemos, pues, de hacer bien; porque a su tiempo segaremos, sino desmayamos”</a:t>
            </a:r>
          </a:p>
          <a:p>
            <a:pPr marL="0" indent="0" algn="ctr">
              <a:buNone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Gálatas 6:9. </a:t>
            </a: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FE8F5E9A-7D1A-489B-B0DE-B79F1E1D4D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40132" y="545690"/>
            <a:ext cx="5225393" cy="1975849"/>
          </a:xfrm>
        </p:spPr>
        <p:txBody>
          <a:bodyPr anchor="ctr">
            <a:noAutofit/>
          </a:bodyPr>
          <a:lstStyle/>
          <a:p>
            <a:pPr algn="ctr"/>
            <a:r>
              <a:rPr lang="es-GT" sz="5000" dirty="0"/>
              <a:t>FUNDAMENTO BÍBLICO:</a:t>
            </a: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976D4BD0-41AA-44B2-A48C-E1323ECA49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40129" y="2501250"/>
            <a:ext cx="5225395" cy="3811060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Gálatas 6:1-18. </a:t>
            </a:r>
          </a:p>
        </p:txBody>
      </p:sp>
    </p:spTree>
    <p:extLst>
      <p:ext uri="{BB962C8B-B14F-4D97-AF65-F5344CB8AC3E}">
        <p14:creationId xmlns:p14="http://schemas.microsoft.com/office/powerpoint/2010/main" val="146109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7" grpId="0" build="p"/>
      <p:bldP spid="8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BECB4A2-1FEB-42C5-AA9A-2918FFD041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5" y="1534"/>
            <a:ext cx="12187909" cy="6854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711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E93DC7-FE7B-4BCB-BAC6-650D66B64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6981"/>
            <a:ext cx="10515600" cy="1253613"/>
          </a:xfrm>
        </p:spPr>
        <p:txBody>
          <a:bodyPr>
            <a:normAutofit/>
          </a:bodyPr>
          <a:lstStyle/>
          <a:p>
            <a:pPr algn="ctr"/>
            <a:r>
              <a:rPr lang="es-GT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INTRODUCCIÓN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C1726E-4BB4-48FA-99DF-FF2A186D7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193" y="1430594"/>
            <a:ext cx="11164529" cy="5058695"/>
          </a:xfrm>
        </p:spPr>
        <p:txBody>
          <a:bodyPr anchor="ctr">
            <a:noAutofit/>
          </a:bodyPr>
          <a:lstStyle/>
          <a:p>
            <a:pPr marL="530225" indent="-530225" algn="just">
              <a:buFont typeface="Wingdings" panose="05000000000000000000" pitchFamily="2" charset="2"/>
              <a:buChar char="ü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Muchos cristianos piensan que deben ocuparse exclusivamente de sus asuntos e incluso cuidar de su propia vida espiritual.</a:t>
            </a:r>
          </a:p>
          <a:p>
            <a:pPr marL="530225" indent="-530225" algn="just">
              <a:buFont typeface="Wingdings" panose="05000000000000000000" pitchFamily="2" charset="2"/>
              <a:buChar char="ü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 embargo, la Biblia nos dice que examinemos nuestra propia vida espiritual, pero también nos dice que nos ayudemos mutuamente. </a:t>
            </a:r>
          </a:p>
          <a:p>
            <a:pPr marL="530225" indent="-530225" algn="just">
              <a:buFont typeface="Wingdings" panose="05000000000000000000" pitchFamily="2" charset="2"/>
              <a:buChar char="ü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lección de hoy nos da instrucciones para ayudar al creyente caído y continua con el estimulo a vivir para Dios y hacer el bien a nuestros hermanos en Cristo.</a:t>
            </a:r>
          </a:p>
        </p:txBody>
      </p:sp>
    </p:spTree>
    <p:extLst>
      <p:ext uri="{BB962C8B-B14F-4D97-AF65-F5344CB8AC3E}">
        <p14:creationId xmlns:p14="http://schemas.microsoft.com/office/powerpoint/2010/main" val="4222712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5992CA74-AF48-4F15-88F8-5DCEE3822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958" y="368709"/>
            <a:ext cx="5418538" cy="4155879"/>
          </a:xfrm>
        </p:spPr>
        <p:txBody>
          <a:bodyPr anchor="ctr">
            <a:noAutofit/>
          </a:bodyPr>
          <a:lstStyle/>
          <a:p>
            <a:pPr algn="ctr"/>
            <a:r>
              <a:rPr lang="es-GT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ACERCA DE LLEVAR LAS CARGAS DE OTROS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5DFB6493-F760-45B6-A5DA-87F74A968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9957" y="4880189"/>
            <a:ext cx="5418539" cy="1143000"/>
          </a:xfrm>
        </p:spPr>
        <p:txBody>
          <a:bodyPr anchor="ctr">
            <a:normAutofit/>
          </a:bodyPr>
          <a:lstStyle/>
          <a:p>
            <a:pPr algn="ctr"/>
            <a:r>
              <a:rPr lang="es-GT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Gálatas 6:1-6.  </a:t>
            </a:r>
          </a:p>
        </p:txBody>
      </p:sp>
      <p:sp>
        <p:nvSpPr>
          <p:cNvPr id="9" name="Elipse 8"/>
          <p:cNvSpPr/>
          <p:nvPr/>
        </p:nvSpPr>
        <p:spPr>
          <a:xfrm>
            <a:off x="8175574" y="4880189"/>
            <a:ext cx="1618456" cy="1143000"/>
          </a:xfrm>
          <a:prstGeom prst="ellipse">
            <a:avLst/>
          </a:prstGeo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4684CE0-E323-45D1-B9BF-F7E40ADD61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34" y="368709"/>
            <a:ext cx="5375936" cy="415469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obliqueTopRight"/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3916794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CDCFB-8577-43EC-AD41-5BD813FA1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193" y="339214"/>
            <a:ext cx="11179277" cy="6150076"/>
          </a:xfrm>
        </p:spPr>
        <p:txBody>
          <a:bodyPr anchor="ctr">
            <a:normAutofit lnSpcReduction="10000"/>
          </a:bodyPr>
          <a:lstStyle/>
          <a:p>
            <a:pPr marL="514350" indent="-514350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Cuando un cristiano “fuere sorprendido en alguna falta” o pecado se deben tomar medidas para restaurarlo, V.1. Cualidades del restaurador.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Ser espiritual o vivir en el Espíritu.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Tener espíritu de mansedumbre o amabilidad.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Reconocer que es vulnerable a la tentación al pecado. Véase 1 Corintios 10:12.</a:t>
            </a:r>
          </a:p>
          <a:p>
            <a:pPr marL="514350" indent="-514350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cristianos, en la práctica, deben ayudarse entre sí en sus debilidades de manera que puedan “cumplir la ley de Cristo=amor”, V.2. Véase Juan 13:34,35.</a:t>
            </a:r>
          </a:p>
        </p:txBody>
      </p:sp>
    </p:spTree>
    <p:extLst>
      <p:ext uri="{BB962C8B-B14F-4D97-AF65-F5344CB8AC3E}">
        <p14:creationId xmlns:p14="http://schemas.microsoft.com/office/powerpoint/2010/main" val="2434502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CDCFB-8577-43EC-AD41-5BD813FA1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193" y="339214"/>
            <a:ext cx="11179277" cy="6150076"/>
          </a:xfrm>
        </p:spPr>
        <p:txBody>
          <a:bodyPr anchor="ctr">
            <a:normAutofit lnSpcReduction="10000"/>
          </a:bodyPr>
          <a:lstStyle/>
          <a:p>
            <a:pPr marL="530225" indent="-530225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caigamos en la trampa diabólica de las comparaciones con los demás, V.3-5. </a:t>
            </a:r>
          </a:p>
          <a:p>
            <a:pPr marL="1200150" lvl="1" indent="-742950" algn="just">
              <a:buFont typeface="+mj-lt"/>
              <a:buAutoNum type="arabicParenR"/>
            </a:pPr>
            <a:r>
              <a:rPr lang="es-GT" sz="3600" dirty="0"/>
              <a:t>No sea arrogante todos nos necesitamos.</a:t>
            </a:r>
          </a:p>
          <a:p>
            <a:pPr marL="1200150" lvl="1" indent="-742950" algn="just">
              <a:buFont typeface="+mj-lt"/>
              <a:buAutoNum type="arabicParenR"/>
            </a:pPr>
            <a:r>
              <a:rPr lang="es-GT" sz="3600" dirty="0"/>
              <a:t>Ponga a prueba sus propias acciones. 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200" dirty="0"/>
              <a:t>Esto implica evaluarse con sinceridad conforme a los mandatos de Dios.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200" dirty="0"/>
              <a:t>Esto implica responsabilidad individual ante Dios; cuando estemos ante su presencia seremos responsables de nuestras acciones no de otros. Véase Romanos 14:10-12; Efesios 2:8-10.</a:t>
            </a:r>
          </a:p>
          <a:p>
            <a:pPr marL="530225" indent="-530225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Cada cristiano debe apoyar a aquellos que ministran la Palabra de Dios entre ellos, V.6.</a:t>
            </a:r>
          </a:p>
        </p:txBody>
      </p:sp>
    </p:spTree>
    <p:extLst>
      <p:ext uri="{BB962C8B-B14F-4D97-AF65-F5344CB8AC3E}">
        <p14:creationId xmlns:p14="http://schemas.microsoft.com/office/powerpoint/2010/main" val="3212421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CDCFB-8577-43EC-AD41-5BD813FA1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193" y="339214"/>
            <a:ext cx="11179277" cy="6150076"/>
          </a:xfrm>
        </p:spPr>
        <p:txBody>
          <a:bodyPr anchor="ctr">
            <a:normAutofit/>
          </a:bodyPr>
          <a:lstStyle/>
          <a:p>
            <a:pPr marL="530225" indent="-530225" algn="just">
              <a:buFont typeface="+mj-lt"/>
              <a:buAutoNum type="alphaUcPeriod" startAt="5"/>
            </a:pPr>
            <a:r>
              <a:rPr lang="es-GT" sz="4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Aplicación:</a:t>
            </a: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Hay que ayudar a los creyentes que han caído en pecado, pero no pase por alto los suyos; y busque maneras específicas para apoyar el ministerio de los siervos de Dios, de los líderes.</a:t>
            </a:r>
          </a:p>
        </p:txBody>
      </p:sp>
    </p:spTree>
    <p:extLst>
      <p:ext uri="{BB962C8B-B14F-4D97-AF65-F5344CB8AC3E}">
        <p14:creationId xmlns:p14="http://schemas.microsoft.com/office/powerpoint/2010/main" val="2269376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5992CA74-AF48-4F15-88F8-5DCEE3822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958" y="368709"/>
            <a:ext cx="5418538" cy="4155879"/>
          </a:xfrm>
        </p:spPr>
        <p:txBody>
          <a:bodyPr anchor="ctr">
            <a:noAutofit/>
          </a:bodyPr>
          <a:lstStyle/>
          <a:p>
            <a:pPr algn="ctr"/>
            <a:r>
              <a:rPr lang="es-GT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PERSEVERAR EN HACER EL BIEN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5DFB6493-F760-45B6-A5DA-87F74A968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9957" y="4880189"/>
            <a:ext cx="5418539" cy="1143000"/>
          </a:xfrm>
        </p:spPr>
        <p:txBody>
          <a:bodyPr anchor="ctr">
            <a:normAutofit/>
          </a:bodyPr>
          <a:lstStyle/>
          <a:p>
            <a:pPr algn="ctr"/>
            <a:r>
              <a:rPr lang="es-GT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Gálatas 6:7-10.</a:t>
            </a:r>
          </a:p>
        </p:txBody>
      </p:sp>
      <p:sp>
        <p:nvSpPr>
          <p:cNvPr id="9" name="Elipse 8"/>
          <p:cNvSpPr/>
          <p:nvPr/>
        </p:nvSpPr>
        <p:spPr>
          <a:xfrm>
            <a:off x="8175574" y="4880189"/>
            <a:ext cx="1618456" cy="1143000"/>
          </a:xfrm>
          <a:prstGeom prst="ellipse">
            <a:avLst/>
          </a:prstGeo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A045DB1-5667-4546-B5CB-C833A603A6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106" y="369898"/>
            <a:ext cx="5375936" cy="415469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obliqueTopRight"/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1877602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CDCFB-8577-43EC-AD41-5BD813FA1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193" y="339214"/>
            <a:ext cx="11179277" cy="6150076"/>
          </a:xfrm>
        </p:spPr>
        <p:txBody>
          <a:bodyPr anchor="ctr">
            <a:normAutofit lnSpcReduction="10000"/>
          </a:bodyPr>
          <a:lstStyle/>
          <a:p>
            <a:pPr marL="514350" indent="-514350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ilustración de la siembra y la cosecha nos anima a enfocarnos en la vida del Espíritu en vez de la carne, V.7,8.</a:t>
            </a:r>
          </a:p>
          <a:p>
            <a:pPr marL="987425" lvl="1" indent="-530225" algn="just">
              <a:buFont typeface="+mj-lt"/>
              <a:buAutoNum type="arabicParenR"/>
            </a:pPr>
            <a:r>
              <a:rPr lang="es-GT" sz="3600" dirty="0"/>
              <a:t>No nos engañemos creyendo que en el día del juicio podemos engañar a Dios.</a:t>
            </a:r>
          </a:p>
          <a:p>
            <a:pPr marL="987425" lvl="1" indent="-530225" algn="just">
              <a:buFont typeface="+mj-lt"/>
              <a:buAutoNum type="arabicParenR"/>
            </a:pPr>
            <a:r>
              <a:rPr lang="es-GT" sz="3600" dirty="0"/>
              <a:t>Aquellos que siembran para complacer sus deseos pecaminosos cosecharan destrucción.</a:t>
            </a:r>
          </a:p>
          <a:p>
            <a:pPr marL="987425" lvl="1" indent="-530225" algn="just">
              <a:buFont typeface="+mj-lt"/>
              <a:buAutoNum type="arabicParenR"/>
            </a:pPr>
            <a:r>
              <a:rPr lang="es-GT" sz="3600" dirty="0"/>
              <a:t>Aquellos que siembran en sincronía con el Espíritu Santo cosecharán ahora y disfrutarán de la vida eterna.</a:t>
            </a:r>
          </a:p>
          <a:p>
            <a:pPr marL="987425" lvl="1" indent="-530225" algn="just">
              <a:buFont typeface="+mj-lt"/>
              <a:buAutoNum type="arabicParenR"/>
            </a:pPr>
            <a:r>
              <a:rPr lang="es-GT" sz="3600" dirty="0"/>
              <a:t>Estos son los resultados del conflicto entre la carne y el Espíritu.</a:t>
            </a:r>
          </a:p>
        </p:txBody>
      </p:sp>
    </p:spTree>
    <p:extLst>
      <p:ext uri="{BB962C8B-B14F-4D97-AF65-F5344CB8AC3E}">
        <p14:creationId xmlns:p14="http://schemas.microsoft.com/office/powerpoint/2010/main" val="37022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1362</TotalTime>
  <Words>972</Words>
  <Application>Microsoft Office PowerPoint</Application>
  <PresentationFormat>Panorámica</PresentationFormat>
  <Paragraphs>65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Wingdings</vt:lpstr>
      <vt:lpstr>Tema de Office</vt:lpstr>
      <vt:lpstr>INSTRUCCIONES PARA LA VIDA CRISTIANA</vt:lpstr>
      <vt:lpstr>Presentación de PowerPoint</vt:lpstr>
      <vt:lpstr>INTRODUCCIÓN</vt:lpstr>
      <vt:lpstr>ACERCA DE LLEVAR LAS CARGAS DE OTROS</vt:lpstr>
      <vt:lpstr>Presentación de PowerPoint</vt:lpstr>
      <vt:lpstr>Presentación de PowerPoint</vt:lpstr>
      <vt:lpstr>Presentación de PowerPoint</vt:lpstr>
      <vt:lpstr>PERSEVERAR EN HACER EL BIEN</vt:lpstr>
      <vt:lpstr>Presentación de PowerPoint</vt:lpstr>
      <vt:lpstr>Presentación de PowerPoint</vt:lpstr>
      <vt:lpstr>Presentación de PowerPoint</vt:lpstr>
      <vt:lpstr>Presentación de PowerPoint</vt:lpstr>
      <vt:lpstr>GLORIA EN LA CRUZ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JOSÍAS, EL REFORMADOR</dc:title>
  <dc:creator>Alfonso Gaitán</dc:creator>
  <cp:lastModifiedBy>David Rodríguez Zamora</cp:lastModifiedBy>
  <cp:revision>226</cp:revision>
  <dcterms:created xsi:type="dcterms:W3CDTF">2018-01-17T23:38:15Z</dcterms:created>
  <dcterms:modified xsi:type="dcterms:W3CDTF">2020-05-27T00:22:38Z</dcterms:modified>
</cp:coreProperties>
</file>