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74" r:id="rId8"/>
    <p:sldId id="277" r:id="rId9"/>
    <p:sldId id="265" r:id="rId10"/>
    <p:sldId id="267" r:id="rId11"/>
    <p:sldId id="275" r:id="rId12"/>
    <p:sldId id="278" r:id="rId13"/>
    <p:sldId id="268" r:id="rId14"/>
    <p:sldId id="269" r:id="rId15"/>
    <p:sldId id="276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02"/>
    <a:srgbClr val="EEE800"/>
    <a:srgbClr val="DFDA00"/>
    <a:srgbClr val="4EBC56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20/05/2020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595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20/05/2020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919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20/05/2020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117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20/05/2020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370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20/05/2020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6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20/05/2020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43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20/05/2020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528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20/05/2020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833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20/05/2020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102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20/05/2020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228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368-50AF-4F16-8AB1-8AC4E715918A}" type="datetimeFigureOut">
              <a:rPr lang="es-GT" smtClean="0"/>
              <a:t>20/05/2020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261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t="-15000" r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0368-50AF-4F16-8AB1-8AC4E715918A}" type="datetimeFigureOut">
              <a:rPr lang="es-GT" smtClean="0"/>
              <a:t>20/05/2020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3A67-CE4A-490A-9ED7-9979541A249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72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765" y="505874"/>
            <a:ext cx="5250871" cy="2923124"/>
          </a:xfrm>
        </p:spPr>
        <p:txBody>
          <a:bodyPr anchor="ctr">
            <a:noAutofit/>
          </a:bodyPr>
          <a:lstStyle/>
          <a:p>
            <a:pPr algn="ctr"/>
            <a:r>
              <a:rPr lang="es-GT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LIBRES EN CRISTO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725E5-4506-44F0-8F5D-324E2AE7C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766" y="3428999"/>
            <a:ext cx="5250870" cy="2923124"/>
          </a:xfrm>
        </p:spPr>
        <p:txBody>
          <a:bodyPr anchor="ctr">
            <a:normAutofit/>
          </a:bodyPr>
          <a:lstStyle/>
          <a:p>
            <a:pPr algn="ctr"/>
            <a:r>
              <a:rPr lang="es-GT" sz="4400" dirty="0"/>
              <a:t>“Vivimos en amor y libertad por el Espíritu de Cristo en nosotros”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44B92-DF54-4CD7-B970-1C8C0748F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6" y="456148"/>
            <a:ext cx="5257800" cy="5895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171075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327" y="360218"/>
            <a:ext cx="11152909" cy="6109855"/>
          </a:xfrm>
        </p:spPr>
        <p:txBody>
          <a:bodyPr anchor="ctr">
            <a:normAutofit lnSpcReduction="10000"/>
          </a:bodyPr>
          <a:lstStyle/>
          <a:p>
            <a:pPr marL="539750" indent="-539750" algn="just">
              <a:buFont typeface="+mj-lt"/>
              <a:buAutoNum type="alphaUcPeriod" startAt="2"/>
            </a:pPr>
            <a:r>
              <a:rPr lang="es-GT" sz="3800" b="1" dirty="0"/>
              <a:t>El Espíritu contra la carne.</a:t>
            </a:r>
          </a:p>
          <a:p>
            <a:pPr marL="995363" lvl="1" indent="-458788" algn="just">
              <a:buFont typeface="+mj-lt"/>
              <a:buAutoNum type="arabicParenR"/>
            </a:pPr>
            <a:r>
              <a:rPr lang="es-GT" sz="3600" dirty="0"/>
              <a:t>Hay que andar en el Espíritu para no satisfacer los deseos de la carne, V.16.</a:t>
            </a:r>
          </a:p>
          <a:p>
            <a:pPr marL="995363" lvl="1" indent="-458788" algn="just">
              <a:buFont typeface="+mj-lt"/>
              <a:buAutoNum type="arabicParenR"/>
            </a:pPr>
            <a:r>
              <a:rPr lang="es-GT" sz="3600" dirty="0"/>
              <a:t>Hay una continua batalla que libra el creyente para vencer los deseos de la carne, V.17.</a:t>
            </a:r>
          </a:p>
          <a:p>
            <a:pPr marL="995363" lvl="1" indent="-458788" algn="just">
              <a:buFont typeface="+mj-lt"/>
              <a:buAutoNum type="arabicParenR"/>
            </a:pPr>
            <a:r>
              <a:rPr lang="es-GT" sz="3600" dirty="0"/>
              <a:t>Hay que ser guiados por el Espíritu y no por las obras de la ley para vencer, V.18.</a:t>
            </a:r>
          </a:p>
          <a:p>
            <a:pPr marL="1452563" lvl="2" indent="-458788" algn="just">
              <a:buFont typeface="+mj-lt"/>
              <a:buAutoNum type="arabicParenR"/>
            </a:pPr>
            <a:r>
              <a:rPr lang="es-GT" sz="3400" dirty="0"/>
              <a:t>En los V. 18-21 se enumera una serie de “obras de la carne”.</a:t>
            </a:r>
          </a:p>
          <a:p>
            <a:pPr marL="1452563" lvl="2" indent="-458788" algn="just">
              <a:buFont typeface="+mj-lt"/>
              <a:buAutoNum type="arabicParenR"/>
            </a:pPr>
            <a:r>
              <a:rPr lang="es-GT" sz="3400" dirty="0"/>
              <a:t>En el V.21 nos dice que los que practican las obras de la carne no heredarán el reino de Dios.</a:t>
            </a:r>
          </a:p>
          <a:p>
            <a:pPr marL="995363" lvl="1" indent="-458788" algn="just">
              <a:buFont typeface="+mj-lt"/>
              <a:buAutoNum type="arabicParenR"/>
            </a:pPr>
            <a:r>
              <a:rPr lang="es-GT" sz="3600" dirty="0"/>
              <a:t>Hay perdón para el creyente, 1 Juan 1:9.</a:t>
            </a:r>
          </a:p>
        </p:txBody>
      </p:sp>
    </p:spTree>
    <p:extLst>
      <p:ext uri="{BB962C8B-B14F-4D97-AF65-F5344CB8AC3E}">
        <p14:creationId xmlns:p14="http://schemas.microsoft.com/office/powerpoint/2010/main" val="2162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923AF-B1C6-4686-9889-A8B9BA931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40327"/>
            <a:ext cx="11166764" cy="5791200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UcPeriod" startAt="3"/>
            </a:pPr>
            <a:r>
              <a:rPr lang="es-GT" sz="4000" b="1" dirty="0"/>
              <a:t>Hay que permitir que el Espíritu Santo nos ayude para no vivir como nosotros queremos, a evitar los gratificantes deseos pecaminosos, confiemos en que el Espíritu siempre está con nosotros.</a:t>
            </a:r>
            <a:endParaRPr lang="es-419" sz="4000" b="1" dirty="0"/>
          </a:p>
        </p:txBody>
      </p:sp>
    </p:spTree>
    <p:extLst>
      <p:ext uri="{BB962C8B-B14F-4D97-AF65-F5344CB8AC3E}">
        <p14:creationId xmlns:p14="http://schemas.microsoft.com/office/powerpoint/2010/main" val="15250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84908" y="2881745"/>
            <a:ext cx="5237019" cy="3241964"/>
          </a:xfrm>
        </p:spPr>
        <p:txBody>
          <a:bodyPr anchor="ctr">
            <a:noAutofit/>
          </a:bodyPr>
          <a:lstStyle/>
          <a:p>
            <a:pPr algn="ctr"/>
            <a:r>
              <a:rPr lang="es-GT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VIVIR POR EL ESPÍRITU</a:t>
            </a:r>
            <a:br>
              <a:rPr lang="es-GT" sz="4000" dirty="0"/>
            </a:br>
            <a:r>
              <a:rPr lang="es-GT" sz="4000" dirty="0"/>
              <a:t>Gálatas 5:22-26.</a:t>
            </a:r>
            <a:endParaRPr lang="es-GT" sz="4000" i="1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371653" y="720436"/>
            <a:ext cx="1463527" cy="1593273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es-GT" sz="72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92A1B-1B0A-45CA-8500-ADFC62085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5" y="720436"/>
            <a:ext cx="5234787" cy="5400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53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327" y="277091"/>
            <a:ext cx="11152909" cy="6289964"/>
          </a:xfrm>
        </p:spPr>
        <p:txBody>
          <a:bodyPr anchor="ctr">
            <a:normAutofit lnSpcReduction="10000"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3800" b="1" dirty="0"/>
              <a:t>Fruto del Espíritu.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600" dirty="0"/>
              <a:t>El cristiano debe mostrar el fruto del Espíritu Santo de manera natural y espontánea.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600" dirty="0"/>
              <a:t>El cristiano tiene el Espíritu Santo para formar cualidades de carácter, V.22-23.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600" dirty="0"/>
              <a:t>El fruto del Espíritu, se manifiesta en nueve cualidades, y se pueden dividir en tres grupos.</a:t>
            </a:r>
          </a:p>
          <a:p>
            <a:pPr marL="1508125" lvl="2" indent="-514350" algn="just">
              <a:buFont typeface="+mj-lt"/>
              <a:buAutoNum type="alphaLcParenR"/>
            </a:pPr>
            <a:r>
              <a:rPr lang="es-GT" sz="3400" dirty="0"/>
              <a:t>Con relación a Dios: amor, gozo, paz.</a:t>
            </a:r>
          </a:p>
          <a:p>
            <a:pPr marL="1508125" lvl="2" indent="-514350" algn="just">
              <a:buFont typeface="+mj-lt"/>
              <a:buAutoNum type="alphaLcParenR"/>
            </a:pPr>
            <a:r>
              <a:rPr lang="es-GT" sz="3400" dirty="0"/>
              <a:t>Con relación a los demás: paciencia, benignidad, bondad.</a:t>
            </a:r>
          </a:p>
          <a:p>
            <a:pPr marL="1508125" lvl="2" indent="-514350" algn="just">
              <a:buFont typeface="+mj-lt"/>
              <a:buAutoNum type="alphaLcParenR"/>
            </a:pPr>
            <a:r>
              <a:rPr lang="es-GT" sz="3400" dirty="0"/>
              <a:t>Con relación a nosotros: fidelidad, mansedumbre, templanza.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600" dirty="0"/>
              <a:t>No hay ley contra el fruto del Espíritu, V.23.</a:t>
            </a:r>
          </a:p>
        </p:txBody>
      </p:sp>
    </p:spTree>
    <p:extLst>
      <p:ext uri="{BB962C8B-B14F-4D97-AF65-F5344CB8AC3E}">
        <p14:creationId xmlns:p14="http://schemas.microsoft.com/office/powerpoint/2010/main" val="39409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360218"/>
            <a:ext cx="11166763" cy="6123709"/>
          </a:xfrm>
        </p:spPr>
        <p:txBody>
          <a:bodyPr anchor="ctr">
            <a:normAutofit/>
          </a:bodyPr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3800" b="1" dirty="0"/>
              <a:t>Andar por el Espíritu.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600" dirty="0"/>
              <a:t>Implica crucificar la carne con sus pasiones y deseos, V.24.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600" dirty="0"/>
              <a:t>Implica vivir diariamente en el poder del Espíritu Santo, seguir su dirección y reflejar una relación de pertenencia a Cristo, V.25.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600" dirty="0"/>
              <a:t>Implica caminar en sincronía con el Espíritu Santo, V.25.</a:t>
            </a:r>
          </a:p>
          <a:p>
            <a:pPr marL="1050925" lvl="1" indent="-514350" algn="just">
              <a:buFont typeface="+mj-lt"/>
              <a:buAutoNum type="arabicParenR"/>
            </a:pPr>
            <a:r>
              <a:rPr lang="es-GT" sz="3600" dirty="0"/>
              <a:t>Implica no caer en vanagloria, disensiones y envidias, V.26.</a:t>
            </a:r>
          </a:p>
        </p:txBody>
      </p:sp>
    </p:spTree>
    <p:extLst>
      <p:ext uri="{BB962C8B-B14F-4D97-AF65-F5344CB8AC3E}">
        <p14:creationId xmlns:p14="http://schemas.microsoft.com/office/powerpoint/2010/main" val="3132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02242-B22F-4F0F-B70D-DEDC3734F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526473"/>
            <a:ext cx="11166764" cy="5763491"/>
          </a:xfrm>
        </p:spPr>
        <p:txBody>
          <a:bodyPr anchor="ctr"/>
          <a:lstStyle/>
          <a:p>
            <a:pPr marL="514350" indent="-514350" algn="just">
              <a:buFont typeface="+mj-lt"/>
              <a:buAutoNum type="alphaUcPeriod" startAt="3"/>
            </a:pPr>
            <a:r>
              <a:rPr lang="es-GT" sz="4000" b="1" dirty="0"/>
              <a:t>Hay que vivir una vida en el Espíritu, ya que Él nos ayuda a evitar el pecado, Él puede formar nuestro carácter y así reflejar a Cristo a quienes nos rodean.</a:t>
            </a: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267697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172" y="2206171"/>
            <a:ext cx="10515600" cy="2075543"/>
          </a:xfrm>
          <a:prstGeom prst="chevron">
            <a:avLst/>
          </a:prstGeom>
          <a:solidFill>
            <a:srgbClr val="DEDE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s-G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DISCIPULADO Y 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20481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374073"/>
            <a:ext cx="11166763" cy="6054446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4000" dirty="0"/>
              <a:t>No hay nada que podamos agregar a la fe, y el Evangelio nunca añadirá algún requisito adicional. 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4000" dirty="0"/>
              <a:t>Al ser justificados ante Dios por la fe en Cristo, tenemos que depender del Espíritu Santo. 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4000" dirty="0"/>
              <a:t>El Espíritu Santo nos ayudará a vivir para dar frutos espirituales y vencer el pecado. 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4000" dirty="0"/>
              <a:t>Hay que ayudar a los cristianos que han sido engañados con enseñanzas falsas.</a:t>
            </a:r>
          </a:p>
        </p:txBody>
      </p:sp>
    </p:spTree>
    <p:extLst>
      <p:ext uri="{BB962C8B-B14F-4D97-AF65-F5344CB8AC3E}">
        <p14:creationId xmlns:p14="http://schemas.microsoft.com/office/powerpoint/2010/main" val="22368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6A547-F04A-4013-B0AB-B6FBC8A44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" y="1534"/>
            <a:ext cx="12187909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9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AAE5CDC-5A4A-4034-ABF0-259F1934317F}"/>
              </a:ext>
            </a:extLst>
          </p:cNvPr>
          <p:cNvSpPr txBox="1">
            <a:spLocks/>
          </p:cNvSpPr>
          <p:nvPr/>
        </p:nvSpPr>
        <p:spPr>
          <a:xfrm>
            <a:off x="687947" y="3429001"/>
            <a:ext cx="10825179" cy="2818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GT" sz="4400" b="1" dirty="0"/>
              <a:t>FUNDAMENTO BÍBLICO: </a:t>
            </a:r>
            <a:r>
              <a:rPr lang="es-GT" sz="4400" dirty="0"/>
              <a:t>Gálatas 5:1-26.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4EB4F5-A983-4A85-AECE-69E90F8E4C48}"/>
              </a:ext>
            </a:extLst>
          </p:cNvPr>
          <p:cNvSpPr txBox="1">
            <a:spLocks/>
          </p:cNvSpPr>
          <p:nvPr/>
        </p:nvSpPr>
        <p:spPr>
          <a:xfrm>
            <a:off x="687947" y="610303"/>
            <a:ext cx="10825179" cy="27979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GT" sz="4400" b="1" dirty="0"/>
              <a:t>VERSÍCULO CLAVE:</a:t>
            </a:r>
          </a:p>
          <a:p>
            <a:pPr marL="0" indent="0" algn="ctr">
              <a:buNone/>
            </a:pPr>
            <a:r>
              <a:rPr lang="es-GT" sz="4400" dirty="0"/>
              <a:t>“Estad, pues, firmes en la libertad con que Cristo nos hizo libres, y no estéis otra vez sujetos al yugo de esclavitud”, Gálatas 5:1.</a:t>
            </a:r>
          </a:p>
        </p:txBody>
      </p:sp>
    </p:spTree>
    <p:extLst>
      <p:ext uri="{BB962C8B-B14F-4D97-AF65-F5344CB8AC3E}">
        <p14:creationId xmlns:p14="http://schemas.microsoft.com/office/powerpoint/2010/main" val="12773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473" y="263237"/>
            <a:ext cx="11166763" cy="969818"/>
          </a:xfrm>
        </p:spPr>
        <p:txBody>
          <a:bodyPr>
            <a:noAutofit/>
          </a:bodyPr>
          <a:lstStyle/>
          <a:p>
            <a:pPr algn="ctr"/>
            <a:r>
              <a:rPr lang="es-GT" sz="5400" b="1" dirty="0"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1440873"/>
            <a:ext cx="11166763" cy="5043054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800" dirty="0"/>
              <a:t>Agregar cualquier otra cosa a la justificación, que es sólo por la fe, es alejarse de Cristo, es caer de la gracia. 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800" dirty="0"/>
              <a:t>Muchos cristianos son influenciados negativamente en su carrera espiritual por falsos maestros.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800" dirty="0"/>
              <a:t>Es necesario volver o permanecer en el camino de la libertad que es solamente en Cristo.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800" dirty="0"/>
              <a:t>Esta libertad no significa vivir caprichosamente, sino vivir por el poder y la guía del Espíritu Santo.</a:t>
            </a:r>
          </a:p>
        </p:txBody>
      </p:sp>
    </p:spTree>
    <p:extLst>
      <p:ext uri="{BB962C8B-B14F-4D97-AF65-F5344CB8AC3E}">
        <p14:creationId xmlns:p14="http://schemas.microsoft.com/office/powerpoint/2010/main" val="28742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84908" y="2881745"/>
            <a:ext cx="5237019" cy="3241964"/>
          </a:xfrm>
        </p:spPr>
        <p:txBody>
          <a:bodyPr anchor="ctr">
            <a:noAutofit/>
          </a:bodyPr>
          <a:lstStyle/>
          <a:p>
            <a:pPr algn="ctr"/>
            <a:r>
              <a:rPr lang="es-GT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FIRMES EN LA LIBERTAD</a:t>
            </a:r>
            <a:br>
              <a:rPr lang="es-GT" sz="4000" dirty="0"/>
            </a:br>
            <a:r>
              <a:rPr lang="es-GT" sz="4000" dirty="0"/>
              <a:t>Gálatas 5:1-12.</a:t>
            </a:r>
            <a:endParaRPr lang="es-GT" sz="4000" i="1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371653" y="720436"/>
            <a:ext cx="1463527" cy="1593273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es-GT" sz="72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53A9A-4407-4865-AFFE-3A68C23BA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5" y="720436"/>
            <a:ext cx="5234787" cy="5400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1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360218"/>
            <a:ext cx="11166763" cy="6109856"/>
          </a:xfrm>
        </p:spPr>
        <p:txBody>
          <a:bodyPr anchor="ctr">
            <a:normAutofit lnSpcReduction="10000"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3800" b="1" dirty="0"/>
              <a:t>Libres en Cristo.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 desafío para los cristianos es permanecer libres en Cristo, V.1.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 peligro de aceptar la ley como una manera de caminar con Dios.</a:t>
            </a:r>
          </a:p>
          <a:p>
            <a:pPr marL="1498600" lvl="2" indent="-514350" algn="just">
              <a:buFont typeface="+mj-lt"/>
              <a:buAutoNum type="alphaLcParenR"/>
            </a:pPr>
            <a:r>
              <a:rPr lang="es-GT" sz="3400" dirty="0"/>
              <a:t>Se vuelve al yugo de esclavitud, V.1.</a:t>
            </a:r>
          </a:p>
          <a:p>
            <a:pPr marL="1498600" lvl="2" indent="-514350" algn="just">
              <a:buFont typeface="+mj-lt"/>
              <a:buAutoNum type="alphaLcParenR"/>
            </a:pPr>
            <a:r>
              <a:rPr lang="es-GT" sz="3400" dirty="0"/>
              <a:t>La circuncisión de nada aprovecha, V.2.</a:t>
            </a:r>
          </a:p>
          <a:p>
            <a:pPr marL="1498600" lvl="2" indent="-514350" algn="just">
              <a:buFont typeface="+mj-lt"/>
              <a:buAutoNum type="alphaLcParenR"/>
            </a:pPr>
            <a:r>
              <a:rPr lang="es-GT" sz="3400" dirty="0"/>
              <a:t>La ley obliga a cumplirla a cabalidad, cosa difícil, V.3.Vease Santiago 2:10.</a:t>
            </a:r>
          </a:p>
          <a:p>
            <a:pPr marL="1498600" lvl="2" indent="-514350" algn="just">
              <a:buFont typeface="+mj-lt"/>
              <a:buAutoNum type="alphaLcParenR"/>
            </a:pPr>
            <a:r>
              <a:rPr lang="es-GT" sz="3400" dirty="0"/>
              <a:t>Abrazar la ley nos aleja de Cristo y de su gracia, V.4.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Los que caminamos en el Espíritu esperamos la justicia por la fe, y no por las obras de la ley, V.5,6.</a:t>
            </a:r>
          </a:p>
        </p:txBody>
      </p:sp>
    </p:spTree>
    <p:extLst>
      <p:ext uri="{BB962C8B-B14F-4D97-AF65-F5344CB8AC3E}">
        <p14:creationId xmlns:p14="http://schemas.microsoft.com/office/powerpoint/2010/main" val="18864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540326"/>
            <a:ext cx="11180618" cy="5749637"/>
          </a:xfrm>
        </p:spPr>
        <p:txBody>
          <a:bodyPr anchor="ctr">
            <a:normAutofit/>
          </a:bodyPr>
          <a:lstStyle/>
          <a:p>
            <a:pPr marL="442913" lvl="1" indent="-442913" algn="just">
              <a:buFont typeface="+mj-lt"/>
              <a:buAutoNum type="alphaUcPeriod" startAt="2"/>
            </a:pPr>
            <a:r>
              <a:rPr lang="es-GT" sz="3800" b="1" dirty="0"/>
              <a:t>Una carrera interrumpida.</a:t>
            </a:r>
          </a:p>
          <a:p>
            <a:pPr marL="984250" lvl="1" indent="-541338" algn="just">
              <a:buFont typeface="+mj-lt"/>
              <a:buAutoNum type="arabicParenR"/>
            </a:pPr>
            <a:r>
              <a:rPr lang="es-GT" sz="3600" dirty="0"/>
              <a:t>Esto ilustra el problema que enfrentaban los creyentes.</a:t>
            </a:r>
          </a:p>
          <a:p>
            <a:pPr marL="1498600" lvl="2" indent="-514350" algn="just">
              <a:buFont typeface="+mj-lt"/>
              <a:buAutoNum type="alphaLcParenR"/>
            </a:pPr>
            <a:r>
              <a:rPr lang="es-GT" sz="3400" dirty="0"/>
              <a:t>Los falsos maestros intentaran alejarnos de la verdad, V.8.</a:t>
            </a:r>
          </a:p>
          <a:p>
            <a:pPr marL="1441450" lvl="2" indent="-457200" algn="just">
              <a:buFont typeface="+mj-lt"/>
              <a:buAutoNum type="alphaLcParenR"/>
            </a:pPr>
            <a:r>
              <a:rPr lang="es-GT" sz="3400" dirty="0"/>
              <a:t>La falsa enseñanza es comparada con la levadura, V.9. Véase 1 Corintios 5:6.</a:t>
            </a:r>
          </a:p>
          <a:p>
            <a:pPr marL="1441450" lvl="2" indent="-457200" algn="just">
              <a:buFont typeface="+mj-lt"/>
              <a:buAutoNum type="alphaLcParenR"/>
            </a:pPr>
            <a:r>
              <a:rPr lang="es-GT" sz="3400" dirty="0"/>
              <a:t>Los falsos maestros tendrán que responder a Dios por pervertir el Evangelio, V.10.</a:t>
            </a:r>
          </a:p>
          <a:p>
            <a:pPr marL="984250" lvl="1" indent="-542925" algn="just">
              <a:buFont typeface="+mj-lt"/>
              <a:buAutoNum type="arabicParenR"/>
            </a:pPr>
            <a:r>
              <a:rPr lang="es-GT" sz="3600" dirty="0"/>
              <a:t>El mensaje de gracia es ofensivo para los falsos maestros, V.11,12.</a:t>
            </a:r>
            <a:endParaRPr lang="es-GT" sz="3400" dirty="0"/>
          </a:p>
        </p:txBody>
      </p:sp>
    </p:spTree>
    <p:extLst>
      <p:ext uri="{BB962C8B-B14F-4D97-AF65-F5344CB8AC3E}">
        <p14:creationId xmlns:p14="http://schemas.microsoft.com/office/powerpoint/2010/main" val="43536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1B84D-9910-4DC4-BBA8-B0D1152FD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540327"/>
            <a:ext cx="11166763" cy="5777346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UcPeriod" startAt="3"/>
            </a:pPr>
            <a:r>
              <a:rPr lang="es-GT" sz="4000" b="1" dirty="0"/>
              <a:t>Hay que tener cuidado con la falsa enseñanza que se ha propagado en los últimos años y que muchos cristianos lo han aceptado, manténgase alerta para que nada interrumpa su carrera.</a:t>
            </a:r>
            <a:endParaRPr lang="es-419" sz="4000" b="1" dirty="0"/>
          </a:p>
        </p:txBody>
      </p:sp>
    </p:spTree>
    <p:extLst>
      <p:ext uri="{BB962C8B-B14F-4D97-AF65-F5344CB8AC3E}">
        <p14:creationId xmlns:p14="http://schemas.microsoft.com/office/powerpoint/2010/main" val="21209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84908" y="2881745"/>
            <a:ext cx="5237019" cy="3241964"/>
          </a:xfrm>
        </p:spPr>
        <p:txBody>
          <a:bodyPr anchor="ctr">
            <a:noAutofit/>
          </a:bodyPr>
          <a:lstStyle/>
          <a:p>
            <a:pPr algn="ctr"/>
            <a:r>
              <a:rPr lang="es-GT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LIBRES PARA SERVIR EN AMOR</a:t>
            </a:r>
            <a:br>
              <a:rPr lang="es-GT" sz="4000" dirty="0"/>
            </a:br>
            <a:r>
              <a:rPr lang="es-GT" sz="4000" dirty="0"/>
              <a:t>Gálatas 5:13-21.</a:t>
            </a:r>
            <a:endParaRPr lang="es-GT" sz="4000" i="1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371653" y="720436"/>
            <a:ext cx="1463527" cy="1593273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es-GT" sz="7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20B5A-44CA-401E-A1E6-A6FEACAD1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5" y="717089"/>
            <a:ext cx="5234787" cy="5406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13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360218"/>
            <a:ext cx="11166763" cy="6109856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/>
            </a:pPr>
            <a:r>
              <a:rPr lang="es-GT" sz="3800" b="1" dirty="0"/>
              <a:t>Llamados a ser libres.</a:t>
            </a:r>
          </a:p>
          <a:p>
            <a:pPr marL="965200" lvl="1" indent="-514350" algn="just">
              <a:buFont typeface="+mj-lt"/>
              <a:buAutoNum type="arabicParenR"/>
            </a:pPr>
            <a:r>
              <a:rPr lang="es-GT" sz="3600" dirty="0"/>
              <a:t>La libertad espiritual no hay que usarla como excusa para satisfacer los deseos carnales pecaminosos, V.13.</a:t>
            </a:r>
          </a:p>
          <a:p>
            <a:pPr marL="965200" lvl="1" indent="-514350" algn="just">
              <a:buFont typeface="+mj-lt"/>
              <a:buAutoNum type="arabicParenR"/>
            </a:pPr>
            <a:r>
              <a:rPr lang="es-GT" sz="3600" dirty="0"/>
              <a:t>La libertad espiritual se debe usar de manera constructiva y piadosa: “Servíos por amor los unos a los otros”, V.13.</a:t>
            </a:r>
          </a:p>
          <a:p>
            <a:pPr marL="965200" lvl="1" indent="-514350" algn="just">
              <a:buFont typeface="+mj-lt"/>
              <a:buAutoNum type="arabicParenR"/>
            </a:pPr>
            <a:r>
              <a:rPr lang="es-GT" sz="3600" dirty="0"/>
              <a:t>La ley se resume en un concepto: el amor, V.14. Véase Mateo 22:37-40; Levítico 19:18; Mateo 22:37; Deuteronomio 6:5.</a:t>
            </a:r>
          </a:p>
          <a:p>
            <a:pPr marL="965200" lvl="1" indent="-514350" algn="just">
              <a:buFont typeface="+mj-lt"/>
              <a:buAutoNum type="arabicParenR"/>
            </a:pPr>
            <a:r>
              <a:rPr lang="es-GT" sz="3600" dirty="0"/>
              <a:t>Los cristianos se trataban de manera poco amorosa, V.15. “mordiéndose y devorándose”.</a:t>
            </a:r>
          </a:p>
        </p:txBody>
      </p:sp>
    </p:spTree>
    <p:extLst>
      <p:ext uri="{BB962C8B-B14F-4D97-AF65-F5344CB8AC3E}">
        <p14:creationId xmlns:p14="http://schemas.microsoft.com/office/powerpoint/2010/main" val="36297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909</Words>
  <Application>Microsoft Office PowerPoint</Application>
  <PresentationFormat>Panorámica</PresentationFormat>
  <Paragraphs>63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de Office</vt:lpstr>
      <vt:lpstr>LIBRES EN CRISTO</vt:lpstr>
      <vt:lpstr>Presentación de PowerPoint</vt:lpstr>
      <vt:lpstr>INTRODUCCIÓN</vt:lpstr>
      <vt:lpstr>FIRMES EN LA LIBERTAD Gálatas 5:1-12.</vt:lpstr>
      <vt:lpstr>Presentación de PowerPoint</vt:lpstr>
      <vt:lpstr>Presentación de PowerPoint</vt:lpstr>
      <vt:lpstr>Presentación de PowerPoint</vt:lpstr>
      <vt:lpstr>LIBRES PARA SERVIR EN AMOR Gálatas 5:13-21.</vt:lpstr>
      <vt:lpstr>Presentación de PowerPoint</vt:lpstr>
      <vt:lpstr>Presentación de PowerPoint</vt:lpstr>
      <vt:lpstr>Presentación de PowerPoint</vt:lpstr>
      <vt:lpstr>VIVIR POR EL ESPÍRITU Gálatas 5:22-26.</vt:lpstr>
      <vt:lpstr>Presentación de PowerPoint</vt:lpstr>
      <vt:lpstr>Presentación de PowerPoint</vt:lpstr>
      <vt:lpstr>Presentación de PowerPoint</vt:lpstr>
      <vt:lpstr>DISCIPULADO Y MINISTERIO EN ACCIÓN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NACIMIENTO DEL REY</dc:title>
  <dc:creator>Alberto A. Gaitan Ortiz</dc:creator>
  <cp:lastModifiedBy>David Rodríguez Zamora</cp:lastModifiedBy>
  <cp:revision>134</cp:revision>
  <dcterms:created xsi:type="dcterms:W3CDTF">2017-12-20T21:26:11Z</dcterms:created>
  <dcterms:modified xsi:type="dcterms:W3CDTF">2020-05-20T19:58:43Z</dcterms:modified>
</cp:coreProperties>
</file>