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81" r:id="rId6"/>
    <p:sldId id="283" r:id="rId7"/>
    <p:sldId id="282" r:id="rId8"/>
    <p:sldId id="291" r:id="rId9"/>
    <p:sldId id="284" r:id="rId10"/>
    <p:sldId id="285" r:id="rId11"/>
    <p:sldId id="286" r:id="rId12"/>
    <p:sldId id="292" r:id="rId13"/>
    <p:sldId id="287" r:id="rId14"/>
    <p:sldId id="288" r:id="rId15"/>
    <p:sldId id="289" r:id="rId16"/>
    <p:sldId id="267" r:id="rId17"/>
    <p:sldId id="290" r:id="rId18"/>
    <p:sldId id="268" r:id="rId19"/>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0DBBF"/>
    <a:srgbClr val="386B01"/>
    <a:srgbClr val="4A9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40451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90260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53191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6/05/2020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11513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5350DA1-E5FA-407B-B0E1-664E52A5826F}" type="datetimeFigureOut">
              <a:rPr lang="es-GT" smtClean="0"/>
              <a:t>6/05/2020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43970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E5350DA1-E5FA-407B-B0E1-664E52A5826F}" type="datetimeFigureOut">
              <a:rPr lang="es-GT" smtClean="0"/>
              <a:t>6/05/2020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28656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E5350DA1-E5FA-407B-B0E1-664E52A5826F}" type="datetimeFigureOut">
              <a:rPr lang="es-GT" smtClean="0"/>
              <a:t>6/05/2020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04176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E5350DA1-E5FA-407B-B0E1-664E52A5826F}" type="datetimeFigureOut">
              <a:rPr lang="es-GT" smtClean="0"/>
              <a:t>6/05/2020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92061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0DA1-E5FA-407B-B0E1-664E52A5826F}" type="datetimeFigureOut">
              <a:rPr lang="es-GT" smtClean="0"/>
              <a:t>6/05/2020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4398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6/05/2020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273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6/05/2020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46292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4000" t="-18000" r="33000" b="-34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0DA1-E5FA-407B-B0E1-664E52A5826F}" type="datetimeFigureOut">
              <a:rPr lang="es-GT" smtClean="0"/>
              <a:t>6/05/2020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933C9-4AAE-490A-BE9F-F9EE0AB17DCA}" type="slidenum">
              <a:rPr lang="es-GT" smtClean="0"/>
              <a:t>‹Nº›</a:t>
            </a:fld>
            <a:endParaRPr lang="es-GT"/>
          </a:p>
        </p:txBody>
      </p:sp>
    </p:spTree>
    <p:extLst>
      <p:ext uri="{BB962C8B-B14F-4D97-AF65-F5344CB8AC3E}">
        <p14:creationId xmlns:p14="http://schemas.microsoft.com/office/powerpoint/2010/main" val="93296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32508" y="1066797"/>
            <a:ext cx="5763492" cy="1938993"/>
          </a:xfrm>
        </p:spPr>
        <p:txBody>
          <a:bodyPr anchor="ctr">
            <a:noAutofit/>
          </a:bodyPr>
          <a:lstStyle/>
          <a:p>
            <a:pPr algn="ctr"/>
            <a:r>
              <a:rPr lang="es-GT" sz="7500" b="1" dirty="0">
                <a:effectLst>
                  <a:outerShdw blurRad="38100" dist="38100" dir="2700000" algn="tl">
                    <a:srgbClr val="000000">
                      <a:alpha val="43137"/>
                    </a:srgbClr>
                  </a:outerShdw>
                </a:effectLst>
                <a:latin typeface="+mn-lt"/>
              </a:rPr>
              <a:t>VIVIR POR FE</a:t>
            </a:r>
          </a:p>
        </p:txBody>
      </p:sp>
      <p:sp>
        <p:nvSpPr>
          <p:cNvPr id="2" name="Rectangle 1">
            <a:extLst>
              <a:ext uri="{FF2B5EF4-FFF2-40B4-BE49-F238E27FC236}">
                <a16:creationId xmlns:a16="http://schemas.microsoft.com/office/drawing/2014/main" id="{9B033B55-DC1C-4728-8A3F-FFD50BF98825}"/>
              </a:ext>
            </a:extLst>
          </p:cNvPr>
          <p:cNvSpPr/>
          <p:nvPr/>
        </p:nvSpPr>
        <p:spPr>
          <a:xfrm>
            <a:off x="332508" y="3533743"/>
            <a:ext cx="5763492" cy="1938992"/>
          </a:xfrm>
          <a:prstGeom prst="rect">
            <a:avLst/>
          </a:prstGeom>
        </p:spPr>
        <p:txBody>
          <a:bodyPr wrap="square">
            <a:spAutoFit/>
          </a:bodyPr>
          <a:lstStyle/>
          <a:p>
            <a:pPr algn="ctr"/>
            <a:r>
              <a:rPr lang="es-GT" sz="4000" dirty="0">
                <a:effectLst>
                  <a:outerShdw blurRad="38100" dist="38100" dir="2700000" algn="tl">
                    <a:srgbClr val="000000">
                      <a:alpha val="43137"/>
                    </a:srgbClr>
                  </a:outerShdw>
                </a:effectLst>
              </a:rPr>
              <a:t>“Los cristianos son llamados a vivir por la fe en Jesucristo”</a:t>
            </a:r>
            <a:endParaRPr lang="es-419" sz="4000" dirty="0">
              <a:effectLst>
                <a:outerShdw blurRad="38100" dist="38100" dir="2700000" algn="tl">
                  <a:srgbClr val="000000">
                    <a:alpha val="43137"/>
                  </a:srgbClr>
                </a:outerShdw>
              </a:effectLst>
            </a:endParaRPr>
          </a:p>
        </p:txBody>
      </p:sp>
      <p:pic>
        <p:nvPicPr>
          <p:cNvPr id="11" name="Picture 10">
            <a:extLst>
              <a:ext uri="{FF2B5EF4-FFF2-40B4-BE49-F238E27FC236}">
                <a16:creationId xmlns:a16="http://schemas.microsoft.com/office/drawing/2014/main" id="{951A57DE-08AE-40C2-8F66-91AF4987E9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1248" y="166254"/>
            <a:ext cx="5528244" cy="64562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626169961"/>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391886"/>
            <a:ext cx="11146971" cy="6096000"/>
          </a:xfrm>
        </p:spPr>
        <p:txBody>
          <a:bodyPr anchor="ctr">
            <a:noAutofit/>
          </a:bodyPr>
          <a:lstStyle/>
          <a:p>
            <a:pPr marL="536575" indent="-536575" algn="just">
              <a:lnSpc>
                <a:spcPct val="70000"/>
              </a:lnSpc>
              <a:buFont typeface="+mj-lt"/>
              <a:buAutoNum type="alphaUcPeriod" startAt="2"/>
            </a:pPr>
            <a:r>
              <a:rPr lang="es-GT" sz="3600" dirty="0">
                <a:effectLst>
                  <a:outerShdw blurRad="38100" dist="38100" dir="2700000" algn="tl">
                    <a:srgbClr val="000000">
                      <a:alpha val="43137"/>
                    </a:srgbClr>
                  </a:outerShdw>
                </a:effectLst>
              </a:rPr>
              <a:t>Razón principal de esto: “Cristo nos redimió de la maldición de la ley, hecho por nosotros maldición (porque esta escrito: Maldito todo el que es colgado en un madero)” V.13.</a:t>
            </a:r>
          </a:p>
          <a:p>
            <a:pPr marL="914400" lvl="1" indent="-457200" algn="just">
              <a:lnSpc>
                <a:spcPct val="70000"/>
              </a:lnSpc>
              <a:buFont typeface="+mj-lt"/>
              <a:buAutoNum type="arabicParenR"/>
            </a:pPr>
            <a:r>
              <a:rPr lang="es-GT" sz="3200" dirty="0"/>
              <a:t>Morir en la cruz era considerado maldito, esto era piedra de tropiezo para los judíos y locura para los griegos, 1Corintios1:2.</a:t>
            </a:r>
          </a:p>
          <a:p>
            <a:pPr marL="914400" lvl="1" indent="-457200" algn="just">
              <a:lnSpc>
                <a:spcPct val="70000"/>
              </a:lnSpc>
              <a:buFont typeface="+mj-lt"/>
              <a:buAutoNum type="arabicParenR"/>
            </a:pPr>
            <a:r>
              <a:rPr lang="es-GT" sz="3200" dirty="0"/>
              <a:t>Morir crucificado se le consideraba culpable y merecedor de padecer bajo el juicio de Dios. Véase Isaías 53:4.</a:t>
            </a:r>
          </a:p>
          <a:p>
            <a:pPr marL="914400" lvl="1" indent="-457200" algn="just">
              <a:lnSpc>
                <a:spcPct val="70000"/>
              </a:lnSpc>
              <a:buFont typeface="+mj-lt"/>
              <a:buAutoNum type="arabicParenR"/>
            </a:pPr>
            <a:r>
              <a:rPr lang="es-GT" sz="3200" dirty="0"/>
              <a:t>La muerte de Cristo en la cruz para el cristiano es poder y sabiduría de Dios, 1 Corintios 1:24.</a:t>
            </a:r>
          </a:p>
          <a:p>
            <a:pPr marL="914400" lvl="1" indent="-457200" algn="just">
              <a:lnSpc>
                <a:spcPct val="70000"/>
              </a:lnSpc>
              <a:buFont typeface="+mj-lt"/>
              <a:buAutoNum type="arabicParenR"/>
            </a:pPr>
            <a:r>
              <a:rPr lang="es-GT" sz="3200" dirty="0"/>
              <a:t>Por el sacrificio de Jesús, la bendición prometida a Abraham la hereda todo aquel que pone su fe en Jesús, V.14.</a:t>
            </a:r>
          </a:p>
          <a:p>
            <a:pPr marL="914400" lvl="1" indent="-457200" algn="just">
              <a:lnSpc>
                <a:spcPct val="70000"/>
              </a:lnSpc>
              <a:buFont typeface="+mj-lt"/>
              <a:buAutoNum type="arabicParenR"/>
            </a:pPr>
            <a:r>
              <a:rPr lang="es-GT" sz="3200" dirty="0"/>
              <a:t>El creyente también recibe el Espíritu Santo, V.14. “Él vive en los cristianos y los reviste de poder para servir”, Hechos 1:8, Lucas 11:13.</a:t>
            </a:r>
          </a:p>
        </p:txBody>
      </p:sp>
    </p:spTree>
    <p:extLst>
      <p:ext uri="{BB962C8B-B14F-4D97-AF65-F5344CB8AC3E}">
        <p14:creationId xmlns:p14="http://schemas.microsoft.com/office/powerpoint/2010/main" val="21812035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22514" y="537028"/>
            <a:ext cx="11176000" cy="5776685"/>
          </a:xfrm>
        </p:spPr>
        <p:txBody>
          <a:bodyPr anchor="ctr">
            <a:normAutofit/>
          </a:bodyPr>
          <a:lstStyle/>
          <a:p>
            <a:pPr marL="536575" indent="-536575" algn="just">
              <a:buFont typeface="+mj-lt"/>
              <a:buAutoNum type="alphaUcPeriod" startAt="3"/>
            </a:pPr>
            <a:r>
              <a:rPr lang="es-GT" sz="4000" dirty="0">
                <a:effectLst>
                  <a:outerShdw blurRad="38100" dist="38100" dir="2700000" algn="tl">
                    <a:srgbClr val="000000">
                      <a:alpha val="43137"/>
                    </a:srgbClr>
                  </a:outerShdw>
                </a:effectLst>
              </a:rPr>
              <a:t>Es fundamental confiar sólo en Cristo como nuestra fuente de salvación, en vez de tratar de ganar la aprobación de Dios, más bien disfrútela al recibir lo que Dios tiene para usted en Jesucristo.</a:t>
            </a:r>
          </a:p>
        </p:txBody>
      </p:sp>
    </p:spTree>
    <p:extLst>
      <p:ext uri="{BB962C8B-B14F-4D97-AF65-F5344CB8AC3E}">
        <p14:creationId xmlns:p14="http://schemas.microsoft.com/office/powerpoint/2010/main" val="32701731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6362" y="676722"/>
            <a:ext cx="5749637" cy="2752278"/>
          </a:xfrm>
        </p:spPr>
        <p:txBody>
          <a:bodyPr vert="horz" lIns="91440" tIns="45720" rIns="91440" bIns="45720" rtlCol="0" anchor="ctr">
            <a:noAutofit/>
          </a:bodyPr>
          <a:lstStyle/>
          <a:p>
            <a:pPr algn="ctr"/>
            <a:r>
              <a:rPr lang="es-GT" sz="6200" b="1" dirty="0">
                <a:effectLst>
                  <a:outerShdw blurRad="38100" dist="38100" dir="2700000" algn="tl">
                    <a:srgbClr val="000000">
                      <a:alpha val="43137"/>
                    </a:srgbClr>
                  </a:outerShdw>
                </a:effectLst>
                <a:latin typeface="+mn-lt"/>
              </a:rPr>
              <a:t>LA PROMESA DE DIOS SE RECIBE POR LA FE</a:t>
            </a:r>
          </a:p>
        </p:txBody>
      </p:sp>
      <p:sp>
        <p:nvSpPr>
          <p:cNvPr id="4" name="Marcador de texto 3"/>
          <p:cNvSpPr>
            <a:spLocks noGrp="1"/>
          </p:cNvSpPr>
          <p:nvPr>
            <p:ph type="body" sz="half" idx="2"/>
          </p:nvPr>
        </p:nvSpPr>
        <p:spPr>
          <a:xfrm>
            <a:off x="346362" y="5357181"/>
            <a:ext cx="5749637" cy="824097"/>
          </a:xfrm>
        </p:spPr>
        <p:txBody>
          <a:bodyPr anchor="ctr">
            <a:noAutofit/>
          </a:bodyPr>
          <a:lstStyle/>
          <a:p>
            <a:pPr algn="ctr"/>
            <a:r>
              <a:rPr lang="es-GT" sz="3800" i="1" dirty="0">
                <a:effectLst>
                  <a:outerShdw blurRad="38100" dist="38100" dir="2700000" algn="tl">
                    <a:srgbClr val="000000">
                      <a:alpha val="43137"/>
                    </a:srgbClr>
                  </a:outerShdw>
                </a:effectLst>
              </a:rPr>
              <a:t>Gálatas 3:15-22.</a:t>
            </a:r>
          </a:p>
        </p:txBody>
      </p:sp>
      <p:sp>
        <p:nvSpPr>
          <p:cNvPr id="5" name="Cheurón 4"/>
          <p:cNvSpPr/>
          <p:nvPr/>
        </p:nvSpPr>
        <p:spPr>
          <a:xfrm>
            <a:off x="2639289" y="3879067"/>
            <a:ext cx="1163782" cy="1028047"/>
          </a:xfrm>
          <a:prstGeom prst="ellipse">
            <a:avLst/>
          </a:prstGeom>
          <a:solidFill>
            <a:srgbClr val="386B01"/>
          </a:solidFill>
          <a:ln>
            <a:noFill/>
          </a:ln>
          <a:effectLst>
            <a:outerShdw blurRad="76200" dir="13500000" sy="23000" kx="1200000" algn="br" rotWithShape="0">
              <a:prstClr val="black">
                <a:alpha val="2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3</a:t>
            </a:r>
          </a:p>
        </p:txBody>
      </p:sp>
      <p:pic>
        <p:nvPicPr>
          <p:cNvPr id="10" name="Picture 9">
            <a:extLst>
              <a:ext uri="{FF2B5EF4-FFF2-40B4-BE49-F238E27FC236}">
                <a16:creationId xmlns:a16="http://schemas.microsoft.com/office/drawing/2014/main" id="{7BA34B12-D93D-4EE3-9EC1-1A021C8E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8974" y="290945"/>
            <a:ext cx="5873026" cy="6012873"/>
          </a:xfrm>
          <a:prstGeom prst="rect">
            <a:avLst/>
          </a:prstGeom>
          <a:solidFill>
            <a:srgbClr val="FFFFFF">
              <a:shade val="85000"/>
            </a:srgbClr>
          </a:solidFill>
          <a:ln w="190500" cap="rnd">
            <a:no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4175595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551542"/>
            <a:ext cx="11146971" cy="5747657"/>
          </a:xfrm>
        </p:spPr>
        <p:txBody>
          <a:bodyPr anchor="ctr">
            <a:noAutofit/>
          </a:bodyPr>
          <a:lstStyle/>
          <a:p>
            <a:pPr marL="536575" indent="-536575" algn="just">
              <a:lnSpc>
                <a:spcPct val="70000"/>
              </a:lnSpc>
              <a:buFont typeface="+mj-lt"/>
              <a:buAutoNum type="alphaUcPeriod"/>
            </a:pPr>
            <a:r>
              <a:rPr lang="es-GT" sz="4000" dirty="0">
                <a:effectLst>
                  <a:outerShdw blurRad="38100" dist="38100" dir="2700000" algn="tl">
                    <a:srgbClr val="000000">
                      <a:alpha val="43137"/>
                    </a:srgbClr>
                  </a:outerShdw>
                </a:effectLst>
              </a:rPr>
              <a:t>La promesa fue antes que la ley.</a:t>
            </a:r>
          </a:p>
          <a:p>
            <a:pPr marL="914400" lvl="1" indent="-457200" algn="just">
              <a:lnSpc>
                <a:spcPct val="70000"/>
              </a:lnSpc>
              <a:buFont typeface="+mj-lt"/>
              <a:buAutoNum type="arabicParenR"/>
            </a:pPr>
            <a:r>
              <a:rPr lang="es-GT" sz="3600" dirty="0"/>
              <a:t>Un pacto entre los hombres no podía ser anulada ni alterada, V.15.</a:t>
            </a:r>
          </a:p>
          <a:p>
            <a:pPr marL="914400" lvl="1" indent="-457200" algn="just">
              <a:lnSpc>
                <a:spcPct val="70000"/>
              </a:lnSpc>
              <a:buFont typeface="+mj-lt"/>
              <a:buAutoNum type="arabicParenR"/>
            </a:pPr>
            <a:r>
              <a:rPr lang="es-GT" sz="3600" dirty="0"/>
              <a:t>El pacto de Dios con Abraham se basó en la promesa de darle una descendencia incontable y bendecir al mundo a través de él, Genesis 3:15.</a:t>
            </a:r>
          </a:p>
          <a:p>
            <a:pPr marL="914400" lvl="1" indent="-457200" algn="just">
              <a:lnSpc>
                <a:spcPct val="70000"/>
              </a:lnSpc>
              <a:buFont typeface="+mj-lt"/>
              <a:buAutoNum type="arabicParenR"/>
            </a:pPr>
            <a:r>
              <a:rPr lang="es-GT" sz="3600" dirty="0"/>
              <a:t>Este pacto con Abraham se estableció 430 años antes que la ley, V:17.</a:t>
            </a:r>
          </a:p>
          <a:p>
            <a:pPr marL="914400" lvl="1" indent="-457200" algn="just">
              <a:lnSpc>
                <a:spcPct val="70000"/>
              </a:lnSpc>
              <a:buFont typeface="+mj-lt"/>
              <a:buAutoNum type="arabicParenR"/>
            </a:pPr>
            <a:r>
              <a:rPr lang="es-GT" sz="3600" dirty="0"/>
              <a:t>La finalidad de la ley no era anular el pacto de Dios o anular su promesa, está siempre vendrá a nosotros a través de la fe, V:18.</a:t>
            </a:r>
          </a:p>
          <a:p>
            <a:pPr marL="914400" lvl="1" indent="-457200" algn="just">
              <a:lnSpc>
                <a:spcPct val="70000"/>
              </a:lnSpc>
              <a:buFont typeface="+mj-lt"/>
              <a:buAutoNum type="arabicParenR"/>
            </a:pPr>
            <a:r>
              <a:rPr lang="es-GT" sz="3600" dirty="0"/>
              <a:t>Jesús es la personificación del cumplimiento de esta promesa hecha a Abraham, V.16. Véase Lucas 24:46,47. Juan 1:12.</a:t>
            </a:r>
          </a:p>
        </p:txBody>
      </p:sp>
    </p:spTree>
    <p:extLst>
      <p:ext uri="{BB962C8B-B14F-4D97-AF65-F5344CB8AC3E}">
        <p14:creationId xmlns:p14="http://schemas.microsoft.com/office/powerpoint/2010/main" val="26861796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391886"/>
            <a:ext cx="11146971" cy="6096000"/>
          </a:xfrm>
        </p:spPr>
        <p:txBody>
          <a:bodyPr anchor="ctr">
            <a:noAutofit/>
          </a:bodyPr>
          <a:lstStyle/>
          <a:p>
            <a:pPr marL="536575" indent="-536575" algn="just">
              <a:buFont typeface="+mj-lt"/>
              <a:buAutoNum type="alphaUcPeriod" startAt="2"/>
            </a:pPr>
            <a:r>
              <a:rPr lang="es-GT" sz="4000" dirty="0">
                <a:effectLst>
                  <a:outerShdw blurRad="38100" dist="38100" dir="2700000" algn="tl">
                    <a:srgbClr val="000000">
                      <a:alpha val="43137"/>
                    </a:srgbClr>
                  </a:outerShdw>
                </a:effectLst>
              </a:rPr>
              <a:t>El propósito de la ley. </a:t>
            </a:r>
          </a:p>
          <a:p>
            <a:pPr marL="914400" lvl="1" indent="-457200" algn="just">
              <a:buFont typeface="+mj-lt"/>
              <a:buAutoNum type="arabicParenR"/>
            </a:pPr>
            <a:r>
              <a:rPr lang="es-GT" sz="3600" dirty="0"/>
              <a:t>La ley fue añadida a causa de las transgresiones, hasta que viniese la simiente a quien fue hecha la promesa, V.19. Véase Romanos 4:15.</a:t>
            </a:r>
          </a:p>
          <a:p>
            <a:pPr marL="914400" lvl="1" indent="-457200" algn="just">
              <a:buFont typeface="+mj-lt"/>
              <a:buAutoNum type="arabicParenR"/>
            </a:pPr>
            <a:r>
              <a:rPr lang="es-GT" sz="3600" dirty="0"/>
              <a:t>La ley se promulgó por medio de ángeles, y obrando con Moisés como mediador, V.19.</a:t>
            </a:r>
          </a:p>
          <a:p>
            <a:pPr marL="914400" lvl="1" indent="-457200" algn="just">
              <a:buFont typeface="+mj-lt"/>
              <a:buAutoNum type="arabicParenR"/>
            </a:pPr>
            <a:r>
              <a:rPr lang="es-GT" sz="3600" dirty="0"/>
              <a:t>La promesa a Abraham fue sin mediador alguno, solo necesitó creer en Dios para su cumplimiento, V.20.</a:t>
            </a:r>
          </a:p>
          <a:p>
            <a:pPr marL="914400" lvl="1" indent="-457200" algn="just">
              <a:buFont typeface="+mj-lt"/>
              <a:buAutoNum type="arabicParenR"/>
            </a:pPr>
            <a:r>
              <a:rPr lang="es-GT" sz="3600" dirty="0"/>
              <a:t>La ley no contradice las promesas de Dios, V.21.</a:t>
            </a:r>
          </a:p>
          <a:p>
            <a:pPr marL="914400" lvl="1" indent="-457200" algn="just">
              <a:buFont typeface="+mj-lt"/>
              <a:buAutoNum type="arabicParenR"/>
            </a:pPr>
            <a:r>
              <a:rPr lang="es-GT" sz="3600" dirty="0"/>
              <a:t>La ley trae conciencia del pecado, V.22. Romanos 3:10,23.</a:t>
            </a:r>
          </a:p>
        </p:txBody>
      </p:sp>
    </p:spTree>
    <p:extLst>
      <p:ext uri="{BB962C8B-B14F-4D97-AF65-F5344CB8AC3E}">
        <p14:creationId xmlns:p14="http://schemas.microsoft.com/office/powerpoint/2010/main" val="18979042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22514" y="537028"/>
            <a:ext cx="11176000" cy="5776685"/>
          </a:xfrm>
        </p:spPr>
        <p:txBody>
          <a:bodyPr anchor="ctr">
            <a:normAutofit/>
          </a:bodyPr>
          <a:lstStyle/>
          <a:p>
            <a:pPr marL="536575" indent="-536575" algn="just">
              <a:buFont typeface="+mj-lt"/>
              <a:buAutoNum type="alphaUcPeriod" startAt="3"/>
            </a:pPr>
            <a:r>
              <a:rPr lang="es-GT" sz="4000" dirty="0">
                <a:effectLst>
                  <a:outerShdw blurRad="38100" dist="38100" dir="2700000" algn="tl">
                    <a:srgbClr val="000000">
                      <a:alpha val="43137"/>
                    </a:srgbClr>
                  </a:outerShdw>
                </a:effectLst>
              </a:rPr>
              <a:t>Es fundamental saber que los perdidos están cautivos al pecado, pero a través de la fe en Cristo somos salvos por gracia, liberados del poder y de la esclavitud del pecado.</a:t>
            </a:r>
          </a:p>
        </p:txBody>
      </p:sp>
    </p:spTree>
    <p:extLst>
      <p:ext uri="{BB962C8B-B14F-4D97-AF65-F5344CB8AC3E}">
        <p14:creationId xmlns:p14="http://schemas.microsoft.com/office/powerpoint/2010/main" val="38951030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06582"/>
            <a:ext cx="10515600" cy="5417127"/>
          </a:xfrm>
          <a:prstGeom prst="curvedRightArrow">
            <a:avLst>
              <a:gd name="adj1" fmla="val 43233"/>
              <a:gd name="adj2" fmla="val 50000"/>
              <a:gd name="adj3" fmla="val 25000"/>
            </a:avLst>
          </a:prstGeom>
          <a:solidFill>
            <a:srgbClr val="386B01"/>
          </a:solidFill>
          <a:ln>
            <a:noFill/>
          </a:ln>
          <a:scene3d>
            <a:camera prst="isometricOffAxis2Left"/>
            <a:lightRig rig="threePt" dir="t"/>
          </a:scene3d>
        </p:spPr>
        <p:txBody>
          <a:bodyPr>
            <a:normAutofit/>
          </a:bodyPr>
          <a:lstStyle/>
          <a:p>
            <a:pPr algn="ctr"/>
            <a: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t>DISCIPULADO Y</a:t>
            </a:r>
            <a:b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br>
            <a:b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br>
            <a: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t> MINISTERIO EN ACCIÓN</a:t>
            </a:r>
          </a:p>
        </p:txBody>
      </p:sp>
    </p:spTree>
    <p:extLst>
      <p:ext uri="{BB962C8B-B14F-4D97-AF65-F5344CB8AC3E}">
        <p14:creationId xmlns:p14="http://schemas.microsoft.com/office/powerpoint/2010/main" val="180976587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2514" y="551543"/>
            <a:ext cx="11161486" cy="5762171"/>
          </a:xfrm>
        </p:spPr>
        <p:txBody>
          <a:bodyPr anchor="ctr">
            <a:noAutofit/>
          </a:bodyPr>
          <a:lstStyle/>
          <a:p>
            <a:pPr marL="363538" indent="-363538" algn="just">
              <a:lnSpc>
                <a:spcPct val="80000"/>
              </a:lnSpc>
              <a:buFont typeface="Wingdings" panose="05000000000000000000" pitchFamily="2" charset="2"/>
              <a:buChar char="§"/>
            </a:pPr>
            <a:r>
              <a:rPr lang="es-GT" sz="4000" dirty="0">
                <a:ea typeface="Yu Mincho" panose="02020400000000000000" pitchFamily="18" charset="-128"/>
              </a:rPr>
              <a:t>Los gálatas se desviaron de la fe en Cristo y comenzaron a poner su fe en su propio esfuerzo de cumplir la ley mosaica. </a:t>
            </a:r>
          </a:p>
          <a:p>
            <a:pPr marL="363538" indent="-363538" algn="just">
              <a:lnSpc>
                <a:spcPct val="80000"/>
              </a:lnSpc>
              <a:buFont typeface="Wingdings" panose="05000000000000000000" pitchFamily="2" charset="2"/>
              <a:buChar char="§"/>
            </a:pPr>
            <a:r>
              <a:rPr lang="es-GT" sz="4000" dirty="0">
                <a:ea typeface="Yu Mincho" panose="02020400000000000000" pitchFamily="18" charset="-128"/>
              </a:rPr>
              <a:t>Los cristianos a menudo son tentados a concentrarse en su propio esfuerzo apartando los ojos de Cristo. </a:t>
            </a:r>
          </a:p>
          <a:p>
            <a:pPr marL="363538" indent="-363538" algn="just">
              <a:lnSpc>
                <a:spcPct val="80000"/>
              </a:lnSpc>
              <a:buFont typeface="Wingdings" panose="05000000000000000000" pitchFamily="2" charset="2"/>
              <a:buChar char="§"/>
            </a:pPr>
            <a:r>
              <a:rPr lang="es-GT" sz="4000" dirty="0">
                <a:ea typeface="Yu Mincho" panose="02020400000000000000" pitchFamily="18" charset="-128"/>
              </a:rPr>
              <a:t>La ley mosaica no puede salvar a nadie solo la fe en Jesucristo puede dar salvación. </a:t>
            </a:r>
          </a:p>
          <a:p>
            <a:pPr marL="363538" indent="-363538" algn="just">
              <a:lnSpc>
                <a:spcPct val="80000"/>
              </a:lnSpc>
              <a:buFont typeface="Wingdings" panose="05000000000000000000" pitchFamily="2" charset="2"/>
              <a:buChar char="§"/>
            </a:pPr>
            <a:r>
              <a:rPr lang="es-GT" sz="4000" dirty="0">
                <a:ea typeface="Yu Mincho" panose="02020400000000000000" pitchFamily="18" charset="-128"/>
              </a:rPr>
              <a:t>Oren unos por otros para que el Espíritu Santo obre en la vida de cada uno. </a:t>
            </a:r>
          </a:p>
        </p:txBody>
      </p:sp>
    </p:spTree>
    <p:extLst>
      <p:ext uri="{BB962C8B-B14F-4D97-AF65-F5344CB8AC3E}">
        <p14:creationId xmlns:p14="http://schemas.microsoft.com/office/powerpoint/2010/main" val="6152824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CCD3A07D-401B-49C6-9426-A5F90BCB1E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1534"/>
            <a:ext cx="12187909" cy="6854932"/>
          </a:xfrm>
          <a:prstGeom prst="rect">
            <a:avLst/>
          </a:prstGeom>
        </p:spPr>
      </p:pic>
    </p:spTree>
    <p:extLst>
      <p:ext uri="{BB962C8B-B14F-4D97-AF65-F5344CB8AC3E}">
        <p14:creationId xmlns:p14="http://schemas.microsoft.com/office/powerpoint/2010/main" val="247457651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p:cNvSpPr>
            <a:spLocks noGrp="1"/>
          </p:cNvSpPr>
          <p:nvPr>
            <p:ph type="body" sz="quarter" idx="3"/>
          </p:nvPr>
        </p:nvSpPr>
        <p:spPr>
          <a:xfrm>
            <a:off x="1059543" y="1025237"/>
            <a:ext cx="10101943" cy="3214254"/>
          </a:xfrm>
          <a:ln w="38100">
            <a:solidFill>
              <a:srgbClr val="0070C0"/>
            </a:solidFill>
          </a:ln>
        </p:spPr>
        <p:txBody>
          <a:bodyPr vert="horz" lIns="91440" tIns="45720" rIns="91440" bIns="45720" rtlCol="0" anchor="ctr">
            <a:noAutofit/>
          </a:bodyPr>
          <a:lstStyle/>
          <a:p>
            <a:pPr algn="ctr"/>
            <a:r>
              <a:rPr lang="es-GT" sz="4000" dirty="0">
                <a:effectLst>
                  <a:outerShdw blurRad="38100" dist="38100" dir="2700000" algn="tl">
                    <a:srgbClr val="000000">
                      <a:alpha val="43137"/>
                    </a:srgbClr>
                  </a:outerShdw>
                </a:effectLst>
              </a:rPr>
              <a:t>VERSÍCULO CLAVE: </a:t>
            </a:r>
          </a:p>
          <a:p>
            <a:pPr algn="just"/>
            <a:r>
              <a:rPr lang="es-GT" sz="3800" b="0" dirty="0">
                <a:effectLst>
                  <a:outerShdw blurRad="38100" dist="38100" dir="2700000" algn="tl">
                    <a:srgbClr val="000000">
                      <a:alpha val="43137"/>
                    </a:srgbClr>
                  </a:outerShdw>
                </a:effectLst>
                <a:latin typeface="+mj-lt"/>
              </a:rPr>
              <a:t>“Y que por la ley ninguno se justifica para con Dios, es evidente, porque: El justo por la fe vivirá”, </a:t>
            </a:r>
          </a:p>
          <a:p>
            <a:pPr algn="ctr"/>
            <a:r>
              <a:rPr lang="es-GT" sz="3800" b="0" dirty="0">
                <a:effectLst>
                  <a:outerShdw blurRad="38100" dist="38100" dir="2700000" algn="tl">
                    <a:srgbClr val="000000">
                      <a:alpha val="43137"/>
                    </a:srgbClr>
                  </a:outerShdw>
                </a:effectLst>
                <a:latin typeface="+mj-lt"/>
              </a:rPr>
              <a:t>Gálatas 3:11. </a:t>
            </a:r>
          </a:p>
          <a:p>
            <a:pPr algn="just"/>
            <a:endParaRPr lang="es-GT" sz="3600" b="0" dirty="0">
              <a:effectLst>
                <a:outerShdw blurRad="38100" dist="38100" dir="2700000" algn="tl">
                  <a:srgbClr val="000000">
                    <a:alpha val="43137"/>
                  </a:srgbClr>
                </a:outerShdw>
              </a:effectLst>
              <a:latin typeface="+mj-lt"/>
            </a:endParaRPr>
          </a:p>
        </p:txBody>
      </p:sp>
      <p:sp>
        <p:nvSpPr>
          <p:cNvPr id="10" name="Rectángulo 9">
            <a:extLst>
              <a:ext uri="{FF2B5EF4-FFF2-40B4-BE49-F238E27FC236}">
                <a16:creationId xmlns:a16="http://schemas.microsoft.com/office/drawing/2014/main" id="{EFE7BB62-3774-48AC-B974-BD015DE82E46}"/>
              </a:ext>
            </a:extLst>
          </p:cNvPr>
          <p:cNvSpPr/>
          <p:nvPr/>
        </p:nvSpPr>
        <p:spPr>
          <a:xfrm>
            <a:off x="1059543" y="4837623"/>
            <a:ext cx="10101943" cy="1292662"/>
          </a:xfrm>
          <a:prstGeom prst="rect">
            <a:avLst/>
          </a:prstGeom>
          <a:noFill/>
          <a:ln w="38100"/>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s-GT" sz="4000" b="1" dirty="0">
                <a:effectLst>
                  <a:outerShdw blurRad="38100" dist="38100" dir="2700000" algn="tl">
                    <a:srgbClr val="000000">
                      <a:alpha val="43137"/>
                    </a:srgbClr>
                  </a:outerShdw>
                </a:effectLst>
              </a:rPr>
              <a:t>FUNDAMENTO BÍBLICO:</a:t>
            </a:r>
          </a:p>
          <a:p>
            <a:pPr algn="ctr"/>
            <a:r>
              <a:rPr lang="pt-BR" sz="3800" dirty="0">
                <a:effectLst>
                  <a:outerShdw blurRad="38100" dist="38100" dir="2700000" algn="tl">
                    <a:srgbClr val="000000">
                      <a:alpha val="43137"/>
                    </a:srgbClr>
                  </a:outerShdw>
                </a:effectLst>
              </a:rPr>
              <a:t>Gálatas 3:1-22.  </a:t>
            </a:r>
            <a:r>
              <a:rPr lang="es-GT" sz="38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549595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514" y="365126"/>
            <a:ext cx="11161486" cy="883104"/>
          </a:xfrm>
        </p:spPr>
        <p:txBody>
          <a:bodyPr vert="horz" lIns="91440" tIns="45720" rIns="91440" bIns="45720" rtlCol="0" anchor="ctr">
            <a:normAutofit fontScale="90000"/>
          </a:bodyPr>
          <a:lstStyle/>
          <a:p>
            <a:pPr algn="ctr"/>
            <a:r>
              <a:rPr lang="es-GT" sz="7200" b="1" dirty="0">
                <a:effectLst>
                  <a:outerShdw blurRad="38100" dist="38100" dir="2700000" algn="tl">
                    <a:srgbClr val="000000">
                      <a:alpha val="43137"/>
                    </a:srgbClr>
                  </a:outerShdw>
                </a:effectLst>
                <a:latin typeface="+mn-lt"/>
              </a:rPr>
              <a:t>INTRODUCCIÓN</a:t>
            </a:r>
          </a:p>
        </p:txBody>
      </p:sp>
      <p:sp>
        <p:nvSpPr>
          <p:cNvPr id="3" name="Marcador de contenido 2"/>
          <p:cNvSpPr>
            <a:spLocks noGrp="1"/>
          </p:cNvSpPr>
          <p:nvPr>
            <p:ph idx="1"/>
          </p:nvPr>
        </p:nvSpPr>
        <p:spPr>
          <a:xfrm>
            <a:off x="522514" y="1378858"/>
            <a:ext cx="11161486" cy="5114016"/>
          </a:xfrm>
        </p:spPr>
        <p:txBody>
          <a:bodyPr anchor="ctr">
            <a:noAutofit/>
          </a:bodyPr>
          <a:lstStyle/>
          <a:p>
            <a:pPr marL="363538" indent="-363538" algn="just">
              <a:buFont typeface="Wingdings" panose="05000000000000000000" pitchFamily="2" charset="2"/>
              <a:buChar char="§"/>
            </a:pPr>
            <a:r>
              <a:rPr lang="es-GT" sz="3500" dirty="0">
                <a:ea typeface="Yu Mincho" panose="02020400000000000000" pitchFamily="18" charset="-128"/>
              </a:rPr>
              <a:t>Nadie quisiera ser estafado, engañado o caer en una trampa; tampoco nadie quisiera que, al leer la letra pequeña de un contrato, encontrarse con expectativas o demandas ocultas. 	</a:t>
            </a:r>
          </a:p>
          <a:p>
            <a:pPr marL="363538" indent="-363538" algn="just">
              <a:buFont typeface="Wingdings" panose="05000000000000000000" pitchFamily="2" charset="2"/>
              <a:buChar char="§"/>
            </a:pPr>
            <a:r>
              <a:rPr lang="es-GT" sz="3500" dirty="0">
                <a:ea typeface="Yu Mincho" panose="02020400000000000000" pitchFamily="18" charset="-128"/>
              </a:rPr>
              <a:t>Los cristianos judaizantes alteraron el verdadero evangelio de la gracia con las obras de la ley mosaica. </a:t>
            </a:r>
          </a:p>
          <a:p>
            <a:pPr marL="363538" indent="-363538" algn="just">
              <a:buFont typeface="Wingdings" panose="05000000000000000000" pitchFamily="2" charset="2"/>
              <a:buChar char="§"/>
            </a:pPr>
            <a:r>
              <a:rPr lang="es-GT" sz="3500" dirty="0">
                <a:ea typeface="Yu Mincho" panose="02020400000000000000" pitchFamily="18" charset="-128"/>
              </a:rPr>
              <a:t>Pablo les dijo a los Gálatas que Dios no consideraba la ley mosaica un requisito para la salvación. </a:t>
            </a:r>
          </a:p>
          <a:p>
            <a:pPr marL="363538" indent="-363538" algn="just">
              <a:buFont typeface="Wingdings" panose="05000000000000000000" pitchFamily="2" charset="2"/>
              <a:buChar char="§"/>
            </a:pPr>
            <a:r>
              <a:rPr lang="es-GT" sz="3500" dirty="0">
                <a:ea typeface="Yu Mincho" panose="02020400000000000000" pitchFamily="18" charset="-128"/>
              </a:rPr>
              <a:t>Por eso los creyentes de hoy nunca deben caer en esta trampa, la salvación es solo por la fe en Cristo.</a:t>
            </a:r>
          </a:p>
        </p:txBody>
      </p:sp>
    </p:spTree>
    <p:extLst>
      <p:ext uri="{BB962C8B-B14F-4D97-AF65-F5344CB8AC3E}">
        <p14:creationId xmlns:p14="http://schemas.microsoft.com/office/powerpoint/2010/main" val="3132993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6362" y="676722"/>
            <a:ext cx="5749637" cy="2752278"/>
          </a:xfrm>
        </p:spPr>
        <p:txBody>
          <a:bodyPr vert="horz" lIns="91440" tIns="45720" rIns="91440" bIns="45720" rtlCol="0" anchor="ctr">
            <a:noAutofit/>
          </a:bodyPr>
          <a:lstStyle/>
          <a:p>
            <a:pPr algn="ctr"/>
            <a:r>
              <a:rPr lang="es-GT" sz="6200" b="1" dirty="0">
                <a:effectLst>
                  <a:outerShdw blurRad="38100" dist="38100" dir="2700000" algn="tl">
                    <a:srgbClr val="000000">
                      <a:alpha val="43137"/>
                    </a:srgbClr>
                  </a:outerShdw>
                </a:effectLst>
                <a:latin typeface="+mn-lt"/>
              </a:rPr>
              <a:t>RECIBIR EL ESPÍRITU SANTO POR LA FE</a:t>
            </a:r>
          </a:p>
        </p:txBody>
      </p:sp>
      <p:sp>
        <p:nvSpPr>
          <p:cNvPr id="4" name="Marcador de texto 3"/>
          <p:cNvSpPr>
            <a:spLocks noGrp="1"/>
          </p:cNvSpPr>
          <p:nvPr>
            <p:ph type="body" sz="half" idx="2"/>
          </p:nvPr>
        </p:nvSpPr>
        <p:spPr>
          <a:xfrm>
            <a:off x="346362" y="5357181"/>
            <a:ext cx="5749637" cy="824097"/>
          </a:xfrm>
        </p:spPr>
        <p:txBody>
          <a:bodyPr anchor="ctr">
            <a:noAutofit/>
          </a:bodyPr>
          <a:lstStyle/>
          <a:p>
            <a:pPr algn="ctr"/>
            <a:r>
              <a:rPr lang="es-GT" sz="3800" i="1" dirty="0">
                <a:effectLst>
                  <a:outerShdw blurRad="38100" dist="38100" dir="2700000" algn="tl">
                    <a:srgbClr val="000000">
                      <a:alpha val="43137"/>
                    </a:srgbClr>
                  </a:outerShdw>
                </a:effectLst>
              </a:rPr>
              <a:t>Gálatas 3:1-9.</a:t>
            </a:r>
          </a:p>
        </p:txBody>
      </p:sp>
      <p:sp>
        <p:nvSpPr>
          <p:cNvPr id="5" name="Cheurón 4"/>
          <p:cNvSpPr/>
          <p:nvPr/>
        </p:nvSpPr>
        <p:spPr>
          <a:xfrm>
            <a:off x="2639289" y="3879067"/>
            <a:ext cx="1163782" cy="1028047"/>
          </a:xfrm>
          <a:prstGeom prst="ellipse">
            <a:avLst/>
          </a:prstGeom>
          <a:solidFill>
            <a:srgbClr val="386B01"/>
          </a:solidFill>
          <a:ln>
            <a:noFill/>
          </a:ln>
          <a:effectLst>
            <a:outerShdw blurRad="76200" dir="13500000" sy="23000" kx="1200000" algn="br" rotWithShape="0">
              <a:prstClr val="black">
                <a:alpha val="2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1</a:t>
            </a:r>
          </a:p>
        </p:txBody>
      </p:sp>
      <p:pic>
        <p:nvPicPr>
          <p:cNvPr id="9" name="Picture 8">
            <a:extLst>
              <a:ext uri="{FF2B5EF4-FFF2-40B4-BE49-F238E27FC236}">
                <a16:creationId xmlns:a16="http://schemas.microsoft.com/office/drawing/2014/main" id="{16F644CE-5610-46DE-9981-605DD42BC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8974" y="263236"/>
            <a:ext cx="5873026" cy="6068291"/>
          </a:xfrm>
          <a:prstGeom prst="rect">
            <a:avLst/>
          </a:prstGeom>
          <a:solidFill>
            <a:srgbClr val="FFFFFF">
              <a:shade val="85000"/>
            </a:srgbClr>
          </a:solidFill>
          <a:ln w="190500" cap="rnd">
            <a:noFill/>
          </a:ln>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186235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551542"/>
            <a:ext cx="11146971" cy="5747657"/>
          </a:xfrm>
        </p:spPr>
        <p:txBody>
          <a:bodyPr anchor="ctr">
            <a:noAutofit/>
          </a:bodyPr>
          <a:lstStyle/>
          <a:p>
            <a:pPr marL="536575" indent="-536575" algn="just">
              <a:buFont typeface="+mj-lt"/>
              <a:buAutoNum type="alphaUcPeriod"/>
            </a:pPr>
            <a:r>
              <a:rPr lang="es-GT" sz="4000" dirty="0">
                <a:effectLst>
                  <a:outerShdw blurRad="38100" dist="38100" dir="2700000" algn="tl">
                    <a:srgbClr val="000000">
                      <a:alpha val="43137"/>
                    </a:srgbClr>
                  </a:outerShdw>
                </a:effectLst>
              </a:rPr>
              <a:t>¿Recibisteis el Espíritu por las obras de la ley, o por el oír con fe?</a:t>
            </a:r>
          </a:p>
          <a:p>
            <a:pPr marL="914400" lvl="1" indent="-457200" algn="just">
              <a:buFont typeface="+mj-lt"/>
              <a:buAutoNum type="arabicParenR"/>
            </a:pPr>
            <a:r>
              <a:rPr lang="es-GT" sz="3600" dirty="0"/>
              <a:t>Con esta pregunta Pablo confronta a los cristianos que se alejaron de la pureza del evangelio por la fascinación y la seducción de las falsas enseñanzas, y por las palabras engañosas de los falsos maestros, V.1.</a:t>
            </a:r>
          </a:p>
        </p:txBody>
      </p:sp>
    </p:spTree>
    <p:extLst>
      <p:ext uri="{BB962C8B-B14F-4D97-AF65-F5344CB8AC3E}">
        <p14:creationId xmlns:p14="http://schemas.microsoft.com/office/powerpoint/2010/main" val="36794089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551542"/>
            <a:ext cx="11146971" cy="5747657"/>
          </a:xfrm>
        </p:spPr>
        <p:txBody>
          <a:bodyPr anchor="ctr">
            <a:noAutofit/>
          </a:bodyPr>
          <a:lstStyle/>
          <a:p>
            <a:pPr marL="536575" indent="-536575" algn="just">
              <a:buFont typeface="+mj-lt"/>
              <a:buAutoNum type="alphaUcPeriod"/>
            </a:pPr>
            <a:r>
              <a:rPr lang="es-GT" sz="4000" dirty="0">
                <a:effectLst>
                  <a:outerShdw blurRad="38100" dist="38100" dir="2700000" algn="tl">
                    <a:srgbClr val="000000">
                      <a:alpha val="43137"/>
                    </a:srgbClr>
                  </a:outerShdw>
                </a:effectLst>
              </a:rPr>
              <a:t>¿Recibisteis el Espíritu por las obras de la ley, o por el oír con fe?</a:t>
            </a:r>
          </a:p>
          <a:p>
            <a:pPr marL="900113" lvl="1" indent="-442913" algn="just">
              <a:buFont typeface="+mj-lt"/>
              <a:buAutoNum type="arabicParenR" startAt="2"/>
            </a:pPr>
            <a:r>
              <a:rPr lang="es-GT" sz="3600" dirty="0"/>
              <a:t>Con esta pregunta Pablo también confronta a los cristianos insensatos que contradecían la obra de Cristo en la cruz y la obra del Espíritu Santo en sus vidas, V.1, 2</a:t>
            </a:r>
          </a:p>
          <a:p>
            <a:pPr marL="1371600" lvl="2" indent="-457200" algn="just">
              <a:buFont typeface="+mj-lt"/>
              <a:buAutoNum type="alphaLcParenR"/>
            </a:pPr>
            <a:r>
              <a:rPr lang="es-GT" sz="3200" dirty="0"/>
              <a:t>Esto afecta su crecimiento espiritual, V.3. “No es por esfuerzo personal sino por el Espíritu”.</a:t>
            </a:r>
          </a:p>
          <a:p>
            <a:pPr marL="1371600" lvl="2" indent="-457200" algn="just">
              <a:buFont typeface="+mj-lt"/>
              <a:buAutoNum type="alphaLcParenR"/>
            </a:pPr>
            <a:r>
              <a:rPr lang="es-GT" sz="3200" dirty="0"/>
              <a:t>Esto afecta su experiencia cristiana, todo sería en vano, V.4.</a:t>
            </a:r>
          </a:p>
          <a:p>
            <a:pPr marL="1371600" lvl="2" indent="-457200" algn="just">
              <a:buFont typeface="+mj-lt"/>
              <a:buAutoNum type="alphaLcParenR"/>
            </a:pPr>
            <a:r>
              <a:rPr lang="es-GT" sz="3200" dirty="0"/>
              <a:t>Esto afecta su relación con el Espíritu Santo, V.5. “El nos llena y hace milagros”.</a:t>
            </a:r>
          </a:p>
        </p:txBody>
      </p:sp>
    </p:spTree>
    <p:extLst>
      <p:ext uri="{BB962C8B-B14F-4D97-AF65-F5344CB8AC3E}">
        <p14:creationId xmlns:p14="http://schemas.microsoft.com/office/powerpoint/2010/main" val="12222176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22514" y="537028"/>
            <a:ext cx="11176000" cy="5776685"/>
          </a:xfrm>
        </p:spPr>
        <p:txBody>
          <a:bodyPr anchor="ctr">
            <a:normAutofit/>
          </a:bodyPr>
          <a:lstStyle/>
          <a:p>
            <a:pPr marL="536575" indent="-536575" algn="just">
              <a:buFont typeface="+mj-lt"/>
              <a:buAutoNum type="alphaUcPeriod" startAt="2"/>
            </a:pPr>
            <a:r>
              <a:rPr lang="es-GT" sz="4000" dirty="0">
                <a:effectLst>
                  <a:outerShdw blurRad="38100" dist="38100" dir="2700000" algn="tl">
                    <a:srgbClr val="000000">
                      <a:alpha val="43137"/>
                    </a:srgbClr>
                  </a:outerShdw>
                </a:effectLst>
              </a:rPr>
              <a:t>Pablo uso a Abraham para ilustrar el plan de salvación exclusivamente por la fe, lea y explique los V.6-9. </a:t>
            </a:r>
          </a:p>
          <a:p>
            <a:pPr marL="536575" indent="-536575" algn="just">
              <a:buFont typeface="+mj-lt"/>
              <a:buAutoNum type="alphaUcPeriod" startAt="2"/>
            </a:pPr>
            <a:r>
              <a:rPr lang="es-GT" sz="4000" dirty="0">
                <a:effectLst>
                  <a:outerShdw blurRad="38100" dist="38100" dir="2700000" algn="tl">
                    <a:srgbClr val="000000">
                      <a:alpha val="43137"/>
                    </a:srgbClr>
                  </a:outerShdw>
                </a:effectLst>
              </a:rPr>
              <a:t>Es clave fundamentar nuestra vida de fe en la obra de Cristo en la cruz, en la obra del Espíritu Santo y en las promesas de Dios para que Él obre no solo en su propia vida, sino a través de usted para bendecir a otros.</a:t>
            </a:r>
          </a:p>
        </p:txBody>
      </p:sp>
    </p:spTree>
    <p:extLst>
      <p:ext uri="{BB962C8B-B14F-4D97-AF65-F5344CB8AC3E}">
        <p14:creationId xmlns:p14="http://schemas.microsoft.com/office/powerpoint/2010/main" val="4275837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6362" y="676722"/>
            <a:ext cx="5749637" cy="2752278"/>
          </a:xfrm>
        </p:spPr>
        <p:txBody>
          <a:bodyPr vert="horz" lIns="91440" tIns="45720" rIns="91440" bIns="45720" rtlCol="0" anchor="ctr">
            <a:noAutofit/>
          </a:bodyPr>
          <a:lstStyle/>
          <a:p>
            <a:pPr algn="ctr"/>
            <a:r>
              <a:rPr lang="es-GT" sz="6200" b="1" dirty="0">
                <a:effectLst>
                  <a:outerShdw blurRad="38100" dist="38100" dir="2700000" algn="tl">
                    <a:srgbClr val="000000">
                      <a:alpha val="43137"/>
                    </a:srgbClr>
                  </a:outerShdw>
                </a:effectLst>
                <a:latin typeface="+mn-lt"/>
              </a:rPr>
              <a:t>RECHAZAR LA CONFIANZA EN LA LEY</a:t>
            </a:r>
          </a:p>
        </p:txBody>
      </p:sp>
      <p:sp>
        <p:nvSpPr>
          <p:cNvPr id="4" name="Marcador de texto 3"/>
          <p:cNvSpPr>
            <a:spLocks noGrp="1"/>
          </p:cNvSpPr>
          <p:nvPr>
            <p:ph type="body" sz="half" idx="2"/>
          </p:nvPr>
        </p:nvSpPr>
        <p:spPr>
          <a:xfrm>
            <a:off x="346362" y="5357181"/>
            <a:ext cx="5749637" cy="824097"/>
          </a:xfrm>
        </p:spPr>
        <p:txBody>
          <a:bodyPr anchor="ctr">
            <a:noAutofit/>
          </a:bodyPr>
          <a:lstStyle/>
          <a:p>
            <a:pPr algn="ctr"/>
            <a:r>
              <a:rPr lang="es-GT" sz="3800" i="1" dirty="0">
                <a:effectLst>
                  <a:outerShdw blurRad="38100" dist="38100" dir="2700000" algn="tl">
                    <a:srgbClr val="000000">
                      <a:alpha val="43137"/>
                    </a:srgbClr>
                  </a:outerShdw>
                </a:effectLst>
              </a:rPr>
              <a:t>Gálatas 3:10-14.</a:t>
            </a:r>
          </a:p>
        </p:txBody>
      </p:sp>
      <p:sp>
        <p:nvSpPr>
          <p:cNvPr id="5" name="Cheurón 4"/>
          <p:cNvSpPr/>
          <p:nvPr/>
        </p:nvSpPr>
        <p:spPr>
          <a:xfrm>
            <a:off x="2639289" y="3879067"/>
            <a:ext cx="1163782" cy="1028047"/>
          </a:xfrm>
          <a:prstGeom prst="ellipse">
            <a:avLst/>
          </a:prstGeom>
          <a:solidFill>
            <a:srgbClr val="386B01"/>
          </a:solidFill>
          <a:ln>
            <a:noFill/>
          </a:ln>
          <a:effectLst>
            <a:outerShdw blurRad="76200" dir="13500000" sy="23000" kx="1200000" algn="br" rotWithShape="0">
              <a:prstClr val="black">
                <a:alpha val="2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2</a:t>
            </a:r>
          </a:p>
        </p:txBody>
      </p:sp>
      <p:pic>
        <p:nvPicPr>
          <p:cNvPr id="8" name="Picture 7">
            <a:extLst>
              <a:ext uri="{FF2B5EF4-FFF2-40B4-BE49-F238E27FC236}">
                <a16:creationId xmlns:a16="http://schemas.microsoft.com/office/drawing/2014/main" id="{71504069-6E56-4C23-BEBA-616CC1AE4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5075" y="263236"/>
            <a:ext cx="5876925" cy="6026728"/>
          </a:xfrm>
          <a:prstGeom prst="rect">
            <a:avLst/>
          </a:prstGeom>
          <a:solidFill>
            <a:srgbClr val="FFFFFF">
              <a:shade val="85000"/>
            </a:srgbClr>
          </a:solidFill>
          <a:ln w="190500" cap="rnd">
            <a:no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570636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7A0E8-8508-4655-B6D4-D8ADAAD33408}"/>
              </a:ext>
            </a:extLst>
          </p:cNvPr>
          <p:cNvSpPr>
            <a:spLocks noGrp="1"/>
          </p:cNvSpPr>
          <p:nvPr>
            <p:ph idx="1"/>
          </p:nvPr>
        </p:nvSpPr>
        <p:spPr>
          <a:xfrm>
            <a:off x="537029" y="551542"/>
            <a:ext cx="11146971" cy="5747657"/>
          </a:xfrm>
        </p:spPr>
        <p:txBody>
          <a:bodyPr anchor="ctr">
            <a:noAutofit/>
          </a:bodyPr>
          <a:lstStyle/>
          <a:p>
            <a:pPr marL="536575" indent="-536575" algn="just">
              <a:buFont typeface="+mj-lt"/>
              <a:buAutoNum type="alphaUcPeriod"/>
            </a:pPr>
            <a:r>
              <a:rPr lang="es-GT" sz="4000" dirty="0">
                <a:effectLst>
                  <a:outerShdw blurRad="38100" dist="38100" dir="2700000" algn="tl">
                    <a:srgbClr val="000000">
                      <a:alpha val="43137"/>
                    </a:srgbClr>
                  </a:outerShdw>
                </a:effectLst>
              </a:rPr>
              <a:t>Razones de esto: </a:t>
            </a:r>
          </a:p>
          <a:p>
            <a:pPr marL="914400" lvl="1" indent="-457200" algn="just">
              <a:buFont typeface="+mj-lt"/>
              <a:buAutoNum type="arabicParenR"/>
            </a:pPr>
            <a:r>
              <a:rPr lang="es-GT" sz="3600" dirty="0"/>
              <a:t>Porque los que confían en la ley están bajo maldición porque no pueden obedecer a la perfección, V:10. Véase Santiago 2:10.</a:t>
            </a:r>
          </a:p>
          <a:p>
            <a:pPr marL="914400" lvl="1" indent="-457200" algn="just">
              <a:buFont typeface="+mj-lt"/>
              <a:buAutoNum type="arabicParenR"/>
            </a:pPr>
            <a:r>
              <a:rPr lang="es-GT" sz="3600" dirty="0"/>
              <a:t>Porque la ley no puede justificar a nadie, V.11. Véase Habacuc 2:4. “El justo por la fe vivirá”.</a:t>
            </a:r>
          </a:p>
          <a:p>
            <a:pPr marL="914400" lvl="1" indent="-457200" algn="just">
              <a:buFont typeface="+mj-lt"/>
              <a:buAutoNum type="arabicParenR"/>
            </a:pPr>
            <a:r>
              <a:rPr lang="es-GT" sz="3600" dirty="0"/>
              <a:t>Porque la ley es ineficaz para hacer lo que sólo la fe podía, V.11,12. Véase Levítico 18:5.</a:t>
            </a:r>
          </a:p>
        </p:txBody>
      </p:sp>
    </p:spTree>
    <p:extLst>
      <p:ext uri="{BB962C8B-B14F-4D97-AF65-F5344CB8AC3E}">
        <p14:creationId xmlns:p14="http://schemas.microsoft.com/office/powerpoint/2010/main" val="6053522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1047</Words>
  <Application>Microsoft Office PowerPoint</Application>
  <PresentationFormat>Panorámica</PresentationFormat>
  <Paragraphs>59</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Calibri Light</vt:lpstr>
      <vt:lpstr>Wingdings</vt:lpstr>
      <vt:lpstr>Tema de Office</vt:lpstr>
      <vt:lpstr>VIVIR POR FE</vt:lpstr>
      <vt:lpstr>Presentación de PowerPoint</vt:lpstr>
      <vt:lpstr>INTRODUCCIÓN</vt:lpstr>
      <vt:lpstr>RECIBIR EL ESPÍRITU SANTO POR LA FE</vt:lpstr>
      <vt:lpstr>Presentación de PowerPoint</vt:lpstr>
      <vt:lpstr>Presentación de PowerPoint</vt:lpstr>
      <vt:lpstr>Presentación de PowerPoint</vt:lpstr>
      <vt:lpstr>RECHAZAR LA CONFIANZA EN LA LEY</vt:lpstr>
      <vt:lpstr>Presentación de PowerPoint</vt:lpstr>
      <vt:lpstr>Presentación de PowerPoint</vt:lpstr>
      <vt:lpstr>Presentación de PowerPoint</vt:lpstr>
      <vt:lpstr>LA PROMESA DE DIOS SE RECIBE POR LA FE</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FIN DE LA CAUTIVIDAD</dc:title>
  <dc:creator>Alberto A. Gaitan Ortiz</dc:creator>
  <cp:lastModifiedBy>David Rodríguez Zamora</cp:lastModifiedBy>
  <cp:revision>136</cp:revision>
  <dcterms:created xsi:type="dcterms:W3CDTF">2018-03-21T16:47:09Z</dcterms:created>
  <dcterms:modified xsi:type="dcterms:W3CDTF">2020-05-06T21:23:20Z</dcterms:modified>
</cp:coreProperties>
</file>