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60" r:id="rId5"/>
    <p:sldId id="300" r:id="rId6"/>
    <p:sldId id="301" r:id="rId7"/>
    <p:sldId id="302" r:id="rId8"/>
    <p:sldId id="303" r:id="rId9"/>
    <p:sldId id="304" r:id="rId10"/>
    <p:sldId id="305" r:id="rId11"/>
    <p:sldId id="312" r:id="rId12"/>
    <p:sldId id="306" r:id="rId13"/>
    <p:sldId id="307" r:id="rId14"/>
    <p:sldId id="308" r:id="rId15"/>
    <p:sldId id="309" r:id="rId16"/>
    <p:sldId id="310" r:id="rId17"/>
    <p:sldId id="270" r:id="rId18"/>
    <p:sldId id="311"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A6794"/>
    <a:srgbClr val="D30201"/>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4/20/2020</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‹Nº›</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rgbClr val="C00000"/>
            </a:gs>
            <a:gs pos="94000">
              <a:srgbClr val="92D050"/>
            </a:gs>
          </a:gsLst>
          <a:lin ang="2700000" scaled="1"/>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4/20/2020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1"/>
          <p:cNvSpPr>
            <a:spLocks noGrp="1"/>
          </p:cNvSpPr>
          <p:nvPr>
            <p:ph type="title"/>
          </p:nvPr>
        </p:nvSpPr>
        <p:spPr>
          <a:xfrm>
            <a:off x="328551" y="319943"/>
            <a:ext cx="5767449" cy="4778529"/>
          </a:xfrm>
        </p:spPr>
        <p:txBody>
          <a:bodyPr anchor="ctr"/>
          <a:lstStyle/>
          <a:p>
            <a:pPr algn="ctr"/>
            <a:r>
              <a:rPr lang="es-ES" sz="7500"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PANORAMA PROFÉTICO DEL FIN DE LOS TIEMPOS</a:t>
            </a:r>
            <a:endParaRPr lang="es-GT" sz="75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0638C3F-7C75-40ED-B1C4-A1E8ADE67654}"/>
              </a:ext>
            </a:extLst>
          </p:cNvPr>
          <p:cNvSpPr/>
          <p:nvPr/>
        </p:nvSpPr>
        <p:spPr>
          <a:xfrm>
            <a:off x="356260" y="5322587"/>
            <a:ext cx="11507190" cy="1261884"/>
          </a:xfrm>
          <a:prstGeom prst="rect">
            <a:avLst/>
          </a:prstGeom>
        </p:spPr>
        <p:txBody>
          <a:bodyPr wrap="square">
            <a:spAutoFit/>
          </a:bodyPr>
          <a:lstStyle/>
          <a:p>
            <a:pPr algn="ctr"/>
            <a:r>
              <a:rPr lang="es-GT" sz="3800" dirty="0">
                <a:effectLst>
                  <a:outerShdw blurRad="38100" dist="38100" dir="2700000" algn="tl">
                    <a:srgbClr val="000000">
                      <a:alpha val="43137"/>
                    </a:srgbClr>
                  </a:outerShdw>
                </a:effectLst>
              </a:rPr>
              <a:t>“A través de la fe en Cristo, los creyentes pueden mantenerse fieles y firmes en Él en tiempos peligrosos” </a:t>
            </a:r>
            <a:endParaRPr lang="es-419" sz="3800" dirty="0">
              <a:effectLst>
                <a:outerShdw blurRad="38100" dist="38100" dir="2700000" algn="tl">
                  <a:srgbClr val="000000">
                    <a:alpha val="43137"/>
                  </a:srgbClr>
                </a:outerShdw>
              </a:effectLst>
            </a:endParaRPr>
          </a:p>
        </p:txBody>
      </p:sp>
      <p:pic>
        <p:nvPicPr>
          <p:cNvPr id="1026" name="Picture 2" descr="Panorama profético del tiempo del fin 1 - El Mundo de Mañana">
            <a:extLst>
              <a:ext uri="{FF2B5EF4-FFF2-40B4-BE49-F238E27FC236}">
                <a16:creationId xmlns:a16="http://schemas.microsoft.com/office/drawing/2014/main" id="{514E4392-786A-419F-9B0F-12AFBBD51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855" y="319943"/>
            <a:ext cx="5767449" cy="47785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3956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385589"/>
            <a:ext cx="11149068" cy="6103345"/>
          </a:xfrm>
        </p:spPr>
        <p:txBody>
          <a:bodyPr anchor="ctr">
            <a:noAutofit/>
          </a:bodyPr>
          <a:lstStyle/>
          <a:p>
            <a:pPr marL="539750" indent="-495300" algn="just">
              <a:buClrTx/>
              <a:buFont typeface="+mj-lt"/>
              <a:buAutoNum type="alphaUcPeriod" startAt="2"/>
            </a:pPr>
            <a:r>
              <a:rPr lang="es-GT" sz="4000" dirty="0">
                <a:solidFill>
                  <a:schemeClr val="tx1"/>
                </a:solidFill>
                <a:effectLst>
                  <a:outerShdw blurRad="38100" dist="38100" dir="2700000" algn="tl">
                    <a:srgbClr val="000000">
                      <a:alpha val="43137"/>
                    </a:srgbClr>
                  </a:outerShdw>
                </a:effectLst>
              </a:rPr>
              <a:t>La visión avanza al tiempo del Anticristo, </a:t>
            </a:r>
            <a:r>
              <a:rPr lang="es-GT" sz="4000" dirty="0" err="1">
                <a:solidFill>
                  <a:schemeClr val="tx1"/>
                </a:solidFill>
                <a:effectLst>
                  <a:outerShdw blurRad="38100" dist="38100" dir="2700000" algn="tl">
                    <a:srgbClr val="000000">
                      <a:alpha val="43137"/>
                    </a:srgbClr>
                  </a:outerShdw>
                </a:effectLst>
              </a:rPr>
              <a:t>V.36</a:t>
            </a:r>
            <a:r>
              <a:rPr lang="es-GT" sz="4000" dirty="0">
                <a:solidFill>
                  <a:schemeClr val="tx1"/>
                </a:solidFill>
                <a:effectLst>
                  <a:outerShdw blurRad="38100" dist="38100" dir="2700000" algn="tl">
                    <a:srgbClr val="000000">
                      <a:alpha val="43137"/>
                    </a:srgbClr>
                  </a:outerShdw>
                </a:effectLst>
              </a:rPr>
              <a:t>-45; 12:1-4. </a:t>
            </a:r>
          </a:p>
          <a:p>
            <a:pPr marL="715963" lvl="1" indent="-442913" algn="just">
              <a:buClrTx/>
              <a:buFont typeface="+mj-lt"/>
              <a:buAutoNum type="arabicParenR"/>
            </a:pPr>
            <a:r>
              <a:rPr lang="es-GT" sz="3600" dirty="0">
                <a:solidFill>
                  <a:schemeClr val="tx1"/>
                </a:solidFill>
              </a:rPr>
              <a:t>Se levantará durante el periodo de la Tribulación profesando ser un dios y exigirá adoración, </a:t>
            </a:r>
            <a:r>
              <a:rPr lang="es-GT" sz="3600" dirty="0" err="1">
                <a:solidFill>
                  <a:schemeClr val="tx1"/>
                </a:solidFill>
              </a:rPr>
              <a:t>V.36,37</a:t>
            </a:r>
            <a:r>
              <a:rPr lang="es-GT" sz="3600" dirty="0">
                <a:solidFill>
                  <a:schemeClr val="tx1"/>
                </a:solidFill>
              </a:rPr>
              <a:t>.</a:t>
            </a:r>
          </a:p>
          <a:p>
            <a:pPr marL="715963" lvl="1" indent="-442913" algn="just">
              <a:buClrTx/>
              <a:buFont typeface="+mj-lt"/>
              <a:buAutoNum type="arabicParenR"/>
            </a:pPr>
            <a:r>
              <a:rPr lang="es-GT" sz="3600" dirty="0">
                <a:solidFill>
                  <a:schemeClr val="tx1"/>
                </a:solidFill>
              </a:rPr>
              <a:t>Ocupará la Tierra Santa, dominará otros países y controlará sus recursos, </a:t>
            </a:r>
            <a:r>
              <a:rPr lang="es-GT" sz="3600" dirty="0" err="1">
                <a:solidFill>
                  <a:schemeClr val="tx1"/>
                </a:solidFill>
              </a:rPr>
              <a:t>V.40</a:t>
            </a:r>
            <a:r>
              <a:rPr lang="es-GT" sz="3600" dirty="0">
                <a:solidFill>
                  <a:schemeClr val="tx1"/>
                </a:solidFill>
              </a:rPr>
              <a:t>-43.</a:t>
            </a:r>
          </a:p>
          <a:p>
            <a:pPr marL="715963" lvl="1" indent="-442913" algn="just">
              <a:buClrTx/>
              <a:buFont typeface="+mj-lt"/>
              <a:buAutoNum type="arabicParenR"/>
            </a:pPr>
            <a:r>
              <a:rPr lang="es-GT" sz="3600" dirty="0">
                <a:solidFill>
                  <a:schemeClr val="tx1"/>
                </a:solidFill>
              </a:rPr>
              <a:t>Enfrentará oposición de los ejércitos del este y del norte, </a:t>
            </a:r>
            <a:r>
              <a:rPr lang="es-GT" sz="3600" dirty="0" err="1">
                <a:solidFill>
                  <a:schemeClr val="tx1"/>
                </a:solidFill>
              </a:rPr>
              <a:t>V.44</a:t>
            </a:r>
            <a:r>
              <a:rPr lang="es-GT" sz="3600" dirty="0">
                <a:solidFill>
                  <a:schemeClr val="tx1"/>
                </a:solidFill>
              </a:rPr>
              <a:t>.</a:t>
            </a:r>
          </a:p>
          <a:p>
            <a:pPr marL="715963" lvl="1" indent="-442913" algn="just">
              <a:buClrTx/>
              <a:buFont typeface="+mj-lt"/>
              <a:buAutoNum type="arabicParenR"/>
            </a:pPr>
            <a:r>
              <a:rPr lang="es-GT" sz="3600" dirty="0">
                <a:solidFill>
                  <a:schemeClr val="tx1"/>
                </a:solidFill>
              </a:rPr>
              <a:t>Será derrotado por Cristo en la batalla de Armagedón, </a:t>
            </a:r>
            <a:r>
              <a:rPr lang="es-GT" sz="3600" dirty="0" err="1">
                <a:solidFill>
                  <a:schemeClr val="tx1"/>
                </a:solidFill>
              </a:rPr>
              <a:t>V.45</a:t>
            </a:r>
            <a:r>
              <a:rPr lang="es-GT" sz="3600" dirty="0">
                <a:solidFill>
                  <a:schemeClr val="tx1"/>
                </a:solidFill>
              </a:rPr>
              <a:t>. Apocalipsis 19:17-21.</a:t>
            </a:r>
          </a:p>
        </p:txBody>
      </p:sp>
    </p:spTree>
    <p:extLst>
      <p:ext uri="{BB962C8B-B14F-4D97-AF65-F5344CB8AC3E}">
        <p14:creationId xmlns:p14="http://schemas.microsoft.com/office/powerpoint/2010/main" val="1525934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385589"/>
            <a:ext cx="11149068" cy="6103345"/>
          </a:xfrm>
        </p:spPr>
        <p:txBody>
          <a:bodyPr anchor="ctr">
            <a:noAutofit/>
          </a:bodyPr>
          <a:lstStyle/>
          <a:p>
            <a:pPr marL="539750" indent="-495300" algn="just">
              <a:buClrTx/>
              <a:buFont typeface="+mj-lt"/>
              <a:buAutoNum type="alphaUcPeriod" startAt="2"/>
            </a:pPr>
            <a:r>
              <a:rPr lang="es-GT" sz="4000" dirty="0">
                <a:solidFill>
                  <a:schemeClr val="tx1"/>
                </a:solidFill>
                <a:effectLst>
                  <a:outerShdw blurRad="38100" dist="38100" dir="2700000" algn="tl">
                    <a:srgbClr val="000000">
                      <a:alpha val="43137"/>
                    </a:srgbClr>
                  </a:outerShdw>
                </a:effectLst>
              </a:rPr>
              <a:t>La visión avanza al tiempo del Anticristo, </a:t>
            </a:r>
            <a:r>
              <a:rPr lang="es-GT" sz="4000" dirty="0" err="1">
                <a:solidFill>
                  <a:schemeClr val="tx1"/>
                </a:solidFill>
                <a:effectLst>
                  <a:outerShdw blurRad="38100" dist="38100" dir="2700000" algn="tl">
                    <a:srgbClr val="000000">
                      <a:alpha val="43137"/>
                    </a:srgbClr>
                  </a:outerShdw>
                </a:effectLst>
              </a:rPr>
              <a:t>V.36</a:t>
            </a:r>
            <a:r>
              <a:rPr lang="es-GT" sz="4000" dirty="0">
                <a:solidFill>
                  <a:schemeClr val="tx1"/>
                </a:solidFill>
                <a:effectLst>
                  <a:outerShdw blurRad="38100" dist="38100" dir="2700000" algn="tl">
                    <a:srgbClr val="000000">
                      <a:alpha val="43137"/>
                    </a:srgbClr>
                  </a:outerShdw>
                </a:effectLst>
              </a:rPr>
              <a:t>-45; 12:1-4. </a:t>
            </a:r>
          </a:p>
          <a:p>
            <a:pPr marL="715963" lvl="1" indent="-442913" algn="just">
              <a:buClrTx/>
              <a:buFont typeface="+mj-lt"/>
              <a:buAutoNum type="arabicParenR" startAt="5"/>
            </a:pPr>
            <a:r>
              <a:rPr lang="es-GT" sz="3600" dirty="0">
                <a:solidFill>
                  <a:schemeClr val="tx1"/>
                </a:solidFill>
              </a:rPr>
              <a:t>El Arcángel Miguel defenderá a los que cuyo nombre este escrito en el libro, 12:1. Véase Salmo 69:28; Apocalipsis 21:15.</a:t>
            </a:r>
          </a:p>
          <a:p>
            <a:pPr marL="715963" lvl="1" indent="-442913" algn="just">
              <a:buClrTx/>
              <a:buFont typeface="+mj-lt"/>
              <a:buAutoNum type="arabicParenR" startAt="5"/>
            </a:pPr>
            <a:r>
              <a:rPr lang="es-GT" sz="3600" dirty="0">
                <a:solidFill>
                  <a:schemeClr val="tx1"/>
                </a:solidFill>
              </a:rPr>
              <a:t>Los justos experimentaran la vida eterna, castigo eterno para los malvados, V. 12:2.</a:t>
            </a:r>
          </a:p>
          <a:p>
            <a:pPr marL="715963" lvl="1" indent="-442913" algn="just">
              <a:buClrTx/>
              <a:buFont typeface="+mj-lt"/>
              <a:buAutoNum type="arabicParenR" startAt="5"/>
            </a:pPr>
            <a:r>
              <a:rPr lang="es-GT" sz="3600" dirty="0">
                <a:solidFill>
                  <a:schemeClr val="tx1"/>
                </a:solidFill>
              </a:rPr>
              <a:t>Los sabios que guían a otros a la justicia brillan como estrellas, 12:3.</a:t>
            </a:r>
          </a:p>
          <a:p>
            <a:pPr marL="715963" lvl="1" indent="-442913" algn="just">
              <a:buClrTx/>
              <a:buFont typeface="+mj-lt"/>
              <a:buAutoNum type="arabicParenR" startAt="5"/>
            </a:pPr>
            <a:r>
              <a:rPr lang="es-GT" sz="3600" dirty="0">
                <a:solidFill>
                  <a:schemeClr val="tx1"/>
                </a:solidFill>
              </a:rPr>
              <a:t>Daniel debía sellar el libro, ya que trataba el tiempo del fin, 12:4.</a:t>
            </a:r>
          </a:p>
        </p:txBody>
      </p:sp>
    </p:spTree>
    <p:extLst>
      <p:ext uri="{BB962C8B-B14F-4D97-AF65-F5344CB8AC3E}">
        <p14:creationId xmlns:p14="http://schemas.microsoft.com/office/powerpoint/2010/main" val="4268131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561860"/>
            <a:ext cx="11149068" cy="5739788"/>
          </a:xfrm>
        </p:spPr>
        <p:txBody>
          <a:bodyPr anchor="ctr">
            <a:normAutofit/>
          </a:bodyPr>
          <a:lstStyle/>
          <a:p>
            <a:pPr marL="539750" indent="-495300" algn="just">
              <a:buClrTx/>
              <a:buFont typeface="+mj-lt"/>
              <a:buAutoNum type="alphaUcPeriod" startAt="3"/>
            </a:pPr>
            <a:r>
              <a:rPr lang="es-GT" sz="4400" dirty="0">
                <a:solidFill>
                  <a:schemeClr val="tx1"/>
                </a:solidFill>
                <a:effectLst>
                  <a:outerShdw blurRad="38100" dist="38100" dir="2700000" algn="tl">
                    <a:srgbClr val="000000">
                      <a:alpha val="43137"/>
                    </a:srgbClr>
                  </a:outerShdw>
                </a:effectLst>
              </a:rPr>
              <a:t>¿Qué discernimiento proporciona Filipenses 2:14-16 sobre brillar como cristianos en un mundo pecaminoso? .</a:t>
            </a:r>
          </a:p>
        </p:txBody>
      </p:sp>
    </p:spTree>
    <p:extLst>
      <p:ext uri="{BB962C8B-B14F-4D97-AF65-F5344CB8AC3E}">
        <p14:creationId xmlns:p14="http://schemas.microsoft.com/office/powerpoint/2010/main" val="272787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niel 12 – The Eschaton | Bible Prophecy Talk">
            <a:extLst>
              <a:ext uri="{FF2B5EF4-FFF2-40B4-BE49-F238E27FC236}">
                <a16:creationId xmlns:a16="http://schemas.microsoft.com/office/drawing/2014/main" id="{F6295122-53EF-4ABB-9EBA-028F562A1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336" y="538835"/>
            <a:ext cx="5593279" cy="5780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344381" y="2262452"/>
            <a:ext cx="5593279" cy="2658093"/>
          </a:xfrm>
        </p:spPr>
        <p:txBody>
          <a:bodyPr anchor="ctr"/>
          <a:lstStyle/>
          <a:p>
            <a:pPr algn="ctr"/>
            <a:r>
              <a:rPr lang="es-GT" sz="6000" b="1"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TIEMPO DEL FIN</a:t>
            </a:r>
            <a:endParaRPr lang="es-GT" sz="600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Marcador de texto 5"/>
          <p:cNvSpPr>
            <a:spLocks noGrp="1"/>
          </p:cNvSpPr>
          <p:nvPr>
            <p:ph type="body" sz="half" idx="2"/>
          </p:nvPr>
        </p:nvSpPr>
        <p:spPr>
          <a:xfrm>
            <a:off x="2571447" y="538837"/>
            <a:ext cx="1139149" cy="1080643"/>
          </a:xfrm>
          <a:prstGeom prst="ellipse">
            <a:avLst/>
          </a:prstGeom>
          <a:solidFill>
            <a:srgbClr val="C00000"/>
          </a:solidFill>
          <a:ln w="57150">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s-GT" sz="6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a:t>
            </a:r>
          </a:p>
        </p:txBody>
      </p:sp>
      <p:sp>
        <p:nvSpPr>
          <p:cNvPr id="8" name="Marcador de texto 3"/>
          <p:cNvSpPr txBox="1">
            <a:spLocks/>
          </p:cNvSpPr>
          <p:nvPr/>
        </p:nvSpPr>
        <p:spPr>
          <a:xfrm>
            <a:off x="344383" y="5563518"/>
            <a:ext cx="5593279" cy="75564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r>
              <a:rPr lang="es-GT" sz="4000" i="1" dirty="0">
                <a:solidFill>
                  <a:schemeClr val="tx1"/>
                </a:solidFill>
                <a:effectLst>
                  <a:outerShdw blurRad="38100" dist="38100" dir="2700000" algn="tl">
                    <a:srgbClr val="000000">
                      <a:alpha val="43137"/>
                    </a:srgbClr>
                  </a:outerShdw>
                </a:effectLst>
              </a:rPr>
              <a:t>Daniel 12:5-13.</a:t>
            </a:r>
          </a:p>
        </p:txBody>
      </p:sp>
    </p:spTree>
    <p:extLst>
      <p:ext uri="{BB962C8B-B14F-4D97-AF65-F5344CB8AC3E}">
        <p14:creationId xmlns:p14="http://schemas.microsoft.com/office/powerpoint/2010/main" val="599071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352539" y="374573"/>
            <a:ext cx="11523643" cy="6114362"/>
          </a:xfrm>
        </p:spPr>
        <p:txBody>
          <a:bodyPr anchor="ctr">
            <a:normAutofit fontScale="92500" lnSpcReduction="10000"/>
          </a:bodyPr>
          <a:lstStyle/>
          <a:p>
            <a:pPr marL="539750" indent="-495300" algn="just">
              <a:buClrTx/>
              <a:buFont typeface="+mj-lt"/>
              <a:buAutoNum type="alphaUcPeriod"/>
            </a:pPr>
            <a:r>
              <a:rPr lang="es-GT" sz="4000" dirty="0">
                <a:solidFill>
                  <a:schemeClr val="tx1"/>
                </a:solidFill>
                <a:effectLst>
                  <a:outerShdw blurRad="38100" dist="38100" dir="2700000" algn="tl">
                    <a:srgbClr val="000000">
                      <a:alpha val="43137"/>
                    </a:srgbClr>
                  </a:outerShdw>
                </a:effectLst>
              </a:rPr>
              <a:t>Uno de los ángeles pregunta al varón vestido de lino ¿Cuándo será el fin de estas maravillas? La respuesta bajo juramento fue que será por tiempo, tiempos, y la mitad de un tiempo= Tres años y medio el pueblo sufrirá la tribulación bajo el dominio del Anticristo, </a:t>
            </a:r>
            <a:r>
              <a:rPr lang="es-GT" sz="4000" dirty="0" err="1">
                <a:solidFill>
                  <a:schemeClr val="tx1"/>
                </a:solidFill>
                <a:effectLst>
                  <a:outerShdw blurRad="38100" dist="38100" dir="2700000" algn="tl">
                    <a:srgbClr val="000000">
                      <a:alpha val="43137"/>
                    </a:srgbClr>
                  </a:outerShdw>
                </a:effectLst>
              </a:rPr>
              <a:t>V.5</a:t>
            </a:r>
            <a:r>
              <a:rPr lang="es-GT" sz="4000" dirty="0">
                <a:solidFill>
                  <a:schemeClr val="tx1"/>
                </a:solidFill>
                <a:effectLst>
                  <a:outerShdw blurRad="38100" dist="38100" dir="2700000" algn="tl">
                    <a:srgbClr val="000000">
                      <a:alpha val="43137"/>
                    </a:srgbClr>
                  </a:outerShdw>
                </a:effectLst>
              </a:rPr>
              <a:t>-7. Véase Apocalipsis 12-13.</a:t>
            </a:r>
          </a:p>
          <a:p>
            <a:pPr marL="539750" indent="-495300" algn="just">
              <a:buClrTx/>
              <a:buFont typeface="+mj-lt"/>
              <a:buAutoNum type="alphaUcPeriod"/>
            </a:pPr>
            <a:r>
              <a:rPr lang="es-GT" sz="4000" dirty="0">
                <a:solidFill>
                  <a:schemeClr val="tx1"/>
                </a:solidFill>
                <a:effectLst>
                  <a:outerShdw blurRad="38100" dist="38100" dir="2700000" algn="tl">
                    <a:srgbClr val="000000">
                      <a:alpha val="43137"/>
                    </a:srgbClr>
                  </a:outerShdw>
                </a:effectLst>
              </a:rPr>
              <a:t>Daniel al no entender estas cosas pregunta ¿Cuál será el fin de estas cosas? La respuesta del Señor fue: que estas cosas se mantendrían en secreto hasta los últimos tiempos, que debía permanecer fiel al Señor a pesar de su incapacidad para entender, que el propósito de Dios en todo esto era la redención de muchos, </a:t>
            </a:r>
            <a:r>
              <a:rPr lang="es-GT" sz="4000" dirty="0" err="1">
                <a:solidFill>
                  <a:schemeClr val="tx1"/>
                </a:solidFill>
                <a:effectLst>
                  <a:outerShdw blurRad="38100" dist="38100" dir="2700000" algn="tl">
                    <a:srgbClr val="000000">
                      <a:alpha val="43137"/>
                    </a:srgbClr>
                  </a:outerShdw>
                </a:effectLst>
              </a:rPr>
              <a:t>V.8</a:t>
            </a:r>
            <a:r>
              <a:rPr lang="es-GT" sz="4000" dirty="0">
                <a:solidFill>
                  <a:schemeClr val="tx1"/>
                </a:solidFill>
                <a:effectLst>
                  <a:outerShdw blurRad="38100" dist="38100" dir="2700000" algn="tl">
                    <a:srgbClr val="000000">
                      <a:alpha val="43137"/>
                    </a:srgbClr>
                  </a:outerShdw>
                </a:effectLst>
              </a:rPr>
              <a:t>-10.</a:t>
            </a:r>
          </a:p>
        </p:txBody>
      </p:sp>
    </p:spTree>
    <p:extLst>
      <p:ext uri="{BB962C8B-B14F-4D97-AF65-F5344CB8AC3E}">
        <p14:creationId xmlns:p14="http://schemas.microsoft.com/office/powerpoint/2010/main" val="48090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385589"/>
            <a:ext cx="11149068" cy="6103345"/>
          </a:xfrm>
        </p:spPr>
        <p:txBody>
          <a:bodyPr anchor="ctr">
            <a:noAutofit/>
          </a:bodyPr>
          <a:lstStyle/>
          <a:p>
            <a:pPr marL="539750" indent="-495300" algn="just">
              <a:buClrTx/>
              <a:buFont typeface="+mj-lt"/>
              <a:buAutoNum type="alphaUcPeriod" startAt="3"/>
            </a:pPr>
            <a:r>
              <a:rPr lang="es-GT" sz="3700" dirty="0">
                <a:solidFill>
                  <a:schemeClr val="tx1"/>
                </a:solidFill>
                <a:effectLst>
                  <a:outerShdw blurRad="38100" dist="38100" dir="2700000" algn="tl">
                    <a:srgbClr val="000000">
                      <a:alpha val="43137"/>
                    </a:srgbClr>
                  </a:outerShdw>
                </a:effectLst>
              </a:rPr>
              <a:t>El varón vestido de lino explica lo que sucederá a la mitad de la tribulación. Que los sacrificios diarios del templo se detendrán y se establecerá la abominación desoladora, </a:t>
            </a:r>
            <a:r>
              <a:rPr lang="es-GT" sz="3700" dirty="0" err="1">
                <a:solidFill>
                  <a:schemeClr val="tx1"/>
                </a:solidFill>
                <a:effectLst>
                  <a:outerShdw blurRad="38100" dist="38100" dir="2700000" algn="tl">
                    <a:srgbClr val="000000">
                      <a:alpha val="43137"/>
                    </a:srgbClr>
                  </a:outerShdw>
                </a:effectLst>
              </a:rPr>
              <a:t>V.11</a:t>
            </a:r>
            <a:r>
              <a:rPr lang="es-GT" sz="3700" dirty="0">
                <a:solidFill>
                  <a:schemeClr val="tx1"/>
                </a:solidFill>
                <a:effectLst>
                  <a:outerShdw blurRad="38100" dist="38100" dir="2700000" algn="tl">
                    <a:srgbClr val="000000">
                      <a:alpha val="43137"/>
                    </a:srgbClr>
                  </a:outerShdw>
                </a:effectLst>
              </a:rPr>
              <a:t>. Que los judíos serán abiertamente atacados por el Anticristo por 1,200 días = tres años y medio, </a:t>
            </a:r>
            <a:r>
              <a:rPr lang="es-GT" sz="3700" dirty="0" err="1">
                <a:solidFill>
                  <a:schemeClr val="tx1"/>
                </a:solidFill>
                <a:effectLst>
                  <a:outerShdw blurRad="38100" dist="38100" dir="2700000" algn="tl">
                    <a:srgbClr val="000000">
                      <a:alpha val="43137"/>
                    </a:srgbClr>
                  </a:outerShdw>
                </a:effectLst>
              </a:rPr>
              <a:t>V.11</a:t>
            </a:r>
            <a:r>
              <a:rPr lang="es-GT" sz="3700" dirty="0">
                <a:solidFill>
                  <a:schemeClr val="tx1"/>
                </a:solidFill>
                <a:effectLst>
                  <a:outerShdw blurRad="38100" dist="38100" dir="2700000" algn="tl">
                    <a:srgbClr val="000000">
                      <a:alpha val="43137"/>
                    </a:srgbClr>
                  </a:outerShdw>
                </a:effectLst>
              </a:rPr>
              <a:t>. Que son bienaventurados aquellos judíos fieles o que sobrevivan durante 1,335 días, </a:t>
            </a:r>
            <a:r>
              <a:rPr lang="es-GT" sz="3700" dirty="0" err="1">
                <a:solidFill>
                  <a:schemeClr val="tx1"/>
                </a:solidFill>
                <a:effectLst>
                  <a:outerShdw blurRad="38100" dist="38100" dir="2700000" algn="tl">
                    <a:srgbClr val="000000">
                      <a:alpha val="43137"/>
                    </a:srgbClr>
                  </a:outerShdw>
                </a:effectLst>
              </a:rPr>
              <a:t>V.12</a:t>
            </a:r>
            <a:r>
              <a:rPr lang="es-GT" sz="3700" dirty="0">
                <a:solidFill>
                  <a:schemeClr val="tx1"/>
                </a:solidFill>
                <a:effectLst>
                  <a:outerShdw blurRad="38100" dist="38100" dir="2700000" algn="tl">
                    <a:srgbClr val="000000">
                      <a:alpha val="43137"/>
                    </a:srgbClr>
                  </a:outerShdw>
                </a:effectLst>
              </a:rPr>
              <a:t>. Que Daniel no viviría para ver todo esto, pero debía permanecer fiel para experimentar la vida eterna, </a:t>
            </a:r>
            <a:r>
              <a:rPr lang="es-GT" sz="3700" dirty="0" err="1">
                <a:solidFill>
                  <a:schemeClr val="tx1"/>
                </a:solidFill>
                <a:effectLst>
                  <a:outerShdw blurRad="38100" dist="38100" dir="2700000" algn="tl">
                    <a:srgbClr val="000000">
                      <a:alpha val="43137"/>
                    </a:srgbClr>
                  </a:outerShdw>
                </a:effectLst>
              </a:rPr>
              <a:t>V.13</a:t>
            </a:r>
            <a:r>
              <a:rPr lang="es-GT" sz="3700"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30173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561860"/>
            <a:ext cx="11149068" cy="5739788"/>
          </a:xfrm>
        </p:spPr>
        <p:txBody>
          <a:bodyPr anchor="ctr">
            <a:normAutofit/>
          </a:bodyPr>
          <a:lstStyle/>
          <a:p>
            <a:pPr marL="539750" indent="-495300" algn="just">
              <a:buClrTx/>
              <a:buFont typeface="+mj-lt"/>
              <a:buAutoNum type="alphaUcPeriod" startAt="4"/>
            </a:pPr>
            <a:r>
              <a:rPr lang="es-GT" sz="4400" dirty="0">
                <a:solidFill>
                  <a:schemeClr val="tx1"/>
                </a:solidFill>
                <a:effectLst>
                  <a:outerShdw blurRad="38100" dist="38100" dir="2700000" algn="tl">
                    <a:srgbClr val="000000">
                      <a:alpha val="43137"/>
                    </a:srgbClr>
                  </a:outerShdw>
                </a:effectLst>
              </a:rPr>
              <a:t>Pregunta para reflexión personal ¿Cómo se evidencia la fidelidad a Dios en su vida y en qué áreas de su vida necesita practicar una mayor fidelidad?  “Se fiel hasta la muerte”, Apocalipsis 2:10. </a:t>
            </a:r>
          </a:p>
        </p:txBody>
      </p:sp>
    </p:spTree>
    <p:extLst>
      <p:ext uri="{BB962C8B-B14F-4D97-AF65-F5344CB8AC3E}">
        <p14:creationId xmlns:p14="http://schemas.microsoft.com/office/powerpoint/2010/main" val="807811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739900"/>
            <a:ext cx="9875520" cy="2717800"/>
          </a:xfrm>
          <a:prstGeom prst="wedgeRoundRectCallout">
            <a:avLst>
              <a:gd name="adj1" fmla="val -59413"/>
              <a:gd name="adj2" fmla="val -105724"/>
              <a:gd name="adj3" fmla="val 1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s-GT" sz="6600" dirty="0">
                <a:ln>
                  <a:solidFill>
                    <a:schemeClr val="bg1"/>
                  </a:solidFill>
                </a:ln>
                <a:solidFill>
                  <a:schemeClr val="bg1"/>
                </a:solidFill>
              </a:rPr>
              <a:t>DISCIPULADO Y MINISTERIO EN ACCION</a:t>
            </a:r>
          </a:p>
        </p:txBody>
      </p:sp>
    </p:spTree>
    <p:extLst>
      <p:ext uri="{BB962C8B-B14F-4D97-AF65-F5344CB8AC3E}">
        <p14:creationId xmlns:p14="http://schemas.microsoft.com/office/powerpoint/2010/main" val="289922921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0638" y="539827"/>
            <a:ext cx="11174681" cy="5777846"/>
          </a:xfrm>
        </p:spPr>
        <p:txBody>
          <a:bodyPr anchor="ctr">
            <a:noAutofit/>
          </a:bodyPr>
          <a:lstStyle/>
          <a:p>
            <a:pPr marL="360363" indent="-314325"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Estas profecías nos recuerdan que los últimos días serán tiempos peligrosos, el espíritu del anticristo ya está obrando en este mundo. Véase 1 Juan 4:3. </a:t>
            </a:r>
          </a:p>
          <a:p>
            <a:pPr marL="360363" indent="-314325"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Ante en lugar de tener miedo o comprometer nuestras creencias, debemos defender nuestra fe en Cristo con valentía. </a:t>
            </a:r>
          </a:p>
          <a:p>
            <a:pPr marL="360363" indent="-314325"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Por su gracia vivamos piadosamente en un mundo impío, por su poder proclamemos el Evangelio hasta los confines de la tierra mientras esperamos el regreso de Cristo. Oremos por el pueblo de Israel. </a:t>
            </a:r>
          </a:p>
        </p:txBody>
      </p:sp>
    </p:spTree>
    <p:extLst>
      <p:ext uri="{BB962C8B-B14F-4D97-AF65-F5344CB8AC3E}">
        <p14:creationId xmlns:p14="http://schemas.microsoft.com/office/powerpoint/2010/main" val="389026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3DFB8D5-CEFA-402A-AE1B-CA64F88BB378}"/>
              </a:ext>
            </a:extLst>
          </p:cNvPr>
          <p:cNvPicPr>
            <a:picLocks noChangeAspect="1"/>
          </p:cNvPicPr>
          <p:nvPr/>
        </p:nvPicPr>
        <p:blipFill>
          <a:blip r:embed="rId2"/>
          <a:stretch>
            <a:fillRect/>
          </a:stretch>
        </p:blipFill>
        <p:spPr>
          <a:xfrm>
            <a:off x="2045" y="1534"/>
            <a:ext cx="12189955" cy="6854932"/>
          </a:xfrm>
          <a:prstGeom prst="rect">
            <a:avLst/>
          </a:prstGeom>
        </p:spPr>
      </p:pic>
    </p:spTree>
    <p:extLst>
      <p:ext uri="{BB962C8B-B14F-4D97-AF65-F5344CB8AC3E}">
        <p14:creationId xmlns:p14="http://schemas.microsoft.com/office/powerpoint/2010/main" val="40425439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p:cNvSpPr txBox="1">
            <a:spLocks/>
          </p:cNvSpPr>
          <p:nvPr/>
        </p:nvSpPr>
        <p:spPr>
          <a:xfrm>
            <a:off x="733929" y="1318161"/>
            <a:ext cx="10724141" cy="2683824"/>
          </a:xfrm>
          <a:prstGeom prst="rect">
            <a:avLst/>
          </a:prstGeom>
          <a:ln w="38100">
            <a:solidFill>
              <a:srgbClr val="0070C0"/>
            </a:solidFill>
          </a:ln>
        </p:spPr>
        <p:txBody>
          <a:bodyPr vert="horz" lIns="91440" tIns="45720" rIns="91440" bIns="45720" rtlCol="0" anchor="ct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None/>
            </a:pPr>
            <a:r>
              <a:rPr lang="es-GT" sz="4400" b="1" dirty="0">
                <a:solidFill>
                  <a:schemeClr val="tx1"/>
                </a:solidFill>
                <a:effectLst>
                  <a:outerShdw blurRad="38100" dist="38100" dir="2700000" algn="tl">
                    <a:srgbClr val="000000">
                      <a:alpha val="43137"/>
                    </a:srgbClr>
                  </a:outerShdw>
                </a:effectLst>
                <a:latin typeface="Calibri" panose="020F0502020204030204" pitchFamily="34" charset="0"/>
              </a:rPr>
              <a:t>VERSÍCULO CLAVE: </a:t>
            </a:r>
            <a:r>
              <a:rPr lang="es-GT" sz="4000" dirty="0">
                <a:solidFill>
                  <a:schemeClr val="tx1"/>
                </a:solidFill>
                <a:latin typeface="+mj-lt"/>
              </a:rPr>
              <a:t>“Y muchos de los que duermen en el polvo de la tierra serán despertados, unos para vida eterna, y otros para vergüenza y confusión perpetua”, Daniel 12:2. </a:t>
            </a:r>
          </a:p>
        </p:txBody>
      </p:sp>
      <p:sp>
        <p:nvSpPr>
          <p:cNvPr id="8" name="Rectángulo 7">
            <a:extLst>
              <a:ext uri="{FF2B5EF4-FFF2-40B4-BE49-F238E27FC236}">
                <a16:creationId xmlns:a16="http://schemas.microsoft.com/office/drawing/2014/main" id="{EFE7BB62-3774-48AC-B974-BD015DE82E46}"/>
              </a:ext>
            </a:extLst>
          </p:cNvPr>
          <p:cNvSpPr/>
          <p:nvPr/>
        </p:nvSpPr>
        <p:spPr>
          <a:xfrm>
            <a:off x="733929" y="4888648"/>
            <a:ext cx="10724141" cy="701731"/>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anchor="ctr">
            <a:spAutoFit/>
          </a:bodyPr>
          <a:lstStyle/>
          <a:p>
            <a:pPr marL="45720" algn="just" defTabSz="914400">
              <a:lnSpc>
                <a:spcPct val="90000"/>
              </a:lnSpc>
              <a:spcBef>
                <a:spcPts val="1400"/>
              </a:spcBef>
              <a:buClr>
                <a:schemeClr val="accent1"/>
              </a:buClr>
              <a:buSzPct val="80000"/>
            </a:pPr>
            <a:r>
              <a:rPr lang="es-GT" sz="4400" b="1" dirty="0">
                <a:solidFill>
                  <a:schemeClr val="tx1"/>
                </a:solidFill>
                <a:effectLst>
                  <a:outerShdw blurRad="38100" dist="38100" dir="2700000" algn="tl">
                    <a:srgbClr val="000000">
                      <a:alpha val="43137"/>
                    </a:srgbClr>
                  </a:outerShdw>
                </a:effectLst>
                <a:latin typeface="Calibri" panose="020F0502020204030204" pitchFamily="34" charset="0"/>
              </a:rPr>
              <a:t>FUNDAMENTO BÍBLICO: </a:t>
            </a:r>
            <a:r>
              <a:rPr lang="pt-BR" sz="4000" dirty="0">
                <a:solidFill>
                  <a:schemeClr val="tx1"/>
                </a:solidFill>
                <a:latin typeface="+mj-lt"/>
              </a:rPr>
              <a:t>Mateo 1:18-25; 2:1-11.</a:t>
            </a:r>
          </a:p>
        </p:txBody>
      </p:sp>
    </p:spTree>
    <p:extLst>
      <p:ext uri="{BB962C8B-B14F-4D97-AF65-F5344CB8AC3E}">
        <p14:creationId xmlns:p14="http://schemas.microsoft.com/office/powerpoint/2010/main" val="1844222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0638" y="377372"/>
            <a:ext cx="11174681" cy="938836"/>
          </a:xfrm>
        </p:spPr>
        <p:txBody>
          <a:bodyPr>
            <a:normAutofit/>
          </a:bodyPr>
          <a:lstStyle/>
          <a:p>
            <a:pPr algn="ctr"/>
            <a:r>
              <a:rPr lang="es-GT" sz="6000" b="1"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INTRODUCCION</a:t>
            </a:r>
          </a:p>
        </p:txBody>
      </p:sp>
      <p:sp>
        <p:nvSpPr>
          <p:cNvPr id="3" name="Marcador de contenido 2"/>
          <p:cNvSpPr>
            <a:spLocks noGrp="1"/>
          </p:cNvSpPr>
          <p:nvPr>
            <p:ph idx="1"/>
          </p:nvPr>
        </p:nvSpPr>
        <p:spPr>
          <a:xfrm>
            <a:off x="510638" y="1496323"/>
            <a:ext cx="11174681" cy="4821350"/>
          </a:xfrm>
        </p:spPr>
        <p:txBody>
          <a:bodyPr anchor="ctr">
            <a:noAutofit/>
          </a:bodyPr>
          <a:lstStyle/>
          <a:p>
            <a:pPr marL="360363" indent="-314325"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Los cristianos deben ser como la hormiga en el sentido de ser conscientes que estamos en los últimos días y, por lo tanto, la obra del Reino debe emprenderse con diligencia. </a:t>
            </a:r>
          </a:p>
          <a:p>
            <a:pPr marL="363538" indent="-317500"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Los eventos de los últimos tiempos que Daniel previó con seguridad se cumplirán.</a:t>
            </a:r>
          </a:p>
          <a:p>
            <a:pPr marL="363538" indent="-317500" algn="just">
              <a:buClr>
                <a:srgbClr val="00B050"/>
              </a:buClr>
              <a:buFont typeface="Wingdings" panose="05000000000000000000" pitchFamily="2" charset="2"/>
              <a:buChar char="§"/>
            </a:pPr>
            <a:r>
              <a:rPr lang="es-GT" sz="3600" dirty="0">
                <a:solidFill>
                  <a:schemeClr val="tx1"/>
                </a:solidFill>
                <a:effectLst>
                  <a:outerShdw blurRad="38100" dist="38100" dir="2700000" algn="tl">
                    <a:srgbClr val="000000">
                      <a:alpha val="43137"/>
                    </a:srgbClr>
                  </a:outerShdw>
                </a:effectLst>
                <a:latin typeface="+mj-lt"/>
              </a:rPr>
              <a:t>Al prestar atención a las profecías, los cristianos pueden prepararse para los tiempos peligrosos y mantenerse firmes por la fe en Cristo.</a:t>
            </a:r>
          </a:p>
        </p:txBody>
      </p:sp>
    </p:spTree>
    <p:extLst>
      <p:ext uri="{BB962C8B-B14F-4D97-AF65-F5344CB8AC3E}">
        <p14:creationId xmlns:p14="http://schemas.microsoft.com/office/powerpoint/2010/main" val="100502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4381" y="2262452"/>
            <a:ext cx="5593279" cy="2658093"/>
          </a:xfrm>
        </p:spPr>
        <p:txBody>
          <a:bodyPr anchor="ctr"/>
          <a:lstStyle/>
          <a:p>
            <a:pPr algn="ctr"/>
            <a:r>
              <a:rPr lang="es-GT" sz="6000" b="1"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FORTALECIDO PARA ENTENDER LA VISIÓN</a:t>
            </a:r>
            <a:endParaRPr lang="es-GT" sz="600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Marcador de texto 5"/>
          <p:cNvSpPr>
            <a:spLocks noGrp="1"/>
          </p:cNvSpPr>
          <p:nvPr>
            <p:ph type="body" sz="half" idx="2"/>
          </p:nvPr>
        </p:nvSpPr>
        <p:spPr>
          <a:xfrm>
            <a:off x="2571447" y="538837"/>
            <a:ext cx="1139149" cy="1080643"/>
          </a:xfrm>
          <a:prstGeom prst="ellipse">
            <a:avLst/>
          </a:prstGeom>
          <a:solidFill>
            <a:srgbClr val="C00000"/>
          </a:solidFill>
          <a:ln w="57150">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s-GT" sz="6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a:t>
            </a:r>
          </a:p>
        </p:txBody>
      </p:sp>
      <p:sp>
        <p:nvSpPr>
          <p:cNvPr id="8" name="Marcador de texto 3"/>
          <p:cNvSpPr txBox="1">
            <a:spLocks/>
          </p:cNvSpPr>
          <p:nvPr/>
        </p:nvSpPr>
        <p:spPr>
          <a:xfrm>
            <a:off x="344383" y="5563518"/>
            <a:ext cx="5593279" cy="75564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r>
              <a:rPr lang="es-GT" sz="4000" i="1" dirty="0">
                <a:solidFill>
                  <a:schemeClr val="tx1"/>
                </a:solidFill>
                <a:effectLst>
                  <a:outerShdw blurRad="38100" dist="38100" dir="2700000" algn="tl">
                    <a:srgbClr val="000000">
                      <a:alpha val="43137"/>
                    </a:srgbClr>
                  </a:outerShdw>
                </a:effectLst>
              </a:rPr>
              <a:t>Daniel 10:1-21;11:1.</a:t>
            </a:r>
          </a:p>
        </p:txBody>
      </p:sp>
      <p:pic>
        <p:nvPicPr>
          <p:cNvPr id="2050" name="Picture 2" descr="Daniel 10:19 | Salmos, Biblia, Salmo 9">
            <a:extLst>
              <a:ext uri="{FF2B5EF4-FFF2-40B4-BE49-F238E27FC236}">
                <a16:creationId xmlns:a16="http://schemas.microsoft.com/office/drawing/2014/main" id="{F09364E7-A069-4022-B922-043708798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338" y="538838"/>
            <a:ext cx="5593279" cy="57803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24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561860"/>
            <a:ext cx="11149068" cy="5739788"/>
          </a:xfrm>
        </p:spPr>
        <p:txBody>
          <a:bodyPr anchor="ctr">
            <a:normAutofit lnSpcReduction="10000"/>
          </a:bodyPr>
          <a:lstStyle/>
          <a:p>
            <a:pPr marL="539750" indent="-495300" algn="just">
              <a:buClrTx/>
              <a:buFont typeface="+mj-lt"/>
              <a:buAutoNum type="alphaUcPeriod"/>
            </a:pPr>
            <a:r>
              <a:rPr lang="es-GT" sz="4000" dirty="0">
                <a:solidFill>
                  <a:schemeClr val="tx1"/>
                </a:solidFill>
                <a:effectLst>
                  <a:outerShdw blurRad="38100" dist="38100" dir="2700000" algn="tl">
                    <a:srgbClr val="000000">
                      <a:alpha val="43137"/>
                    </a:srgbClr>
                  </a:outerShdw>
                </a:effectLst>
              </a:rPr>
              <a:t>La visión final de Daniel, 10:1-11.</a:t>
            </a:r>
            <a:endParaRPr lang="es-GT" sz="3600" dirty="0">
              <a:solidFill>
                <a:schemeClr val="tx1"/>
              </a:solidFill>
              <a:effectLst>
                <a:outerShdw blurRad="38100" dist="38100" dir="2700000" algn="tl">
                  <a:srgbClr val="000000">
                    <a:alpha val="43137"/>
                  </a:srgbClr>
                </a:outerShdw>
              </a:effectLst>
            </a:endParaRPr>
          </a:p>
          <a:p>
            <a:pPr marL="731520" lvl="1" indent="-457200" algn="just">
              <a:buClrTx/>
              <a:buFont typeface="+mj-lt"/>
              <a:buAutoNum type="arabicParenR"/>
            </a:pPr>
            <a:r>
              <a:rPr lang="es-GT" sz="3600" dirty="0">
                <a:solidFill>
                  <a:schemeClr val="tx1"/>
                </a:solidFill>
              </a:rPr>
              <a:t>El vio los conflictos que afectarían al pueblo de Dios, por eso se afligió y oro por espacio de tres semanas, </a:t>
            </a:r>
            <a:r>
              <a:rPr lang="es-GT" sz="3600" dirty="0" err="1">
                <a:solidFill>
                  <a:schemeClr val="tx1"/>
                </a:solidFill>
              </a:rPr>
              <a:t>V.1</a:t>
            </a:r>
            <a:r>
              <a:rPr lang="es-GT" sz="3600" dirty="0">
                <a:solidFill>
                  <a:schemeClr val="tx1"/>
                </a:solidFill>
              </a:rPr>
              <a:t>-3.</a:t>
            </a:r>
          </a:p>
          <a:p>
            <a:pPr marL="731520" lvl="1" indent="-457200" algn="just">
              <a:buClrTx/>
              <a:buFont typeface="+mj-lt"/>
              <a:buAutoNum type="arabicParenR"/>
            </a:pPr>
            <a:r>
              <a:rPr lang="es-GT" sz="3600" dirty="0">
                <a:solidFill>
                  <a:schemeClr val="tx1"/>
                </a:solidFill>
              </a:rPr>
              <a:t>El ve a un hombre glorioso a orillas del rio Tigris, </a:t>
            </a:r>
            <a:r>
              <a:rPr lang="es-GT" sz="3600" dirty="0" err="1">
                <a:solidFill>
                  <a:schemeClr val="tx1"/>
                </a:solidFill>
              </a:rPr>
              <a:t>V.4</a:t>
            </a:r>
            <a:r>
              <a:rPr lang="es-GT" sz="3600" dirty="0">
                <a:solidFill>
                  <a:schemeClr val="tx1"/>
                </a:solidFill>
              </a:rPr>
              <a:t>-6. “Algunos dicen que es el ángel Gabriel y otros Cristo, Apocalipsis 1:13.” </a:t>
            </a:r>
          </a:p>
          <a:p>
            <a:pPr marL="891540" lvl="2" indent="-342900" algn="just">
              <a:buClrTx/>
              <a:buFont typeface="+mj-lt"/>
              <a:buAutoNum type="alphaLcParenR"/>
            </a:pPr>
            <a:r>
              <a:rPr lang="es-GT" sz="3200" dirty="0">
                <a:solidFill>
                  <a:schemeClr val="tx1"/>
                </a:solidFill>
              </a:rPr>
              <a:t>La reacción de los compañeros de Daniel, “aterrados, pero sin ver”, </a:t>
            </a:r>
            <a:r>
              <a:rPr lang="es-GT" sz="3200" dirty="0" err="1">
                <a:solidFill>
                  <a:schemeClr val="tx1"/>
                </a:solidFill>
              </a:rPr>
              <a:t>V.7</a:t>
            </a:r>
            <a:r>
              <a:rPr lang="es-GT" sz="3200" dirty="0">
                <a:solidFill>
                  <a:schemeClr val="tx1"/>
                </a:solidFill>
              </a:rPr>
              <a:t>.</a:t>
            </a:r>
          </a:p>
          <a:p>
            <a:pPr marL="891540" lvl="2" indent="-342900" algn="just">
              <a:buClrTx/>
              <a:buFont typeface="+mj-lt"/>
              <a:buAutoNum type="alphaLcParenR"/>
            </a:pPr>
            <a:r>
              <a:rPr lang="es-GT" sz="3200" dirty="0">
                <a:solidFill>
                  <a:schemeClr val="tx1"/>
                </a:solidFill>
              </a:rPr>
              <a:t>La reacción de Daniel, “Desfalleció”, </a:t>
            </a:r>
            <a:r>
              <a:rPr lang="es-GT" sz="3200" dirty="0" err="1">
                <a:solidFill>
                  <a:schemeClr val="tx1"/>
                </a:solidFill>
              </a:rPr>
              <a:t>V.8,9</a:t>
            </a:r>
            <a:r>
              <a:rPr lang="es-GT" sz="3200" dirty="0">
                <a:solidFill>
                  <a:schemeClr val="tx1"/>
                </a:solidFill>
              </a:rPr>
              <a:t>.</a:t>
            </a:r>
          </a:p>
          <a:p>
            <a:pPr marL="731520" lvl="1" indent="-457200" algn="just">
              <a:buClrTx/>
              <a:buFont typeface="+mj-lt"/>
              <a:buAutoNum type="arabicParenR"/>
            </a:pPr>
            <a:r>
              <a:rPr lang="es-GT" sz="3600" dirty="0">
                <a:solidFill>
                  <a:schemeClr val="tx1"/>
                </a:solidFill>
              </a:rPr>
              <a:t>El fue fortalecido, muy amado y debía estar atento al mensaje, </a:t>
            </a:r>
            <a:r>
              <a:rPr lang="es-GT" sz="3600" dirty="0" err="1">
                <a:solidFill>
                  <a:schemeClr val="tx1"/>
                </a:solidFill>
              </a:rPr>
              <a:t>V.10</a:t>
            </a:r>
            <a:r>
              <a:rPr lang="es-GT" sz="3600" dirty="0">
                <a:solidFill>
                  <a:schemeClr val="tx1"/>
                </a:solidFill>
              </a:rPr>
              <a:t>-11.</a:t>
            </a:r>
          </a:p>
        </p:txBody>
      </p:sp>
    </p:spTree>
    <p:extLst>
      <p:ext uri="{BB962C8B-B14F-4D97-AF65-F5344CB8AC3E}">
        <p14:creationId xmlns:p14="http://schemas.microsoft.com/office/powerpoint/2010/main" val="968811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385589"/>
            <a:ext cx="11149068" cy="6103345"/>
          </a:xfrm>
        </p:spPr>
        <p:txBody>
          <a:bodyPr anchor="ctr">
            <a:noAutofit/>
          </a:bodyPr>
          <a:lstStyle/>
          <a:p>
            <a:pPr marL="539750" indent="-495300" algn="just">
              <a:buClrTx/>
              <a:buFont typeface="+mj-lt"/>
              <a:buAutoNum type="alphaUcPeriod" startAt="2"/>
            </a:pPr>
            <a:r>
              <a:rPr lang="es-GT" sz="3600" dirty="0">
                <a:solidFill>
                  <a:schemeClr val="tx1"/>
                </a:solidFill>
                <a:effectLst>
                  <a:outerShdw blurRad="38100" dist="38100" dir="2700000" algn="tl">
                    <a:srgbClr val="000000">
                      <a:alpha val="43137"/>
                    </a:srgbClr>
                  </a:outerShdw>
                </a:effectLst>
              </a:rPr>
              <a:t>La guerra espiritual explicada por el mensajero, 10:12-21,11:1. </a:t>
            </a:r>
          </a:p>
          <a:p>
            <a:pPr marL="715963" lvl="1" indent="-442913" algn="just">
              <a:buClrTx/>
              <a:buFont typeface="+mj-lt"/>
              <a:buAutoNum type="arabicParenR"/>
            </a:pPr>
            <a:r>
              <a:rPr lang="es-GT" sz="3200" dirty="0">
                <a:solidFill>
                  <a:schemeClr val="tx1"/>
                </a:solidFill>
              </a:rPr>
              <a:t>Dios había escuchado la oración de Daniel, pero las fuerzas demoniacas que operaban en el gobierno persa se le opuso, </a:t>
            </a:r>
            <a:r>
              <a:rPr lang="es-GT" sz="3200" dirty="0" err="1">
                <a:solidFill>
                  <a:schemeClr val="tx1"/>
                </a:solidFill>
              </a:rPr>
              <a:t>V.12,13</a:t>
            </a:r>
            <a:r>
              <a:rPr lang="es-GT" sz="3200" dirty="0">
                <a:solidFill>
                  <a:schemeClr val="tx1"/>
                </a:solidFill>
              </a:rPr>
              <a:t>. </a:t>
            </a:r>
          </a:p>
          <a:p>
            <a:pPr marL="892175" lvl="2" indent="-346075" algn="just">
              <a:buClrTx/>
              <a:buFont typeface="+mj-lt"/>
              <a:buAutoNum type="alphaLcParenR"/>
            </a:pPr>
            <a:r>
              <a:rPr lang="es-GT" sz="2800" dirty="0">
                <a:solidFill>
                  <a:schemeClr val="tx1"/>
                </a:solidFill>
              </a:rPr>
              <a:t>El arcángel Miguel participó de esta batalla.</a:t>
            </a:r>
          </a:p>
          <a:p>
            <a:pPr marL="892175" lvl="2" indent="-346075" algn="just">
              <a:buClrTx/>
              <a:buFont typeface="+mj-lt"/>
              <a:buAutoNum type="alphaLcParenR"/>
            </a:pPr>
            <a:r>
              <a:rPr lang="es-GT" sz="2800" dirty="0">
                <a:solidFill>
                  <a:schemeClr val="tx1"/>
                </a:solidFill>
              </a:rPr>
              <a:t>La Escritura enseña que hay una jerarquía demoniaca. Véase Efesios 1:21; 6:12; Colosenses 2:15.</a:t>
            </a:r>
          </a:p>
          <a:p>
            <a:pPr marL="715963" lvl="1" indent="-442913" algn="just">
              <a:buClrTx/>
              <a:buFont typeface="+mj-lt"/>
              <a:buAutoNum type="arabicParenR"/>
            </a:pPr>
            <a:r>
              <a:rPr lang="es-GT" sz="3200" dirty="0">
                <a:solidFill>
                  <a:schemeClr val="tx1"/>
                </a:solidFill>
              </a:rPr>
              <a:t>El mensaje se refería al pueblo de Dios, </a:t>
            </a:r>
            <a:r>
              <a:rPr lang="es-GT" sz="3200" dirty="0" err="1">
                <a:solidFill>
                  <a:schemeClr val="tx1"/>
                </a:solidFill>
              </a:rPr>
              <a:t>V.14</a:t>
            </a:r>
            <a:r>
              <a:rPr lang="es-GT" sz="3200" dirty="0">
                <a:solidFill>
                  <a:schemeClr val="tx1"/>
                </a:solidFill>
              </a:rPr>
              <a:t>.</a:t>
            </a:r>
          </a:p>
          <a:p>
            <a:pPr marL="715963" lvl="1" indent="-442913" algn="just">
              <a:buClrTx/>
              <a:buFont typeface="+mj-lt"/>
              <a:buAutoNum type="arabicParenR"/>
            </a:pPr>
            <a:r>
              <a:rPr lang="es-GT" sz="3200" dirty="0">
                <a:solidFill>
                  <a:schemeClr val="tx1"/>
                </a:solidFill>
              </a:rPr>
              <a:t>Daniel recibió la paz y la fortaleza de Dios, </a:t>
            </a:r>
            <a:r>
              <a:rPr lang="es-GT" sz="3200" dirty="0" err="1">
                <a:solidFill>
                  <a:schemeClr val="tx1"/>
                </a:solidFill>
              </a:rPr>
              <a:t>V.15</a:t>
            </a:r>
            <a:r>
              <a:rPr lang="es-GT" sz="3200" dirty="0">
                <a:solidFill>
                  <a:schemeClr val="tx1"/>
                </a:solidFill>
              </a:rPr>
              <a:t>-19.</a:t>
            </a:r>
          </a:p>
          <a:p>
            <a:pPr marL="715963" lvl="1" indent="-442913" algn="just">
              <a:buClrTx/>
              <a:buFont typeface="+mj-lt"/>
              <a:buAutoNum type="arabicParenR"/>
            </a:pPr>
            <a:r>
              <a:rPr lang="es-GT" sz="3200" dirty="0">
                <a:solidFill>
                  <a:schemeClr val="tx1"/>
                </a:solidFill>
              </a:rPr>
              <a:t>El mensajero le revela a Daniel lo que está escrito en las Escrituras, y la batalla espiritual que continuaría junto al arcángel Miguel, </a:t>
            </a:r>
            <a:r>
              <a:rPr lang="es-GT" sz="3200" dirty="0" err="1">
                <a:solidFill>
                  <a:schemeClr val="tx1"/>
                </a:solidFill>
              </a:rPr>
              <a:t>V.20</a:t>
            </a:r>
            <a:r>
              <a:rPr lang="es-GT" sz="3200" dirty="0">
                <a:solidFill>
                  <a:schemeClr val="tx1"/>
                </a:solidFill>
              </a:rPr>
              <a:t>-21; 11:1.</a:t>
            </a:r>
          </a:p>
        </p:txBody>
      </p:sp>
    </p:spTree>
    <p:extLst>
      <p:ext uri="{BB962C8B-B14F-4D97-AF65-F5344CB8AC3E}">
        <p14:creationId xmlns:p14="http://schemas.microsoft.com/office/powerpoint/2010/main" val="1477418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539828" y="561860"/>
            <a:ext cx="11149068" cy="5739788"/>
          </a:xfrm>
        </p:spPr>
        <p:txBody>
          <a:bodyPr anchor="ctr">
            <a:normAutofit/>
          </a:bodyPr>
          <a:lstStyle/>
          <a:p>
            <a:pPr marL="539750" indent="-495300" algn="just">
              <a:buClrTx/>
              <a:buFont typeface="+mj-lt"/>
              <a:buAutoNum type="alphaUcPeriod" startAt="3"/>
            </a:pPr>
            <a:r>
              <a:rPr lang="es-GT" sz="4400" dirty="0">
                <a:solidFill>
                  <a:schemeClr val="tx1"/>
                </a:solidFill>
                <a:effectLst>
                  <a:outerShdw blurRad="38100" dist="38100" dir="2700000" algn="tl">
                    <a:srgbClr val="000000">
                      <a:alpha val="43137"/>
                    </a:srgbClr>
                  </a:outerShdw>
                </a:effectLst>
              </a:rPr>
              <a:t>Pregunta para reflexión personal ¿Cómo lo ha fortalecido el Señor cuando ha enfrentado condiciones opresivas o tiempos difíciles? Véase 1 Juan 4:4.</a:t>
            </a:r>
          </a:p>
        </p:txBody>
      </p:sp>
    </p:spTree>
    <p:extLst>
      <p:ext uri="{BB962C8B-B14F-4D97-AF65-F5344CB8AC3E}">
        <p14:creationId xmlns:p14="http://schemas.microsoft.com/office/powerpoint/2010/main" val="3193046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98E1AA8-DFE8-418C-A7DB-472E851237CE}"/>
              </a:ext>
            </a:extLst>
          </p:cNvPr>
          <p:cNvPicPr>
            <a:picLocks noChangeAspect="1"/>
          </p:cNvPicPr>
          <p:nvPr/>
        </p:nvPicPr>
        <p:blipFill>
          <a:blip r:embed="rId2"/>
          <a:stretch>
            <a:fillRect/>
          </a:stretch>
        </p:blipFill>
        <p:spPr>
          <a:xfrm>
            <a:off x="6091193" y="538191"/>
            <a:ext cx="5756424" cy="5780972"/>
          </a:xfrm>
          <a:prstGeom prst="rect">
            <a:avLst/>
          </a:prstGeom>
          <a:ln>
            <a:noFill/>
          </a:ln>
          <a:effectLst>
            <a:outerShdw blurRad="190500" algn="tl" rotWithShape="0">
              <a:srgbClr val="000000">
                <a:alpha val="70000"/>
              </a:srgbClr>
            </a:outerShdw>
          </a:effectLst>
        </p:spPr>
      </p:pic>
      <p:sp>
        <p:nvSpPr>
          <p:cNvPr id="4" name="Título 3"/>
          <p:cNvSpPr>
            <a:spLocks noGrp="1"/>
          </p:cNvSpPr>
          <p:nvPr>
            <p:ph type="title"/>
          </p:nvPr>
        </p:nvSpPr>
        <p:spPr>
          <a:xfrm>
            <a:off x="344381" y="2262452"/>
            <a:ext cx="5593279" cy="2658093"/>
          </a:xfrm>
        </p:spPr>
        <p:txBody>
          <a:bodyPr anchor="ctr"/>
          <a:lstStyle/>
          <a:p>
            <a:pPr algn="ctr"/>
            <a:r>
              <a:rPr lang="es-GT" sz="6000" b="1"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PUEBLO DE DIOS BRILLA EN LA OSCURIDAD</a:t>
            </a:r>
            <a:endParaRPr lang="es-GT" sz="600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Marcador de texto 5"/>
          <p:cNvSpPr>
            <a:spLocks noGrp="1"/>
          </p:cNvSpPr>
          <p:nvPr>
            <p:ph type="body" sz="half" idx="2"/>
          </p:nvPr>
        </p:nvSpPr>
        <p:spPr>
          <a:xfrm>
            <a:off x="2571447" y="538837"/>
            <a:ext cx="1139149" cy="1080643"/>
          </a:xfrm>
          <a:prstGeom prst="ellipse">
            <a:avLst/>
          </a:prstGeom>
          <a:solidFill>
            <a:srgbClr val="C00000"/>
          </a:solidFill>
          <a:ln w="57150">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s-GT" sz="6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a:t>
            </a:r>
          </a:p>
        </p:txBody>
      </p:sp>
      <p:sp>
        <p:nvSpPr>
          <p:cNvPr id="8" name="Marcador de texto 3"/>
          <p:cNvSpPr txBox="1">
            <a:spLocks/>
          </p:cNvSpPr>
          <p:nvPr/>
        </p:nvSpPr>
        <p:spPr>
          <a:xfrm>
            <a:off x="344383" y="5563518"/>
            <a:ext cx="5593279" cy="75564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1"/>
              </a:buClr>
              <a:buSzPct val="80000"/>
              <a:buFont typeface="Corbel" pitchFamily="34" charset="0"/>
              <a:buNone/>
              <a:defRPr sz="17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2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0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900" kern="1200">
                <a:solidFill>
                  <a:schemeClr val="accent1"/>
                </a:solidFill>
                <a:latin typeface="+mn-lt"/>
                <a:ea typeface="+mn-ea"/>
                <a:cs typeface="+mn-cs"/>
              </a:defRPr>
            </a:lvl9pPr>
          </a:lstStyle>
          <a:p>
            <a:pPr algn="ctr"/>
            <a:r>
              <a:rPr lang="es-GT" sz="4000" i="1" dirty="0">
                <a:solidFill>
                  <a:schemeClr val="tx1"/>
                </a:solidFill>
                <a:effectLst>
                  <a:outerShdw blurRad="38100" dist="38100" dir="2700000" algn="tl">
                    <a:srgbClr val="000000">
                      <a:alpha val="43137"/>
                    </a:srgbClr>
                  </a:outerShdw>
                </a:effectLst>
              </a:rPr>
              <a:t>Daniel 11:2-45;12:1-4.</a:t>
            </a:r>
          </a:p>
        </p:txBody>
      </p:sp>
    </p:spTree>
    <p:extLst>
      <p:ext uri="{BB962C8B-B14F-4D97-AF65-F5344CB8AC3E}">
        <p14:creationId xmlns:p14="http://schemas.microsoft.com/office/powerpoint/2010/main" val="3493407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23856B-5499-4316-B877-F353960206B4}"/>
              </a:ext>
            </a:extLst>
          </p:cNvPr>
          <p:cNvSpPr>
            <a:spLocks noGrp="1"/>
          </p:cNvSpPr>
          <p:nvPr>
            <p:ph idx="1"/>
          </p:nvPr>
        </p:nvSpPr>
        <p:spPr>
          <a:xfrm>
            <a:off x="352539" y="374573"/>
            <a:ext cx="11523643" cy="6114362"/>
          </a:xfrm>
        </p:spPr>
        <p:txBody>
          <a:bodyPr anchor="ctr">
            <a:normAutofit fontScale="92500" lnSpcReduction="20000"/>
          </a:bodyPr>
          <a:lstStyle/>
          <a:p>
            <a:pPr marL="539750" indent="-495300" algn="just">
              <a:buClrTx/>
              <a:buFont typeface="+mj-lt"/>
              <a:buAutoNum type="alphaUcPeriod"/>
            </a:pPr>
            <a:r>
              <a:rPr lang="es-GT" sz="4000" dirty="0">
                <a:solidFill>
                  <a:schemeClr val="tx1"/>
                </a:solidFill>
                <a:effectLst>
                  <a:outerShdw blurRad="38100" dist="38100" dir="2700000" algn="tl">
                    <a:srgbClr val="000000">
                      <a:alpha val="43137"/>
                    </a:srgbClr>
                  </a:outerShdw>
                </a:effectLst>
              </a:rPr>
              <a:t>La visión reveló eventos de los imperios, 11:2-35. </a:t>
            </a:r>
          </a:p>
          <a:p>
            <a:pPr marL="731520" lvl="1" indent="-457200" algn="just">
              <a:buClrTx/>
              <a:buFont typeface="+mj-lt"/>
              <a:buAutoNum type="arabicParenR"/>
            </a:pPr>
            <a:r>
              <a:rPr lang="es-GT" sz="3600" dirty="0">
                <a:solidFill>
                  <a:schemeClr val="tx1"/>
                </a:solidFill>
              </a:rPr>
              <a:t>Los imperios persa y griego afectarían al pueblo de Dios y su tierra natal, </a:t>
            </a:r>
            <a:r>
              <a:rPr lang="es-GT" sz="3600" dirty="0" err="1">
                <a:solidFill>
                  <a:schemeClr val="tx1"/>
                </a:solidFill>
              </a:rPr>
              <a:t>V.2</a:t>
            </a:r>
            <a:r>
              <a:rPr lang="es-GT" sz="3600" dirty="0">
                <a:solidFill>
                  <a:schemeClr val="tx1"/>
                </a:solidFill>
              </a:rPr>
              <a:t>.</a:t>
            </a:r>
          </a:p>
          <a:p>
            <a:pPr marL="731520" lvl="1" indent="-457200" algn="just">
              <a:buClrTx/>
              <a:buFont typeface="+mj-lt"/>
              <a:buAutoNum type="arabicParenR"/>
            </a:pPr>
            <a:r>
              <a:rPr lang="es-GT" sz="3600" dirty="0">
                <a:solidFill>
                  <a:schemeClr val="tx1"/>
                </a:solidFill>
              </a:rPr>
              <a:t>Los reyes de Persia llegarían al poder entre Ciro y Jerjes o Asuero, Daniel 9:1.</a:t>
            </a:r>
          </a:p>
          <a:p>
            <a:pPr marL="731520" lvl="1" indent="-457200" algn="just">
              <a:buClrTx/>
              <a:buFont typeface="+mj-lt"/>
              <a:buAutoNum type="arabicParenR"/>
            </a:pPr>
            <a:r>
              <a:rPr lang="es-GT" sz="3600" dirty="0">
                <a:solidFill>
                  <a:schemeClr val="tx1"/>
                </a:solidFill>
              </a:rPr>
              <a:t>Alejandro Magno el rey conquistador, al morir el imperio griego se divide entre cuatro de sus generales, </a:t>
            </a:r>
            <a:r>
              <a:rPr lang="es-GT" sz="3600" dirty="0" err="1">
                <a:solidFill>
                  <a:schemeClr val="tx1"/>
                </a:solidFill>
              </a:rPr>
              <a:t>V.3,4</a:t>
            </a:r>
            <a:r>
              <a:rPr lang="es-GT" sz="3600" dirty="0">
                <a:solidFill>
                  <a:schemeClr val="tx1"/>
                </a:solidFill>
              </a:rPr>
              <a:t>. </a:t>
            </a:r>
          </a:p>
          <a:p>
            <a:pPr marL="731520" lvl="1" indent="-457200" algn="just">
              <a:buClrTx/>
              <a:buFont typeface="+mj-lt"/>
              <a:buAutoNum type="arabicParenR"/>
            </a:pPr>
            <a:r>
              <a:rPr lang="es-GT" sz="3600" dirty="0">
                <a:solidFill>
                  <a:schemeClr val="tx1"/>
                </a:solidFill>
              </a:rPr>
              <a:t>Los ptolemaicos en Egipto y los seléucidas en Siria controlaron a Israel hasta la rebelión de los macabeos, </a:t>
            </a:r>
            <a:r>
              <a:rPr lang="es-GT" sz="3600" dirty="0" err="1">
                <a:solidFill>
                  <a:schemeClr val="tx1"/>
                </a:solidFill>
              </a:rPr>
              <a:t>V.5</a:t>
            </a:r>
            <a:r>
              <a:rPr lang="es-GT" sz="3600" dirty="0">
                <a:solidFill>
                  <a:schemeClr val="tx1"/>
                </a:solidFill>
              </a:rPr>
              <a:t>-35.</a:t>
            </a:r>
          </a:p>
          <a:p>
            <a:pPr marL="731520" lvl="1" indent="-457200" algn="just">
              <a:buClrTx/>
              <a:buFont typeface="+mj-lt"/>
              <a:buAutoNum type="arabicParenR"/>
            </a:pPr>
            <a:r>
              <a:rPr lang="es-GT" sz="3600" dirty="0">
                <a:solidFill>
                  <a:schemeClr val="tx1"/>
                </a:solidFill>
              </a:rPr>
              <a:t>El rey Antíoco IV Epífanes.</a:t>
            </a:r>
          </a:p>
          <a:p>
            <a:pPr marL="891540" lvl="2" indent="-342900" algn="just">
              <a:buClrTx/>
              <a:buFont typeface="+mj-lt"/>
              <a:buAutoNum type="alphaLcParenR"/>
            </a:pPr>
            <a:r>
              <a:rPr lang="es-GT" sz="3200" dirty="0">
                <a:solidFill>
                  <a:schemeClr val="tx1"/>
                </a:solidFill>
              </a:rPr>
              <a:t>Saqueó el Templo en Jerusalén e interrumpió las practicas de adoración judía, </a:t>
            </a:r>
            <a:r>
              <a:rPr lang="es-GT" sz="3200" dirty="0" err="1">
                <a:solidFill>
                  <a:schemeClr val="tx1"/>
                </a:solidFill>
              </a:rPr>
              <a:t>V.21</a:t>
            </a:r>
            <a:r>
              <a:rPr lang="es-GT" sz="3200" dirty="0">
                <a:solidFill>
                  <a:schemeClr val="tx1"/>
                </a:solidFill>
              </a:rPr>
              <a:t>-28.</a:t>
            </a:r>
          </a:p>
          <a:p>
            <a:pPr marL="891540" lvl="2" indent="-342900" algn="just">
              <a:buClrTx/>
              <a:buFont typeface="+mj-lt"/>
              <a:buAutoNum type="alphaLcParenR"/>
            </a:pPr>
            <a:r>
              <a:rPr lang="es-GT" sz="3200" dirty="0">
                <a:solidFill>
                  <a:schemeClr val="tx1"/>
                </a:solidFill>
              </a:rPr>
              <a:t>El fue derrotado y la adoración en el Templo fue restaurada,       </a:t>
            </a:r>
            <a:r>
              <a:rPr lang="es-GT" sz="3200" dirty="0" err="1">
                <a:solidFill>
                  <a:schemeClr val="tx1"/>
                </a:solidFill>
              </a:rPr>
              <a:t>V.32</a:t>
            </a:r>
            <a:r>
              <a:rPr lang="es-GT" sz="3200" dirty="0">
                <a:solidFill>
                  <a:schemeClr val="tx1"/>
                </a:solidFill>
              </a:rPr>
              <a:t>-35</a:t>
            </a:r>
          </a:p>
        </p:txBody>
      </p:sp>
    </p:spTree>
    <p:extLst>
      <p:ext uri="{BB962C8B-B14F-4D97-AF65-F5344CB8AC3E}">
        <p14:creationId xmlns:p14="http://schemas.microsoft.com/office/powerpoint/2010/main" val="285316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s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839</TotalTime>
  <Words>1099</Words>
  <Application>Microsoft Office PowerPoint</Application>
  <PresentationFormat>Panorámica</PresentationFormat>
  <Paragraphs>58</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Calibri</vt:lpstr>
      <vt:lpstr>Corbel</vt:lpstr>
      <vt:lpstr>Wingdings</vt:lpstr>
      <vt:lpstr>Base</vt:lpstr>
      <vt:lpstr>PANORAMA PROFÉTICO DEL FIN DE LOS TIEMPOS</vt:lpstr>
      <vt:lpstr>Presentación de PowerPoint</vt:lpstr>
      <vt:lpstr>INTRODUCCION</vt:lpstr>
      <vt:lpstr>FORTALECIDO PARA ENTENDER LA VISIÓN</vt:lpstr>
      <vt:lpstr>Presentación de PowerPoint</vt:lpstr>
      <vt:lpstr>Presentación de PowerPoint</vt:lpstr>
      <vt:lpstr>Presentación de PowerPoint</vt:lpstr>
      <vt:lpstr>EL PUEBLO DE DIOS BRILLA EN LA OSCURIDAD</vt:lpstr>
      <vt:lpstr>Presentación de PowerPoint</vt:lpstr>
      <vt:lpstr>Presentación de PowerPoint</vt:lpstr>
      <vt:lpstr>Presentación de PowerPoint</vt:lpstr>
      <vt:lpstr>Presentación de PowerPoint</vt:lpstr>
      <vt:lpstr>EL TIEMPO DEL FIN</vt:lpstr>
      <vt:lpstr>Presentación de PowerPoint</vt:lpstr>
      <vt:lpstr>Presentación de PowerPoint</vt:lpstr>
      <vt:lpstr>Presentación de PowerPoint</vt:lpstr>
      <vt:lpstr>DISCIPULADO Y MINISTERIO EN ACCION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DIOS DE JUICIO Y MISERICORDIA</dc:title>
  <dc:creator>Alfonso Gaitan</dc:creator>
  <cp:lastModifiedBy>David Rodríguez Zamora</cp:lastModifiedBy>
  <cp:revision>178</cp:revision>
  <dcterms:created xsi:type="dcterms:W3CDTF">2016-12-08T03:18:22Z</dcterms:created>
  <dcterms:modified xsi:type="dcterms:W3CDTF">2020-04-21T01:13:56Z</dcterms:modified>
</cp:coreProperties>
</file>