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82" r:id="rId7"/>
    <p:sldId id="283" r:id="rId8"/>
    <p:sldId id="284" r:id="rId9"/>
    <p:sldId id="285" r:id="rId10"/>
    <p:sldId id="287" r:id="rId11"/>
    <p:sldId id="288" r:id="rId12"/>
    <p:sldId id="289" r:id="rId13"/>
    <p:sldId id="290" r:id="rId14"/>
    <p:sldId id="291" r:id="rId15"/>
    <p:sldId id="292" r:id="rId16"/>
    <p:sldId id="278" r:id="rId17"/>
    <p:sldId id="293" r:id="rId18"/>
    <p:sldId id="273" r:id="rId19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579"/>
    <a:srgbClr val="FDE47F"/>
    <a:srgbClr val="F1F1F1"/>
    <a:srgbClr val="7CBF33"/>
    <a:srgbClr val="E5D8D2"/>
    <a:srgbClr val="A94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4291" autoAdjust="0"/>
  </p:normalViewPr>
  <p:slideViewPr>
    <p:cSldViewPr snapToGrid="0">
      <p:cViewPr varScale="1">
        <p:scale>
          <a:sx n="66" d="100"/>
          <a:sy n="66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10E4FB-4128-4B07-A710-FB42099C2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563BC4-97A6-442A-9EF3-F0BA4BB0B6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DCBD95-E0F0-4974-A547-F61DE4CB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15/04/2020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8741D9-C26E-493D-A3BC-0A8D2ED43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DEB703-0557-4DD2-A417-18F111631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444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CB0BE3-A7B5-44EE-97AB-DB8BB112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0A03EF-4109-45A6-BE0A-E461B1A72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E44B1C-E9B0-4C8B-A302-D9A3C0B38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15/04/2020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8B65CC-70E8-493E-A39D-D13B615F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098984-06F7-464A-8364-99AE1402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5872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9209DA-3207-4E2B-8187-170C817F7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F6F552-37BE-48BA-8D8B-DF1DDB29F3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976B35-0001-496B-A13A-BA80F807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15/04/2020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66EF-597D-4CCD-805F-3FE96BA1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3B520-C64B-47AB-A0AE-316E49A7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8020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2CF2C-D343-47CF-A6E6-E2F8F4D4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F0C030-04DD-42A7-81C7-FF0B4395B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ED3712-BB6D-4D9E-8FCB-473703ED8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15/04/2020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A2EDFF-23F3-4CEC-B438-C3A77B95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5E3E5E-9312-4D32-A3A4-DE35D5E8D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0568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2DD03-57AB-47B8-8E49-AFC32500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B05D17-C6EC-411A-B782-ECD7DF4D2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7A0861-63B8-4C4C-A429-28AB7F9A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15/04/2020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568E5B-11F2-4575-BC30-7891CF60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0F742-FC1D-4EC7-99B9-863A4DB5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80090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263D4-F7F5-48F7-AD80-59D29421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F16E3-FF50-464D-B5DB-ECCE88FC1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A54ED55-E3A4-4C13-B857-70575AF24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FC35C6-CEEE-4E78-A42B-B8BDCC8D0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15/04/2020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1294E8-46F5-45AE-8A1D-A006EFC3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754E00-D9F1-4C0D-96D9-276285D3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0550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A3EE9-9C7E-4089-B979-417F8DC62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EBC6CF-5B6E-4B24-B902-4D62DE4E8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9FE6FA-0D72-4273-BF59-A7040FCD1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3F8EB4-8604-4423-90FF-72E18285C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B187B7-DD47-4A5D-8DB9-C8031DD7C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1539F42-43F7-40A6-9386-C9814E26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15/04/2020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F7EF958-BA7B-4B2A-A76F-5485242F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9ED5D4-0B9E-454C-BD73-1B405B7AC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8256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89438-E231-48CA-B4B9-1BBAE9BBB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789B29-0F8C-4100-A6D0-7A0FD7F40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15/04/2020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574C80-A7F2-4119-972A-0B92B1C3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61754A-9397-48F6-BB68-E084B295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5954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A586D3-3732-4354-9468-908224583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15/04/2020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5BD2E8-03F8-40DF-9AA5-1FC5E2ED5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A780-180C-48F6-B9BC-C6F597C8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98919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8D44F-3DD2-43F5-AEAE-8F6E31DC6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187BD7-69A2-40FE-ABBD-F13B7E80DF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8DA540-0029-4629-977C-ECE253F01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6296921-7237-4FEC-BE3E-AA90273A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15/04/2020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3D0D3A-CE13-4C87-8E28-AEE0B9F52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EAC041-F66D-425B-B527-5F29347A3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8749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F8354-4FAD-4E07-A4F3-3892D43E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3743618-0902-4195-AAB5-B7D2E64312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6BD5892-8962-4CE7-9C9C-4BCE55051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EE2971-54AE-43A0-A500-591555CC8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EC021-B5B3-4871-93CF-AB360676C655}" type="datetimeFigureOut">
              <a:rPr lang="es-GT" smtClean="0"/>
              <a:t>15/04/2020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B7D863-32C3-407F-AF64-19079AC7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85C65B-1C0C-4BBA-8130-C750C9213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051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4000" t="-40000" r="-12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4FA774F-B7C9-4F04-AC3E-00A2E9B9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BF4841-26EF-4F2F-A4DB-676D857A6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E00DD-FAAE-4C80-9E6E-435BF2E68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EC021-B5B3-4871-93CF-AB360676C655}" type="datetimeFigureOut">
              <a:rPr lang="es-GT" smtClean="0"/>
              <a:t>15/04/2020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F15A19-502A-454C-BEC4-D78A3F7D3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DE3CBD-9BA9-4D0F-BC6C-380E55E55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88481-70E9-4EE3-A33E-1264851D7926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522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F96913C-E3D2-4D5E-B654-1B705FE6C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646" y="742208"/>
            <a:ext cx="6162675" cy="5219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/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B903E5D-8E24-49D2-99EA-A332BB8D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640" y="742208"/>
            <a:ext cx="4261386" cy="4114800"/>
          </a:xfrm>
        </p:spPr>
        <p:txBody>
          <a:bodyPr anchor="ctr">
            <a:noAutofit/>
          </a:bodyPr>
          <a:lstStyle/>
          <a:p>
            <a:pPr algn="ctr"/>
            <a:r>
              <a:rPr lang="es-GT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TUMBA VACÍA; </a:t>
            </a:r>
            <a:br>
              <a:rPr lang="es-GT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s-GT" sz="5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SALVADOR VIVE.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D4D98DD-2346-4694-BF9C-DB1B8F51E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0640" y="4857008"/>
            <a:ext cx="4261386" cy="1638795"/>
          </a:xfrm>
        </p:spPr>
        <p:txBody>
          <a:bodyPr anchor="ctr">
            <a:normAutofit/>
          </a:bodyPr>
          <a:lstStyle/>
          <a:p>
            <a:pPr algn="ctr"/>
            <a:r>
              <a:rPr lang="es-GT" sz="3200" dirty="0"/>
              <a:t>“La resurrección de Cristo es el fundamento de la fe cristiana”</a:t>
            </a:r>
          </a:p>
        </p:txBody>
      </p:sp>
    </p:spTree>
    <p:extLst>
      <p:ext uri="{BB962C8B-B14F-4D97-AF65-F5344CB8AC3E}">
        <p14:creationId xmlns:p14="http://schemas.microsoft.com/office/powerpoint/2010/main" val="211380686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BE3B-F81D-47DF-B057-4F2007820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1" y="546266"/>
            <a:ext cx="11162804" cy="5783282"/>
          </a:xfrm>
        </p:spPr>
        <p:txBody>
          <a:bodyPr anchor="ctr">
            <a:normAutofit/>
          </a:bodyPr>
          <a:lstStyle/>
          <a:p>
            <a:pPr marL="534988" indent="-534988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María se encuentra con Jesús. 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Jesús le pregunta ¿porque lloras? ¿A quién buscáis”? Ella pensó que era el hortelano o jardinero, </a:t>
            </a:r>
            <a:r>
              <a:rPr lang="es-GT" sz="3600" dirty="0" err="1"/>
              <a:t>V.15</a:t>
            </a:r>
            <a:r>
              <a:rPr lang="es-GT" sz="3600" dirty="0"/>
              <a:t>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Jesús le dijo ¡María! Ella lo reconoció y lo llamó “</a:t>
            </a:r>
            <a:r>
              <a:rPr lang="es-GT" sz="3600" dirty="0" err="1"/>
              <a:t>Raboni</a:t>
            </a:r>
            <a:r>
              <a:rPr lang="es-GT" sz="3600" dirty="0"/>
              <a:t>” que quiere decir, Maestro, </a:t>
            </a:r>
            <a:r>
              <a:rPr lang="es-GT" sz="3600" dirty="0" err="1"/>
              <a:t>V.16</a:t>
            </a:r>
            <a:r>
              <a:rPr lang="es-GT" sz="3600" dirty="0"/>
              <a:t>. “Sus ojos le fallaron, pero sus oídos no pudieron confundir esa voz” Véase Juan 10:1-5.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Jesús se revela a María ya resucitado.</a:t>
            </a:r>
          </a:p>
        </p:txBody>
      </p:sp>
    </p:spTree>
    <p:extLst>
      <p:ext uri="{BB962C8B-B14F-4D97-AF65-F5344CB8AC3E}">
        <p14:creationId xmlns:p14="http://schemas.microsoft.com/office/powerpoint/2010/main" val="61720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BE3B-F81D-47DF-B057-4F2007820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1" y="546264"/>
            <a:ext cx="11162804" cy="5783283"/>
          </a:xfrm>
        </p:spPr>
        <p:txBody>
          <a:bodyPr anchor="ctr">
            <a:normAutofit/>
          </a:bodyPr>
          <a:lstStyle/>
          <a:p>
            <a:pPr marL="534988" indent="-534988" algn="just">
              <a:buFont typeface="+mj-lt"/>
              <a:buAutoNum type="alphaUcPeriod" startAt="3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creyentes en Cristo, debemos enfocarnos en el hecho glorioso de su resurrección, compartir nuestra fe con los que no conocen a Jesús, para que sean transformados por Él.</a:t>
            </a:r>
          </a:p>
        </p:txBody>
      </p:sp>
    </p:spTree>
    <p:extLst>
      <p:ext uri="{BB962C8B-B14F-4D97-AF65-F5344CB8AC3E}">
        <p14:creationId xmlns:p14="http://schemas.microsoft.com/office/powerpoint/2010/main" val="20208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C659BD35-5526-4778-951B-F29B1E387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43" y="546266"/>
            <a:ext cx="5461852" cy="5750287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992CA74-AF48-4F15-88F8-5DCEE382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01" y="546266"/>
            <a:ext cx="5235865" cy="2582696"/>
          </a:xfrm>
        </p:spPr>
        <p:txBody>
          <a:bodyPr anchor="ctr">
            <a:noAutofit/>
          </a:bodyPr>
          <a:lstStyle/>
          <a:p>
            <a:pPr algn="ctr"/>
            <a:r>
              <a:rPr lang="es-GT" sz="6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GRAN COMISIÓN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DFB6493-F760-45B6-A5DA-87F74A968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7401" y="3540239"/>
            <a:ext cx="5235865" cy="854300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20:17-23.</a:t>
            </a:r>
          </a:p>
        </p:txBody>
      </p:sp>
      <p:sp>
        <p:nvSpPr>
          <p:cNvPr id="9" name="Elipse 8"/>
          <p:cNvSpPr/>
          <p:nvPr/>
        </p:nvSpPr>
        <p:spPr>
          <a:xfrm>
            <a:off x="2536105" y="4805816"/>
            <a:ext cx="1618456" cy="1096219"/>
          </a:xfrm>
          <a:prstGeom prst="ellipse">
            <a:avLst/>
          </a:prstGeom>
          <a:solidFill>
            <a:srgbClr val="FEE579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561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BE3B-F81D-47DF-B057-4F2007820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1" y="380010"/>
            <a:ext cx="11162804" cy="6103917"/>
          </a:xfrm>
        </p:spPr>
        <p:txBody>
          <a:bodyPr anchor="ctr">
            <a:normAutofit lnSpcReduction="10000"/>
          </a:bodyPr>
          <a:lstStyle/>
          <a:p>
            <a:pPr marL="534988" indent="-534988" algn="just"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envía a María. 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Ella no debía aferrarse a Jesús en ese momento, tendrían la oportunidad más adelante, </a:t>
            </a:r>
            <a:r>
              <a:rPr lang="es-GT" sz="3600" dirty="0" err="1"/>
              <a:t>V.17</a:t>
            </a:r>
            <a:r>
              <a:rPr lang="es-GT" sz="3600" dirty="0"/>
              <a:t>. Hechos 1:3.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Ella tenia la responsabilidad de decir a los discípulos: “Subo a mi Padre y a vuestro Padre, a mi Dios y a vuestro Dios, </a:t>
            </a:r>
            <a:r>
              <a:rPr lang="es-GT" sz="3600" dirty="0" err="1"/>
              <a:t>V.17</a:t>
            </a:r>
            <a:r>
              <a:rPr lang="es-GT" sz="3600" dirty="0"/>
              <a:t>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El que cree en Cristo tiene el derecho de ser hijo de Dios, Juan 1:12.</a:t>
            </a:r>
          </a:p>
          <a:p>
            <a:pPr marL="1428750" lvl="2" indent="-514350" algn="just">
              <a:buFont typeface="+mj-lt"/>
              <a:buAutoNum type="alphaLcParenR"/>
            </a:pPr>
            <a:r>
              <a:rPr lang="es-GT" sz="3200" dirty="0"/>
              <a:t>El poder de Dios hace posible el nacimiento sobrenatural, Juan 1:13; 3:5-8. 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Ella anunciaría a los discípulos la resurrección de Jesús, </a:t>
            </a:r>
            <a:r>
              <a:rPr lang="es-GT" sz="3600" dirty="0" err="1"/>
              <a:t>V.18</a:t>
            </a:r>
            <a:r>
              <a:rPr lang="es-GT" sz="3600" dirty="0"/>
              <a:t>. “Base de nuestro nuevo nacimiento”.</a:t>
            </a:r>
          </a:p>
        </p:txBody>
      </p:sp>
    </p:spTree>
    <p:extLst>
      <p:ext uri="{BB962C8B-B14F-4D97-AF65-F5344CB8AC3E}">
        <p14:creationId xmlns:p14="http://schemas.microsoft.com/office/powerpoint/2010/main" val="394268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BE3B-F81D-47DF-B057-4F2007820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1" y="380011"/>
            <a:ext cx="11162804" cy="6115792"/>
          </a:xfrm>
        </p:spPr>
        <p:txBody>
          <a:bodyPr anchor="ctr">
            <a:normAutofit fontScale="92500"/>
          </a:bodyPr>
          <a:lstStyle/>
          <a:p>
            <a:pPr marL="534988" indent="-534988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Jesús envía a sus discípulos. 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Él se les apareció y les dijo: “Paz a vosotros”, </a:t>
            </a:r>
            <a:r>
              <a:rPr lang="es-GT" sz="3600" dirty="0" err="1"/>
              <a:t>V.19</a:t>
            </a:r>
            <a:r>
              <a:rPr lang="es-GT" sz="3600" dirty="0"/>
              <a:t>. “No los reprendió por haberlo abandonado”. Marcos 14:27-31.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Él les mostró sus manos y su costado, prueba de que Él era realmente su Salvador triunfante, </a:t>
            </a:r>
            <a:r>
              <a:rPr lang="es-GT" sz="3600" dirty="0" err="1"/>
              <a:t>V.20</a:t>
            </a:r>
            <a:r>
              <a:rPr lang="es-GT" sz="3600" dirty="0"/>
              <a:t>. “Ellos celebraron su resurrección”.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Él les dijo: “Como me envío el Padre, así también os envío”, </a:t>
            </a:r>
            <a:r>
              <a:rPr lang="es-GT" sz="3600" dirty="0" err="1"/>
              <a:t>V.21</a:t>
            </a:r>
            <a:r>
              <a:rPr lang="es-GT" sz="3600" dirty="0"/>
              <a:t>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Él les dio la presencia y el poder del Espíritu Santo para capacitarlos en su misión. </a:t>
            </a:r>
            <a:r>
              <a:rPr lang="es-GT" sz="3600" dirty="0" err="1"/>
              <a:t>V.22</a:t>
            </a:r>
            <a:r>
              <a:rPr lang="es-GT" sz="3600" dirty="0"/>
              <a:t>. Véase Hechos 1:8; 2:1-4.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Él les dio la misión de anunciar el perdón de los pecados, </a:t>
            </a:r>
            <a:r>
              <a:rPr lang="es-GT" sz="3600" dirty="0" err="1"/>
              <a:t>V.23</a:t>
            </a:r>
            <a:r>
              <a:rPr lang="es-GT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147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BE3B-F81D-47DF-B057-4F2007820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1" y="546264"/>
            <a:ext cx="11162804" cy="5783283"/>
          </a:xfrm>
        </p:spPr>
        <p:txBody>
          <a:bodyPr anchor="ctr">
            <a:normAutofit/>
          </a:bodyPr>
          <a:lstStyle/>
          <a:p>
            <a:pPr marL="534988" indent="-534988" algn="just">
              <a:buFont typeface="+mj-lt"/>
              <a:buAutoNum type="alphaUcPeriod" startAt="3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cristiano ha sido perdonado de sus pecados, tiene una nueva relación con el Padre y el poder del Espíritu Santo, las personas pueden convertirse en hijos de Dios al creer en Jesucristo.</a:t>
            </a:r>
          </a:p>
        </p:txBody>
      </p:sp>
    </p:spTree>
    <p:extLst>
      <p:ext uri="{BB962C8B-B14F-4D97-AF65-F5344CB8AC3E}">
        <p14:creationId xmlns:p14="http://schemas.microsoft.com/office/powerpoint/2010/main" val="285026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0089" y="459254"/>
            <a:ext cx="10796592" cy="5403663"/>
          </a:xfrm>
          <a:prstGeom prst="curvedRightArrow">
            <a:avLst>
              <a:gd name="adj1" fmla="val 46347"/>
              <a:gd name="adj2" fmla="val 50000"/>
              <a:gd name="adj3" fmla="val 25000"/>
            </a:avLst>
          </a:prstGeom>
          <a:solidFill>
            <a:srgbClr val="FEE579"/>
          </a:solidFill>
          <a:ln>
            <a:noFill/>
          </a:ln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es-GT" sz="8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DISCIPULADO Y </a:t>
            </a:r>
            <a:br>
              <a:rPr lang="es-GT" sz="8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s-GT" sz="8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GT" sz="80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MINISTERIO EN ACCIÓN</a:t>
            </a:r>
          </a:p>
        </p:txBody>
      </p:sp>
    </p:spTree>
    <p:extLst>
      <p:ext uri="{BB962C8B-B14F-4D97-AF65-F5344CB8AC3E}">
        <p14:creationId xmlns:p14="http://schemas.microsoft.com/office/powerpoint/2010/main" val="113018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C1726E-4BB4-48FA-99DF-FF2A186D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" y="558140"/>
            <a:ext cx="10794670" cy="5759533"/>
          </a:xfrm>
        </p:spPr>
        <p:txBody>
          <a:bodyPr anchor="ctr">
            <a:noAutofit/>
          </a:bodyPr>
          <a:lstStyle/>
          <a:p>
            <a:pPr marL="534988" indent="-534988" algn="just">
              <a:buFont typeface="Wingdings" panose="05000000000000000000" pitchFamily="2" charset="2"/>
              <a:buChar char="ü"/>
            </a:pPr>
            <a:r>
              <a:rPr lang="es-GT" sz="4000" dirty="0"/>
              <a:t>Los discípulos se regocijaron al ver al Señor resucitado. </a:t>
            </a:r>
          </a:p>
          <a:p>
            <a:pPr marL="534988" indent="-534988" algn="just">
              <a:buFont typeface="Wingdings" panose="05000000000000000000" pitchFamily="2" charset="2"/>
              <a:buChar char="ü"/>
            </a:pPr>
            <a:r>
              <a:rPr lang="es-GT" sz="4000" dirty="0"/>
              <a:t>Examine el mismo nivel de gozo en su propia vida.</a:t>
            </a:r>
          </a:p>
          <a:p>
            <a:pPr marL="534988" indent="-534988" algn="just">
              <a:buFont typeface="Wingdings" panose="05000000000000000000" pitchFamily="2" charset="2"/>
              <a:buChar char="ü"/>
            </a:pPr>
            <a:r>
              <a:rPr lang="es-GT" sz="4000" dirty="0"/>
              <a:t>Que Dios nos ayude a gozosamente compartir a Cristo con quienes lo rodean. </a:t>
            </a:r>
          </a:p>
          <a:p>
            <a:pPr marL="534988" indent="-534988" algn="just">
              <a:buFont typeface="Wingdings" panose="05000000000000000000" pitchFamily="2" charset="2"/>
              <a:buChar char="ü"/>
            </a:pPr>
            <a:r>
              <a:rPr lang="es-GT" sz="4000" dirty="0"/>
              <a:t>Oremos para que se eliminen todos los obstáculos y hablar del amor perdonador de Cristo a los demás.</a:t>
            </a:r>
          </a:p>
        </p:txBody>
      </p:sp>
    </p:spTree>
    <p:extLst>
      <p:ext uri="{BB962C8B-B14F-4D97-AF65-F5344CB8AC3E}">
        <p14:creationId xmlns:p14="http://schemas.microsoft.com/office/powerpoint/2010/main" val="329740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E5B0C73-DC58-44F7-A78F-288AF4F73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34"/>
            <a:ext cx="12192000" cy="685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8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E31D1F-C729-4B09-B58F-8AA49F4AA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37" y="571834"/>
            <a:ext cx="5354638" cy="1129504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VERSÍCULO CLAVE: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B37CB85-76D9-44A6-ADE6-DC1CD8EFF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38" y="1852551"/>
            <a:ext cx="5354638" cy="447699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GT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s-GT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él les dijo: No os asustéis; buscáis a Jesús nazareno, el que fue crucificado; ha resucitado, no está aquí; mirad el lugar en donde le pusieron”, Lucas 16:6. 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FE8F5E9A-7D1A-489B-B0DE-B79F1E1D4D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3921" y="724630"/>
            <a:ext cx="5255141" cy="823912"/>
          </a:xfrm>
        </p:spPr>
        <p:txBody>
          <a:bodyPr anchor="ctr">
            <a:no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 BÍBLICO: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76D4BD0-41AA-44B2-A48C-E1323ECA4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3920" y="1852551"/>
            <a:ext cx="5255141" cy="447699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20:1-23.</a:t>
            </a:r>
            <a:endParaRPr lang="es-GT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10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93DC7-FE7B-4BCB-BAC6-650D66B64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44" y="558141"/>
            <a:ext cx="10794670" cy="1460664"/>
          </a:xfrm>
        </p:spPr>
        <p:txBody>
          <a:bodyPr>
            <a:normAutofit/>
          </a:bodyPr>
          <a:lstStyle/>
          <a:p>
            <a:pPr algn="ctr"/>
            <a:r>
              <a:rPr lang="es-GT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C1726E-4BB4-48FA-99DF-FF2A186D7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44" y="2138506"/>
            <a:ext cx="10794670" cy="4436653"/>
          </a:xfrm>
        </p:spPr>
        <p:txBody>
          <a:bodyPr anchor="ctr">
            <a:noAutofit/>
          </a:bodyPr>
          <a:lstStyle/>
          <a:p>
            <a:pPr algn="just"/>
            <a:r>
              <a:rPr lang="es-GT" sz="4000" dirty="0"/>
              <a:t>La resurrección de Jesucristo es fundamental para nuestra fe como cristianos. </a:t>
            </a:r>
          </a:p>
          <a:p>
            <a:pPr algn="just"/>
            <a:r>
              <a:rPr lang="es-GT" sz="4000" dirty="0"/>
              <a:t>Nos da la confianza de que nosotros podemos tener vida eterna al creer Él. </a:t>
            </a:r>
          </a:p>
          <a:p>
            <a:pPr algn="just"/>
            <a:r>
              <a:rPr lang="es-GT" sz="4000" dirty="0"/>
              <a:t>Esta lección trata sobre los primeros encuentros de los discípulos con Jesús después de la resurrección.</a:t>
            </a:r>
          </a:p>
        </p:txBody>
      </p:sp>
    </p:spTree>
    <p:extLst>
      <p:ext uri="{BB962C8B-B14F-4D97-AF65-F5344CB8AC3E}">
        <p14:creationId xmlns:p14="http://schemas.microsoft.com/office/powerpoint/2010/main" val="42227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tumba está vacía, Él ha recusitado !! | Jesucristo, La iglesia ...">
            <a:extLst>
              <a:ext uri="{FF2B5EF4-FFF2-40B4-BE49-F238E27FC236}">
                <a16:creationId xmlns:a16="http://schemas.microsoft.com/office/drawing/2014/main" id="{89A494D8-A8BF-430C-93E5-21DA11F20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36" y="546265"/>
            <a:ext cx="5468458" cy="5765470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992CA74-AF48-4F15-88F8-5DCEE382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01" y="546266"/>
            <a:ext cx="5235865" cy="2582696"/>
          </a:xfrm>
        </p:spPr>
        <p:txBody>
          <a:bodyPr anchor="ctr">
            <a:noAutofit/>
          </a:bodyPr>
          <a:lstStyle/>
          <a:p>
            <a:pPr algn="ctr"/>
            <a:r>
              <a:rPr lang="es-GT" sz="6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UNA TUMBA VACÍA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DFB6493-F760-45B6-A5DA-87F74A968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7401" y="3540239"/>
            <a:ext cx="5235865" cy="854300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20:1-9.   </a:t>
            </a:r>
          </a:p>
        </p:txBody>
      </p:sp>
      <p:sp>
        <p:nvSpPr>
          <p:cNvPr id="9" name="Elipse 8"/>
          <p:cNvSpPr/>
          <p:nvPr/>
        </p:nvSpPr>
        <p:spPr>
          <a:xfrm>
            <a:off x="2536105" y="4805816"/>
            <a:ext cx="1618456" cy="1096219"/>
          </a:xfrm>
          <a:prstGeom prst="ellipse">
            <a:avLst/>
          </a:prstGeom>
          <a:solidFill>
            <a:srgbClr val="FEE579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679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BE3B-F81D-47DF-B057-4F2007820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1" y="546264"/>
            <a:ext cx="11162804" cy="5783283"/>
          </a:xfrm>
        </p:spPr>
        <p:txBody>
          <a:bodyPr anchor="ctr">
            <a:normAutofit/>
          </a:bodyPr>
          <a:lstStyle/>
          <a:p>
            <a:pPr marL="534988" indent="-534988" algn="just"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María Magdalena va rumbo a la tumba de Jesús. 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Ella va con la intención de ungir el cuerpo de Cristo con especias aromáticas, </a:t>
            </a:r>
            <a:r>
              <a:rPr lang="es-GT" sz="3600" dirty="0" err="1"/>
              <a:t>V.1</a:t>
            </a:r>
            <a:r>
              <a:rPr lang="es-GT" sz="3600" dirty="0"/>
              <a:t>. Marcos 16:1.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Ella fue liberada de siete demonios y apoyaba con sus finanzas a Jesús y sus discípulos, Lucas 8:1-3.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Ella y sus compañeras descubrieron que la piedra había sido removida, </a:t>
            </a:r>
            <a:r>
              <a:rPr lang="es-GT" sz="3600" dirty="0" err="1"/>
              <a:t>V.1</a:t>
            </a:r>
            <a:r>
              <a:rPr lang="es-GT" sz="3600" dirty="0"/>
              <a:t>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Ella pensó que alguien había sacado el cuerpo de Jesús de la tumba, y notifica esto a Pedro y a                   Juan, </a:t>
            </a:r>
            <a:r>
              <a:rPr lang="es-GT" sz="3600" dirty="0" err="1"/>
              <a:t>V.2</a:t>
            </a:r>
            <a:r>
              <a:rPr lang="es-GT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425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BE3B-F81D-47DF-B057-4F2007820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1" y="546264"/>
            <a:ext cx="11162804" cy="5783283"/>
          </a:xfrm>
        </p:spPr>
        <p:txBody>
          <a:bodyPr anchor="ctr">
            <a:normAutofit/>
          </a:bodyPr>
          <a:lstStyle/>
          <a:p>
            <a:pPr marL="534988" indent="-534988" algn="just">
              <a:buFont typeface="+mj-lt"/>
              <a:buAutoNum type="alphaUcPeriod" startAt="2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Pedro y Juan corren a la tumba.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Juan llegó primero y vio los lienzos, pero no entró en la tumba, </a:t>
            </a:r>
            <a:r>
              <a:rPr lang="es-GT" sz="3600" dirty="0" err="1"/>
              <a:t>V.3</a:t>
            </a:r>
            <a:r>
              <a:rPr lang="es-GT" sz="3600" dirty="0"/>
              <a:t>-5.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Pedro llegó y no dudó en entrar, </a:t>
            </a:r>
            <a:r>
              <a:rPr lang="es-GT" sz="3600" dirty="0" err="1"/>
              <a:t>V.6,7</a:t>
            </a:r>
            <a:r>
              <a:rPr lang="es-GT" sz="3600" dirty="0"/>
              <a:t>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Juan vio la evidencia de la resurrección de Cristo, y creyó, </a:t>
            </a:r>
            <a:r>
              <a:rPr lang="es-GT" sz="3600" dirty="0" err="1"/>
              <a:t>V.8</a:t>
            </a:r>
            <a:r>
              <a:rPr lang="es-GT" sz="3600" dirty="0"/>
              <a:t>. “Los líderes judíos insinuaron que había sido robado”, Mateo 28:11-15.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Pedro y Juan aún no habían entendido a partir de las Escrituras que Jesús resucitaría, lo comprendieron después, </a:t>
            </a:r>
            <a:r>
              <a:rPr lang="es-GT" sz="3600" dirty="0" err="1"/>
              <a:t>V.9</a:t>
            </a:r>
            <a:r>
              <a:rPr lang="es-GT" sz="3600" dirty="0"/>
              <a:t>. Lucas 24:45-47.</a:t>
            </a:r>
          </a:p>
        </p:txBody>
      </p:sp>
    </p:spTree>
    <p:extLst>
      <p:ext uri="{BB962C8B-B14F-4D97-AF65-F5344CB8AC3E}">
        <p14:creationId xmlns:p14="http://schemas.microsoft.com/office/powerpoint/2010/main" val="147203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BE3B-F81D-47DF-B057-4F2007820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1" y="546264"/>
            <a:ext cx="11162804" cy="5783283"/>
          </a:xfrm>
        </p:spPr>
        <p:txBody>
          <a:bodyPr anchor="ctr">
            <a:normAutofit/>
          </a:bodyPr>
          <a:lstStyle/>
          <a:p>
            <a:pPr marL="534988" indent="-534988" algn="just">
              <a:buFont typeface="+mj-lt"/>
              <a:buAutoNum type="alphaUcPeriod" startAt="3"/>
            </a:pPr>
            <a:r>
              <a:rPr lang="es-G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resurrección de Jesús es el centro de la fe del cristiano, meditemos en la importancia de este acontecimiento enseñado en las Escrituras, incluyendo 1 Corintios 15.</a:t>
            </a:r>
          </a:p>
        </p:txBody>
      </p:sp>
    </p:spTree>
    <p:extLst>
      <p:ext uri="{BB962C8B-B14F-4D97-AF65-F5344CB8AC3E}">
        <p14:creationId xmlns:p14="http://schemas.microsoft.com/office/powerpoint/2010/main" val="250026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risto ressuscitou. Aleluia! – Vida Passionista">
            <a:extLst>
              <a:ext uri="{FF2B5EF4-FFF2-40B4-BE49-F238E27FC236}">
                <a16:creationId xmlns:a16="http://schemas.microsoft.com/office/drawing/2014/main" id="{502BFCDD-211D-46A8-80E2-A85D7EDC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736" y="528452"/>
            <a:ext cx="5468459" cy="5801096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992CA74-AF48-4F15-88F8-5DCEE382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01" y="546266"/>
            <a:ext cx="5235865" cy="2582696"/>
          </a:xfrm>
        </p:spPr>
        <p:txBody>
          <a:bodyPr anchor="ctr">
            <a:noAutofit/>
          </a:bodyPr>
          <a:lstStyle/>
          <a:p>
            <a:pPr algn="ctr"/>
            <a:r>
              <a:rPr lang="es-GT" sz="6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 SEÑOR RESUCITADO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DFB6493-F760-45B6-A5DA-87F74A968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7401" y="3540239"/>
            <a:ext cx="5235865" cy="854300"/>
          </a:xfrm>
        </p:spPr>
        <p:txBody>
          <a:bodyPr anchor="ctr">
            <a:normAutofit/>
          </a:bodyPr>
          <a:lstStyle/>
          <a:p>
            <a:pPr algn="ctr"/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20:10-16.</a:t>
            </a:r>
          </a:p>
        </p:txBody>
      </p:sp>
      <p:sp>
        <p:nvSpPr>
          <p:cNvPr id="9" name="Elipse 8"/>
          <p:cNvSpPr/>
          <p:nvPr/>
        </p:nvSpPr>
        <p:spPr>
          <a:xfrm>
            <a:off x="2536105" y="4805816"/>
            <a:ext cx="1618456" cy="1096219"/>
          </a:xfrm>
          <a:prstGeom prst="ellipse">
            <a:avLst/>
          </a:prstGeom>
          <a:solidFill>
            <a:srgbClr val="FEE579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091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82BE3B-F81D-47DF-B057-4F2007820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91" y="380010"/>
            <a:ext cx="11162804" cy="6103917"/>
          </a:xfrm>
        </p:spPr>
        <p:txBody>
          <a:bodyPr anchor="ctr">
            <a:normAutofit/>
          </a:bodyPr>
          <a:lstStyle/>
          <a:p>
            <a:pPr marL="534988" indent="-534988" algn="just">
              <a:buFont typeface="+mj-lt"/>
              <a:buAutoNum type="alphaUcPeriod"/>
            </a:pPr>
            <a:r>
              <a:rPr lang="es-G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María se quedó fuera del sepulcro llorando.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Ella vio que algo había cambiado en la tumba, </a:t>
            </a:r>
            <a:r>
              <a:rPr lang="es-GT" sz="3600" dirty="0" err="1"/>
              <a:t>V.11</a:t>
            </a:r>
            <a:r>
              <a:rPr lang="es-GT" sz="3600" dirty="0"/>
              <a:t>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Ella vio a dos ángeles, pero no percibió la presencia de ellos, </a:t>
            </a:r>
            <a:r>
              <a:rPr lang="es-GT" sz="3600" dirty="0" err="1"/>
              <a:t>V.12</a:t>
            </a:r>
            <a:r>
              <a:rPr lang="es-GT" sz="3600" dirty="0"/>
              <a:t>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Ella pensó que eventos estaban siendo concertados por algún poder humano, </a:t>
            </a:r>
            <a:r>
              <a:rPr lang="es-GT" sz="3600" dirty="0" err="1"/>
              <a:t>V.13</a:t>
            </a:r>
            <a:r>
              <a:rPr lang="es-GT" sz="3600" dirty="0"/>
              <a:t>. Véase Juan 19:11.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Ella vio a Jesús, pero no lo reconoció, </a:t>
            </a:r>
            <a:r>
              <a:rPr lang="es-GT" sz="3600" dirty="0" err="1"/>
              <a:t>V.14</a:t>
            </a:r>
            <a:r>
              <a:rPr lang="es-GT" sz="3600" dirty="0"/>
              <a:t>. “A los discípulos les pasó lo mismo”. Véase Juan 21:4; Lucas 24:13-35.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es-GT" sz="3600" dirty="0"/>
              <a:t>Ella no tenía la confianza de que Jesús hubiera resucitado.</a:t>
            </a:r>
          </a:p>
        </p:txBody>
      </p:sp>
    </p:spTree>
    <p:extLst>
      <p:ext uri="{BB962C8B-B14F-4D97-AF65-F5344CB8AC3E}">
        <p14:creationId xmlns:p14="http://schemas.microsoft.com/office/powerpoint/2010/main" val="213126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910</Words>
  <Application>Microsoft Office PowerPoint</Application>
  <PresentationFormat>Panorámica</PresentationFormat>
  <Paragraphs>59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de Office</vt:lpstr>
      <vt:lpstr>LA TUMBA VACÍA;  EL SALVADOR VIVE.</vt:lpstr>
      <vt:lpstr>Presentación de PowerPoint</vt:lpstr>
      <vt:lpstr>INTRODUCCIÓN</vt:lpstr>
      <vt:lpstr>UNA TUMBA VACÍA</vt:lpstr>
      <vt:lpstr>Presentación de PowerPoint</vt:lpstr>
      <vt:lpstr>Presentación de PowerPoint</vt:lpstr>
      <vt:lpstr>Presentación de PowerPoint</vt:lpstr>
      <vt:lpstr>EL SEÑOR RESUCITADO</vt:lpstr>
      <vt:lpstr>Presentación de PowerPoint</vt:lpstr>
      <vt:lpstr>Presentación de PowerPoint</vt:lpstr>
      <vt:lpstr>Presentación de PowerPoint</vt:lpstr>
      <vt:lpstr>LA GRAN COMISIÓN</vt:lpstr>
      <vt:lpstr>Presentación de PowerPoint</vt:lpstr>
      <vt:lpstr>Presentación de PowerPoint</vt:lpstr>
      <vt:lpstr>Presentación de PowerPoint</vt:lpstr>
      <vt:lpstr>DISCIPULADO Y   MINISTERIO EN ACCIÓN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JOSÍAS, EL REFORMADOR</dc:title>
  <dc:creator>Alfonso Gaitán</dc:creator>
  <cp:lastModifiedBy>David Rodríguez Zamora</cp:lastModifiedBy>
  <cp:revision>250</cp:revision>
  <dcterms:created xsi:type="dcterms:W3CDTF">2018-01-17T23:38:15Z</dcterms:created>
  <dcterms:modified xsi:type="dcterms:W3CDTF">2020-04-15T21:54:44Z</dcterms:modified>
</cp:coreProperties>
</file>