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86" r:id="rId6"/>
    <p:sldId id="287" r:id="rId7"/>
    <p:sldId id="288" r:id="rId8"/>
    <p:sldId id="289" r:id="rId9"/>
    <p:sldId id="290" r:id="rId10"/>
    <p:sldId id="291" r:id="rId11"/>
    <p:sldId id="297" r:id="rId12"/>
    <p:sldId id="292" r:id="rId13"/>
    <p:sldId id="293" r:id="rId14"/>
    <p:sldId id="294" r:id="rId15"/>
    <p:sldId id="295" r:id="rId16"/>
    <p:sldId id="296" r:id="rId17"/>
    <p:sldId id="267" r:id="rId18"/>
    <p:sldId id="298" r:id="rId19"/>
    <p:sldId id="268" r:id="rId20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92FE"/>
    <a:srgbClr val="0068AF"/>
    <a:srgbClr val="DFA35B"/>
    <a:srgbClr val="7EBC37"/>
    <a:srgbClr val="9DCD58"/>
    <a:srgbClr val="0B0302"/>
    <a:srgbClr val="D0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282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9458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5966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6607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866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572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3734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551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095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465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0707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0535-6C3B-443B-B00D-50F61ADF4491}" type="datetimeFigureOut">
              <a:rPr lang="es-GT" smtClean="0"/>
              <a:t>31/03/2020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4135-F387-4A8E-920C-4B7F873C30F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847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462" y="410639"/>
            <a:ext cx="5602606" cy="3871914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VISIÓN DEL CARNERO </a:t>
            </a:r>
            <a:b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EL MACHO CABRÍO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38462" y="4496934"/>
            <a:ext cx="56026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tiene un perfecto conocimiento de los acontecimientos futuros.</a:t>
            </a:r>
          </a:p>
        </p:txBody>
      </p:sp>
      <p:pic>
        <p:nvPicPr>
          <p:cNvPr id="1026" name="Picture 2" descr="Resultado de imagen de el carnero y el macho cabrio">
            <a:extLst>
              <a:ext uri="{FF2B5EF4-FFF2-40B4-BE49-F238E27FC236}">
                <a16:creationId xmlns:a16="http://schemas.microsoft.com/office/drawing/2014/main" id="{BD78D0C9-DBB7-4A48-A01C-99B002CD9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0"/>
            <a:ext cx="6076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184620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66763" cy="6137563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ángel Gabriel se acercó a Daniel.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Cayó al suelo en un estado de profundo sueño y luego se puso de pie, alerta ante el toque de Gabriel, V.17,18.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La visión de Daniel tenia que ver con el tiempo designado del fin, V.19.</a:t>
            </a:r>
          </a:p>
        </p:txBody>
      </p:sp>
    </p:spTree>
    <p:extLst>
      <p:ext uri="{BB962C8B-B14F-4D97-AF65-F5344CB8AC3E}">
        <p14:creationId xmlns:p14="http://schemas.microsoft.com/office/powerpoint/2010/main" val="146314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66763" cy="6137563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4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visión de Daniel nos ayuda a entender el trato de Dios con su pueblo y con el mundo entero en los últimos tiempos, que la Palabra de Dios nos de paz y seguridad, y aceptar que Él conoce todas las cosas y tiene el control de ellas. </a:t>
            </a:r>
          </a:p>
        </p:txBody>
      </p:sp>
    </p:spTree>
    <p:extLst>
      <p:ext uri="{BB962C8B-B14F-4D97-AF65-F5344CB8AC3E}">
        <p14:creationId xmlns:p14="http://schemas.microsoft.com/office/powerpoint/2010/main" val="250000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656" y="387927"/>
            <a:ext cx="5960308" cy="3302806"/>
          </a:xfrm>
        </p:spPr>
        <p:txBody>
          <a:bodyPr anchor="ctr">
            <a:noAutofit/>
          </a:bodyPr>
          <a:lstStyle/>
          <a:p>
            <a:pPr algn="ctr"/>
            <a:r>
              <a:rPr lang="pt-B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INTERPRETACIÓN DE GABRIEL</a:t>
            </a:r>
            <a:endParaRPr lang="es-GT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Marcador de texto 3"/>
          <p:cNvSpPr>
            <a:spLocks noGrp="1"/>
          </p:cNvSpPr>
          <p:nvPr>
            <p:ph type="body" sz="half" idx="2"/>
          </p:nvPr>
        </p:nvSpPr>
        <p:spPr>
          <a:xfrm>
            <a:off x="613674" y="4020785"/>
            <a:ext cx="5392272" cy="86565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b="1" i="1" dirty="0"/>
              <a:t>Daniel 8:20-27.</a:t>
            </a:r>
          </a:p>
        </p:txBody>
      </p:sp>
      <p:sp>
        <p:nvSpPr>
          <p:cNvPr id="8" name="Elipse 7"/>
          <p:cNvSpPr/>
          <p:nvPr/>
        </p:nvSpPr>
        <p:spPr>
          <a:xfrm>
            <a:off x="2770876" y="5216490"/>
            <a:ext cx="1077867" cy="959782"/>
          </a:xfrm>
          <a:prstGeom prst="ellipse">
            <a:avLst/>
          </a:prstGeom>
          <a:solidFill>
            <a:srgbClr val="3F92F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094428-8208-4A57-B42A-7FB25EDD7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194" y="387927"/>
            <a:ext cx="5391150" cy="609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995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66763" cy="6137563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interpretación de reinos.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El imperio persa= carnero, derrocaría al imperio babilónico, V.20.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El imperio griego= la cabra, derrocaría al imperio persa.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El gran cuerno= Alejandro Magno, líder del imperio griego, tras su muerte el territorio se dividió en cuatro reinos, V.21,22.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De estos cuatro reinos, los ptolemaicos en Egipto y los seléucidas en Siria desempeñarían papeles importantes en la vida del pueblo judío.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Egipto controló el territorio de Israel hasta el año 198 a.C., cuando una serie de batallas dieron este control a los seléucidas.</a:t>
            </a:r>
          </a:p>
        </p:txBody>
      </p:sp>
    </p:spTree>
    <p:extLst>
      <p:ext uri="{BB962C8B-B14F-4D97-AF65-F5344CB8AC3E}">
        <p14:creationId xmlns:p14="http://schemas.microsoft.com/office/powerpoint/2010/main" val="88938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60218"/>
            <a:ext cx="11166763" cy="6123709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interpretación de un gobernante futuro.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Antíoco IV Epífanes asumió como rey, V.23.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600" dirty="0"/>
              <a:t>Antíoco causó muchos problemas al pueblo judío, V.24,25.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Convenció a muchos judíos a adoptar costumbres griegas malvadas, paganas, y se apartaran de los caminos de Dios.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Promulgó el culto griego a los ídolos paganos en el Templo.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Estableció la pena de muerte para los que practicaran la circuncisión, la observancia del sábado y la celebración de fiestas judías.</a:t>
            </a:r>
          </a:p>
        </p:txBody>
      </p:sp>
    </p:spTree>
    <p:extLst>
      <p:ext uri="{BB962C8B-B14F-4D97-AF65-F5344CB8AC3E}">
        <p14:creationId xmlns:p14="http://schemas.microsoft.com/office/powerpoint/2010/main" val="154987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60218"/>
            <a:ext cx="11166763" cy="6123709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interpretación de un gobernante futuro. </a:t>
            </a:r>
          </a:p>
          <a:p>
            <a:pPr marL="900113" lvl="1" indent="-442913" algn="just">
              <a:buFont typeface="+mj-lt"/>
              <a:buAutoNum type="arabicParenR" startAt="3"/>
            </a:pPr>
            <a:r>
              <a:rPr lang="es-GT" sz="3600" dirty="0"/>
              <a:t>Antíoco Epífanes muere de una enfermedad en 164 a.C.</a:t>
            </a:r>
          </a:p>
          <a:p>
            <a:pPr marL="900113" lvl="1" indent="-442913" algn="just">
              <a:buFont typeface="+mj-lt"/>
              <a:buAutoNum type="arabicParenR" startAt="3"/>
            </a:pPr>
            <a:r>
              <a:rPr lang="es-GT" sz="3600" dirty="0"/>
              <a:t>Gabriel dio instrucciones a Daniel de sellar la visión porque se trataba de eventos futuros, V.26,27. En el futuro surgirá el Anticristo. Véase 2 Tesalonicenses 2:5-12; Apocalipsis 13:2-7.</a:t>
            </a:r>
          </a:p>
        </p:txBody>
      </p:sp>
    </p:spTree>
    <p:extLst>
      <p:ext uri="{BB962C8B-B14F-4D97-AF65-F5344CB8AC3E}">
        <p14:creationId xmlns:p14="http://schemas.microsoft.com/office/powerpoint/2010/main" val="333972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66763" cy="6137563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revelación de los eventos futuros nos anima a permanecer firmes en nuestra fe, El Señor está con nosotros para ayudarnos cuando lleguen los tiempos angustiosos, vivamos con animo y fortaleza.</a:t>
            </a:r>
          </a:p>
        </p:txBody>
      </p:sp>
    </p:spTree>
    <p:extLst>
      <p:ext uri="{BB962C8B-B14F-4D97-AF65-F5344CB8AC3E}">
        <p14:creationId xmlns:p14="http://schemas.microsoft.com/office/powerpoint/2010/main" val="178462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1492"/>
              <a:gd name="adj2" fmla="val 50000"/>
              <a:gd name="adj3" fmla="val 25000"/>
            </a:avLst>
          </a:prstGeom>
          <a:solidFill>
            <a:srgbClr val="3F92FE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72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72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72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72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234287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60218"/>
            <a:ext cx="11166763" cy="6137564"/>
          </a:xfrm>
        </p:spPr>
        <p:txBody>
          <a:bodyPr anchor="ctr">
            <a:noAutofit/>
          </a:bodyPr>
          <a:lstStyle/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Hay que reforzar nuestra fe en la soberanía y el plan de Dios, como se revela en su Palabra.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Este plan incluye el regreso para gobernar por un milenio.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El Señor Jesucristo fue a preparar lugar para nosotros y Él regresará, Juan 14:2,3.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Mientras esperamos su regreso vivamos para Él en un mundo espiritualmente hostil.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Que Dios nos ayude a llevar esperanza a aquellos que están atrapados en el pecado.</a:t>
            </a:r>
          </a:p>
        </p:txBody>
      </p:sp>
    </p:spTree>
    <p:extLst>
      <p:ext uri="{BB962C8B-B14F-4D97-AF65-F5344CB8AC3E}">
        <p14:creationId xmlns:p14="http://schemas.microsoft.com/office/powerpoint/2010/main" val="245446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8A5FC20-D61C-4D45-AB7F-AF698D66F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8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bre 11"/>
          <p:cNvSpPr/>
          <p:nvPr/>
        </p:nvSpPr>
        <p:spPr>
          <a:xfrm>
            <a:off x="2415539" y="4266379"/>
            <a:ext cx="8938260" cy="2191870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3F92FE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7353344"/>
              <a:satOff val="-10228"/>
              <a:lumOff val="-3922"/>
              <a:alphaOff val="0"/>
            </a:schemeClr>
          </a:fillRef>
          <a:effectRef idx="2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7132" tIns="157132" rIns="2065472" bIns="157132" numCol="1" spcCol="1270" anchor="ctr" anchorCtr="0">
            <a:noAutofit/>
          </a:bodyPr>
          <a:lstStyle/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4000" b="1" dirty="0">
                <a:solidFill>
                  <a:schemeClr val="tx1"/>
                </a:solidFill>
              </a:rPr>
              <a:t>FUNDAMENTO BÍBLICO:</a:t>
            </a:r>
          </a:p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3800" dirty="0">
                <a:solidFill>
                  <a:schemeClr val="tx1"/>
                </a:solidFill>
              </a:rPr>
              <a:t>Daniel 8:1-27.</a:t>
            </a:r>
            <a:endParaRPr lang="es-GT" sz="3800" kern="1200" dirty="0">
              <a:solidFill>
                <a:schemeClr val="tx1"/>
              </a:solidFill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838200" y="471854"/>
            <a:ext cx="9649691" cy="3559805"/>
          </a:xfrm>
          <a:custGeom>
            <a:avLst/>
            <a:gdLst>
              <a:gd name="connsiteX0" fmla="*/ 0 w 8938260"/>
              <a:gd name="connsiteY0" fmla="*/ 172257 h 1722568"/>
              <a:gd name="connsiteX1" fmla="*/ 172257 w 8938260"/>
              <a:gd name="connsiteY1" fmla="*/ 0 h 1722568"/>
              <a:gd name="connsiteX2" fmla="*/ 8766003 w 8938260"/>
              <a:gd name="connsiteY2" fmla="*/ 0 h 1722568"/>
              <a:gd name="connsiteX3" fmla="*/ 8938260 w 8938260"/>
              <a:gd name="connsiteY3" fmla="*/ 172257 h 1722568"/>
              <a:gd name="connsiteX4" fmla="*/ 8938260 w 8938260"/>
              <a:gd name="connsiteY4" fmla="*/ 1550311 h 1722568"/>
              <a:gd name="connsiteX5" fmla="*/ 8766003 w 8938260"/>
              <a:gd name="connsiteY5" fmla="*/ 1722568 h 1722568"/>
              <a:gd name="connsiteX6" fmla="*/ 172257 w 8938260"/>
              <a:gd name="connsiteY6" fmla="*/ 1722568 h 1722568"/>
              <a:gd name="connsiteX7" fmla="*/ 0 w 8938260"/>
              <a:gd name="connsiteY7" fmla="*/ 1550311 h 1722568"/>
              <a:gd name="connsiteX8" fmla="*/ 0 w 8938260"/>
              <a:gd name="connsiteY8" fmla="*/ 172257 h 1722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938260" h="1722568">
                <a:moveTo>
                  <a:pt x="0" y="172257"/>
                </a:moveTo>
                <a:cubicBezTo>
                  <a:pt x="0" y="77122"/>
                  <a:pt x="77122" y="0"/>
                  <a:pt x="172257" y="0"/>
                </a:cubicBezTo>
                <a:lnTo>
                  <a:pt x="8766003" y="0"/>
                </a:lnTo>
                <a:cubicBezTo>
                  <a:pt x="8861138" y="0"/>
                  <a:pt x="8938260" y="77122"/>
                  <a:pt x="8938260" y="172257"/>
                </a:cubicBezTo>
                <a:lnTo>
                  <a:pt x="8938260" y="1550311"/>
                </a:lnTo>
                <a:cubicBezTo>
                  <a:pt x="8938260" y="1645446"/>
                  <a:pt x="8861138" y="1722568"/>
                  <a:pt x="8766003" y="1722568"/>
                </a:cubicBezTo>
                <a:lnTo>
                  <a:pt x="172257" y="1722568"/>
                </a:lnTo>
                <a:cubicBezTo>
                  <a:pt x="77122" y="1722568"/>
                  <a:pt x="0" y="1645446"/>
                  <a:pt x="0" y="1550311"/>
                </a:cubicBezTo>
                <a:lnTo>
                  <a:pt x="0" y="172257"/>
                </a:lnTo>
                <a:close/>
              </a:path>
            </a:pathLst>
          </a:custGeom>
          <a:solidFill>
            <a:srgbClr val="3F92FE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7132" tIns="157132" rIns="1915014" bIns="157132" numCol="1" spcCol="1270" anchor="ctr" anchorCtr="0">
            <a:noAutofit/>
          </a:bodyPr>
          <a:lstStyle/>
          <a:p>
            <a:pPr lvl="0" algn="just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GT" sz="4000" b="1" dirty="0">
                <a:solidFill>
                  <a:schemeClr val="tx1"/>
                </a:solidFill>
              </a:rPr>
              <a:t> VERSÍCULO CLAVE: </a:t>
            </a:r>
            <a:r>
              <a:rPr lang="es-GT" sz="4000" dirty="0">
                <a:solidFill>
                  <a:schemeClr val="tx1"/>
                </a:solidFill>
              </a:rPr>
              <a:t>"Pelearán</a:t>
            </a:r>
            <a:r>
              <a:rPr lang="es-GT" sz="3800" dirty="0">
                <a:solidFill>
                  <a:schemeClr val="tx1"/>
                </a:solidFill>
              </a:rPr>
              <a:t> contra</a:t>
            </a:r>
            <a:r>
              <a:rPr lang="es-GT" sz="3800" b="1" dirty="0">
                <a:solidFill>
                  <a:schemeClr val="tx1"/>
                </a:solidFill>
              </a:rPr>
              <a:t> </a:t>
            </a:r>
            <a:r>
              <a:rPr lang="es-GT" sz="3800" dirty="0">
                <a:solidFill>
                  <a:schemeClr val="tx1"/>
                </a:solidFill>
              </a:rPr>
              <a:t>el Cordero, y el Cordero los vencerá, porque él es Señor de señores y Rey de reyes; y los que están con él son llamados y elegidos y fieles, Apocalipsis 17:14.</a:t>
            </a:r>
            <a:endParaRPr lang="es-GT" sz="3800" kern="1200" dirty="0">
              <a:solidFill>
                <a:schemeClr val="tx1"/>
              </a:solidFill>
            </a:endParaRPr>
          </a:p>
        </p:txBody>
      </p:sp>
      <p:sp>
        <p:nvSpPr>
          <p:cNvPr id="16" name="Forma libre 15"/>
          <p:cNvSpPr/>
          <p:nvPr/>
        </p:nvSpPr>
        <p:spPr>
          <a:xfrm>
            <a:off x="8656790" y="3203087"/>
            <a:ext cx="1119669" cy="1748789"/>
          </a:xfrm>
          <a:custGeom>
            <a:avLst/>
            <a:gdLst>
              <a:gd name="connsiteX0" fmla="*/ 0 w 1119669"/>
              <a:gd name="connsiteY0" fmla="*/ 615818 h 1119669"/>
              <a:gd name="connsiteX1" fmla="*/ 251926 w 1119669"/>
              <a:gd name="connsiteY1" fmla="*/ 615818 h 1119669"/>
              <a:gd name="connsiteX2" fmla="*/ 251926 w 1119669"/>
              <a:gd name="connsiteY2" fmla="*/ 0 h 1119669"/>
              <a:gd name="connsiteX3" fmla="*/ 867743 w 1119669"/>
              <a:gd name="connsiteY3" fmla="*/ 0 h 1119669"/>
              <a:gd name="connsiteX4" fmla="*/ 867743 w 1119669"/>
              <a:gd name="connsiteY4" fmla="*/ 615818 h 1119669"/>
              <a:gd name="connsiteX5" fmla="*/ 1119669 w 1119669"/>
              <a:gd name="connsiteY5" fmla="*/ 615818 h 1119669"/>
              <a:gd name="connsiteX6" fmla="*/ 559835 w 1119669"/>
              <a:gd name="connsiteY6" fmla="*/ 1119669 h 1119669"/>
              <a:gd name="connsiteX7" fmla="*/ 0 w 1119669"/>
              <a:gd name="connsiteY7" fmla="*/ 615818 h 111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9669" h="1119669">
                <a:moveTo>
                  <a:pt x="0" y="615818"/>
                </a:moveTo>
                <a:lnTo>
                  <a:pt x="251926" y="615818"/>
                </a:lnTo>
                <a:lnTo>
                  <a:pt x="251926" y="0"/>
                </a:lnTo>
                <a:lnTo>
                  <a:pt x="867743" y="0"/>
                </a:lnTo>
                <a:lnTo>
                  <a:pt x="867743" y="615818"/>
                </a:lnTo>
                <a:lnTo>
                  <a:pt x="1119669" y="615818"/>
                </a:lnTo>
                <a:lnTo>
                  <a:pt x="559835" y="1119669"/>
                </a:lnTo>
                <a:lnTo>
                  <a:pt x="0" y="615818"/>
                </a:lnTo>
                <a:close/>
              </a:path>
            </a:pathLst>
          </a:custGeom>
          <a:solidFill>
            <a:schemeClr val="bg1"/>
          </a:solidFill>
          <a:scene3d>
            <a:camera prst="orthographicFront"/>
            <a:lightRig rig="flat" dir="t"/>
          </a:scene3d>
          <a:sp3d z="190500" extrusionH="12700" prstMaterial="plastic">
            <a:bevelT w="50800" h="50800"/>
          </a:sp3d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2726" tIns="50800" rIns="302726" bIns="327918" numCol="1" spcCol="1270" anchor="ctr" anchorCtr="0">
            <a:noAutofit/>
          </a:bodyPr>
          <a:lstStyle/>
          <a:p>
            <a:pPr lvl="0" algn="just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GT" sz="4000" kern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2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1825625"/>
            <a:ext cx="11166763" cy="4351338"/>
          </a:xfrm>
        </p:spPr>
        <p:txBody>
          <a:bodyPr anchor="ctr">
            <a:noAutofit/>
          </a:bodyPr>
          <a:lstStyle/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Dios tiene un conocimiento perfecto de los acontecimientos futuros.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Los cristianos que han experimentado el poder de Dios, aceptan su omnisciencia (que todo lo sabe) y su omnipotencia (que todo lo puede)</a:t>
            </a:r>
          </a:p>
          <a:p>
            <a:pPr marL="357188" indent="-357188" algn="just">
              <a:buFont typeface="Wingdings" panose="05000000000000000000" pitchFamily="2" charset="2"/>
              <a:buChar char="§"/>
            </a:pPr>
            <a:r>
              <a:rPr lang="es-GT" sz="4000" dirty="0"/>
              <a:t>Este estudio afirma que Dios es digno de adoración por ser Él quien es.</a:t>
            </a:r>
          </a:p>
        </p:txBody>
      </p:sp>
    </p:spTree>
    <p:extLst>
      <p:ext uri="{BB962C8B-B14F-4D97-AF65-F5344CB8AC3E}">
        <p14:creationId xmlns:p14="http://schemas.microsoft.com/office/powerpoint/2010/main" val="262977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2143" y="387927"/>
            <a:ext cx="5543856" cy="3302806"/>
          </a:xfrm>
        </p:spPr>
        <p:txBody>
          <a:bodyPr anchor="ctr">
            <a:noAutofit/>
          </a:bodyPr>
          <a:lstStyle/>
          <a:p>
            <a:pPr algn="ctr"/>
            <a:r>
              <a:rPr lang="pt-BR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VISIÓN DE DANIEL EN SUSA</a:t>
            </a:r>
            <a:endParaRPr lang="es-GT" sz="7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Marcador de texto 3"/>
          <p:cNvSpPr>
            <a:spLocks noGrp="1"/>
          </p:cNvSpPr>
          <p:nvPr>
            <p:ph type="body" sz="half" idx="2"/>
          </p:nvPr>
        </p:nvSpPr>
        <p:spPr>
          <a:xfrm>
            <a:off x="552143" y="4020785"/>
            <a:ext cx="5392272" cy="86565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b="1" i="1" dirty="0"/>
              <a:t>Daniel 8:1-14.</a:t>
            </a:r>
          </a:p>
        </p:txBody>
      </p:sp>
      <p:sp>
        <p:nvSpPr>
          <p:cNvPr id="8" name="Elipse 7"/>
          <p:cNvSpPr/>
          <p:nvPr/>
        </p:nvSpPr>
        <p:spPr>
          <a:xfrm>
            <a:off x="2709345" y="5216491"/>
            <a:ext cx="1077867" cy="959782"/>
          </a:xfrm>
          <a:prstGeom prst="ellipse">
            <a:avLst/>
          </a:prstGeom>
          <a:solidFill>
            <a:srgbClr val="3F92F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2050" name="Picture 2" descr="Resultado de imagen de el carnero y el macho cabrio">
            <a:extLst>
              <a:ext uri="{FF2B5EF4-FFF2-40B4-BE49-F238E27FC236}">
                <a16:creationId xmlns:a16="http://schemas.microsoft.com/office/drawing/2014/main" id="{3D935560-5CDC-4E48-98BA-73E9BD795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072" y="387927"/>
            <a:ext cx="5392272" cy="609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1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66763" cy="6137563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visión profética la recibe dos años después de la anterior según capítulo 7. Daniel 1:1,2.</a:t>
            </a:r>
          </a:p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visión nos presenta varios escenarios y su explicación: 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Un carnero con dos cuernos, V.3,4. Representa al imperio medo-persa, los persas, bajo Ciro se convirtieron en el poder dominante; tuvieron éxito en sus conquistas, esto los llevó al orgullo, esto los dejó vulnerable de caer.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Un macho cabrío, V.5-8.  Representa al imperio griego, bajo Alejandro Magno Grecia fue irrefrenable, pero murió a los 32 años y el imperio fue dividido en entre sus cuatro generales principales.</a:t>
            </a:r>
          </a:p>
        </p:txBody>
      </p:sp>
    </p:spTree>
    <p:extLst>
      <p:ext uri="{BB962C8B-B14F-4D97-AF65-F5344CB8AC3E}">
        <p14:creationId xmlns:p14="http://schemas.microsoft.com/office/powerpoint/2010/main" val="158627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60218"/>
            <a:ext cx="11166763" cy="6123709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visión nos presenta varios escenarios y su explicación: </a:t>
            </a:r>
          </a:p>
          <a:p>
            <a:pPr marL="900113" lvl="1" indent="-442913" algn="just">
              <a:buFont typeface="+mj-lt"/>
              <a:buAutoNum type="arabicParenR" startAt="3"/>
            </a:pPr>
            <a:r>
              <a:rPr lang="es-GT" sz="3600" dirty="0"/>
              <a:t>El cuerno pequeño es Antíoco IV Epífanes, V.9-14.  Sus acciones: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Conquistó Jerusalén, 171 a.C.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Profanó el templo al ofrecer un cerdo en el altar a Dios.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Tuvo éxito porque el pueblo judío se rebeló contra Dios.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Los Macabeos libertan Jerusalén.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El templo fue dedicado nuevamente.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La profanación duró 2,300 días, tiempo entre 171 al 165 a.C.</a:t>
            </a:r>
          </a:p>
        </p:txBody>
      </p:sp>
    </p:spTree>
    <p:extLst>
      <p:ext uri="{BB962C8B-B14F-4D97-AF65-F5344CB8AC3E}">
        <p14:creationId xmlns:p14="http://schemas.microsoft.com/office/powerpoint/2010/main" val="40353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66763" cy="6137563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Reforcemos nuestra fe ante estos hechos profetizados por Daniel y ante los acontecimientos que nos rodean en vez de preocuparnos o desanimarnos más bien confiemos que Dios nos guardará.</a:t>
            </a:r>
          </a:p>
        </p:txBody>
      </p:sp>
    </p:spTree>
    <p:extLst>
      <p:ext uri="{BB962C8B-B14F-4D97-AF65-F5344CB8AC3E}">
        <p14:creationId xmlns:p14="http://schemas.microsoft.com/office/powerpoint/2010/main" val="404503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658" y="387927"/>
            <a:ext cx="5766341" cy="3302806"/>
          </a:xfrm>
        </p:spPr>
        <p:txBody>
          <a:bodyPr anchor="ctr">
            <a:noAutofit/>
          </a:bodyPr>
          <a:lstStyle/>
          <a:p>
            <a:pPr algn="ctr"/>
            <a:r>
              <a:rPr lang="pt-BR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PROVEE UN INTÉRPRETE</a:t>
            </a:r>
            <a:endParaRPr lang="es-GT" sz="7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Marcador de texto 3"/>
          <p:cNvSpPr>
            <a:spLocks noGrp="1"/>
          </p:cNvSpPr>
          <p:nvPr>
            <p:ph type="body" sz="half" idx="2"/>
          </p:nvPr>
        </p:nvSpPr>
        <p:spPr>
          <a:xfrm>
            <a:off x="329658" y="4020785"/>
            <a:ext cx="5614757" cy="86565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b="1" i="1" dirty="0"/>
              <a:t>Daniel 8:15-19.</a:t>
            </a:r>
          </a:p>
        </p:txBody>
      </p:sp>
      <p:sp>
        <p:nvSpPr>
          <p:cNvPr id="8" name="Elipse 7"/>
          <p:cNvSpPr/>
          <p:nvPr/>
        </p:nvSpPr>
        <p:spPr>
          <a:xfrm>
            <a:off x="2598102" y="5216491"/>
            <a:ext cx="1077867" cy="959782"/>
          </a:xfrm>
          <a:prstGeom prst="ellipse">
            <a:avLst/>
          </a:prstGeom>
          <a:solidFill>
            <a:srgbClr val="3F92F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2A3F38-F09F-421D-8259-769F386BC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996" y="387927"/>
            <a:ext cx="5394346" cy="61062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126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74CFC-6DD2-439F-8755-12078B75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346364"/>
            <a:ext cx="11166763" cy="6137563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ángel Gabriel.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Es enviado a explicar a Daniel el significado de la visión, V.15,16.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Se ve en otras partes del libro de Daniel y en las Escrituras, Daniel 9:21.</a:t>
            </a:r>
          </a:p>
          <a:p>
            <a:pPr marL="900113" lvl="1" indent="-442913" algn="just">
              <a:buFont typeface="+mj-lt"/>
              <a:buAutoNum type="arabicParenR"/>
            </a:pPr>
            <a:r>
              <a:rPr lang="es-GT" sz="3200" dirty="0"/>
              <a:t>Ocupa un papel importante en los eventos del nacimiento de Cristo, Lucas 1:19,26.</a:t>
            </a:r>
          </a:p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 nos recuerda que Dios habla a su pueblo, ya sea a través de una voz apacible y tenue de las Escrituras, o incluso un ángel; Dios se da a conocer y nos invita a buscarlo para poder escucharle. Véase Santiago 1:5. </a:t>
            </a:r>
          </a:p>
        </p:txBody>
      </p:sp>
    </p:spTree>
    <p:extLst>
      <p:ext uri="{BB962C8B-B14F-4D97-AF65-F5344CB8AC3E}">
        <p14:creationId xmlns:p14="http://schemas.microsoft.com/office/powerpoint/2010/main" val="289504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943</Words>
  <Application>Microsoft Office PowerPoint</Application>
  <PresentationFormat>Panorámica</PresentationFormat>
  <Paragraphs>62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de Office</vt:lpstr>
      <vt:lpstr>LA VISIÓN DEL CARNERO  Y EL MACHO CABRÍO</vt:lpstr>
      <vt:lpstr>Presentación de PowerPoint</vt:lpstr>
      <vt:lpstr>INTRODUCCIÓN</vt:lpstr>
      <vt:lpstr>LA VISIÓN DE DANIEL EN SUSA</vt:lpstr>
      <vt:lpstr>Presentación de PowerPoint</vt:lpstr>
      <vt:lpstr>Presentación de PowerPoint</vt:lpstr>
      <vt:lpstr>Presentación de PowerPoint</vt:lpstr>
      <vt:lpstr>DIOS PROVEE UN INTÉRPRETE</vt:lpstr>
      <vt:lpstr>Presentación de PowerPoint</vt:lpstr>
      <vt:lpstr>Presentación de PowerPoint</vt:lpstr>
      <vt:lpstr>Presentación de PowerPoint</vt:lpstr>
      <vt:lpstr>LA INTERPRETACIÓN DE GABRIEL</vt:lpstr>
      <vt:lpstr>Presentación de PowerPoint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MINISTERIO DE LA RECONCILIACIÓN</dc:title>
  <dc:creator>Alberto A. Gaitan Ortiz</dc:creator>
  <cp:lastModifiedBy>David Rodríguez Zamora</cp:lastModifiedBy>
  <cp:revision>233</cp:revision>
  <dcterms:created xsi:type="dcterms:W3CDTF">2018-04-23T20:17:41Z</dcterms:created>
  <dcterms:modified xsi:type="dcterms:W3CDTF">2020-04-01T02:20:09Z</dcterms:modified>
</cp:coreProperties>
</file>