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77" r:id="rId6"/>
    <p:sldId id="278" r:id="rId7"/>
    <p:sldId id="279" r:id="rId8"/>
    <p:sldId id="281" r:id="rId9"/>
    <p:sldId id="280" r:id="rId10"/>
    <p:sldId id="282" r:id="rId11"/>
    <p:sldId id="283" r:id="rId12"/>
    <p:sldId id="284" r:id="rId13"/>
    <p:sldId id="285" r:id="rId14"/>
    <p:sldId id="286" r:id="rId15"/>
    <p:sldId id="267" r:id="rId16"/>
    <p:sldId id="287" r:id="rId17"/>
    <p:sldId id="268" r:id="rId18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6B01"/>
    <a:srgbClr val="4A9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0DA1-E5FA-407B-B0E1-664E52A5826F}" type="datetimeFigureOut">
              <a:rPr lang="es-GT" smtClean="0"/>
              <a:t>16/03/2020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933C9-4AAE-490A-BE9F-F9EE0AB17DC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04515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0DA1-E5FA-407B-B0E1-664E52A5826F}" type="datetimeFigureOut">
              <a:rPr lang="es-GT" smtClean="0"/>
              <a:t>16/03/2020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933C9-4AAE-490A-BE9F-F9EE0AB17DC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02603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0DA1-E5FA-407B-B0E1-664E52A5826F}" type="datetimeFigureOut">
              <a:rPr lang="es-GT" smtClean="0"/>
              <a:t>16/03/2020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933C9-4AAE-490A-BE9F-F9EE0AB17DC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31910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0DA1-E5FA-407B-B0E1-664E52A5826F}" type="datetimeFigureOut">
              <a:rPr lang="es-GT" smtClean="0"/>
              <a:t>16/03/2020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933C9-4AAE-490A-BE9F-F9EE0AB17DC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15138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0DA1-E5FA-407B-B0E1-664E52A5826F}" type="datetimeFigureOut">
              <a:rPr lang="es-GT" smtClean="0"/>
              <a:t>16/03/2020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933C9-4AAE-490A-BE9F-F9EE0AB17DC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39703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0DA1-E5FA-407B-B0E1-664E52A5826F}" type="datetimeFigureOut">
              <a:rPr lang="es-GT" smtClean="0"/>
              <a:t>16/03/2020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933C9-4AAE-490A-BE9F-F9EE0AB17DC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86565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0DA1-E5FA-407B-B0E1-664E52A5826F}" type="datetimeFigureOut">
              <a:rPr lang="es-GT" smtClean="0"/>
              <a:t>16/03/2020</a:t>
            </a:fld>
            <a:endParaRPr lang="es-GT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933C9-4AAE-490A-BE9F-F9EE0AB17DC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41768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0DA1-E5FA-407B-B0E1-664E52A5826F}" type="datetimeFigureOut">
              <a:rPr lang="es-GT" smtClean="0"/>
              <a:t>16/03/2020</a:t>
            </a:fld>
            <a:endParaRPr lang="es-GT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933C9-4AAE-490A-BE9F-F9EE0AB17DC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20611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0DA1-E5FA-407B-B0E1-664E52A5826F}" type="datetimeFigureOut">
              <a:rPr lang="es-GT" smtClean="0"/>
              <a:t>16/03/2020</a:t>
            </a:fld>
            <a:endParaRPr lang="es-GT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933C9-4AAE-490A-BE9F-F9EE0AB17DC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43988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0DA1-E5FA-407B-B0E1-664E52A5826F}" type="datetimeFigureOut">
              <a:rPr lang="es-GT" smtClean="0"/>
              <a:t>16/03/2020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933C9-4AAE-490A-BE9F-F9EE0AB17DC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27330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0DA1-E5FA-407B-B0E1-664E52A5826F}" type="datetimeFigureOut">
              <a:rPr lang="es-GT" smtClean="0"/>
              <a:t>16/03/2020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933C9-4AAE-490A-BE9F-F9EE0AB17DC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62927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6000" t="-1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50DA1-E5FA-407B-B0E1-664E52A5826F}" type="datetimeFigureOut">
              <a:rPr lang="es-GT" smtClean="0"/>
              <a:t>16/03/2020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933C9-4AAE-490A-BE9F-F9EE0AB17DC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3296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562" y="2208494"/>
            <a:ext cx="6169152" cy="4279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25715" y="362857"/>
            <a:ext cx="10798628" cy="1611086"/>
          </a:xfrm>
        </p:spPr>
        <p:txBody>
          <a:bodyPr anchor="ctr">
            <a:noAutofit/>
          </a:bodyPr>
          <a:lstStyle/>
          <a:p>
            <a:pPr algn="ctr"/>
            <a:r>
              <a:rPr lang="es-GT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EL ANUNCIO DE LA CAÍDA </a:t>
            </a:r>
            <a:br>
              <a:rPr lang="es-GT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s-GT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 BABILONIA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46337B6-6EF7-4CD7-B675-3795A2D5F561}"/>
              </a:ext>
            </a:extLst>
          </p:cNvPr>
          <p:cNvSpPr/>
          <p:nvPr/>
        </p:nvSpPr>
        <p:spPr>
          <a:xfrm>
            <a:off x="464456" y="3378598"/>
            <a:ext cx="48477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“Seguir el camino de la santidad lleva a la vida eterna”</a:t>
            </a:r>
          </a:p>
        </p:txBody>
      </p:sp>
    </p:spTree>
    <p:extLst>
      <p:ext uri="{BB962C8B-B14F-4D97-AF65-F5344CB8AC3E}">
        <p14:creationId xmlns:p14="http://schemas.microsoft.com/office/powerpoint/2010/main" val="2626169961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2514" y="566056"/>
            <a:ext cx="11176000" cy="5733143"/>
          </a:xfrm>
        </p:spPr>
        <p:txBody>
          <a:bodyPr anchor="ctr">
            <a:normAutofit/>
          </a:bodyPr>
          <a:lstStyle/>
          <a:p>
            <a:pPr marL="536575" indent="-536575" algn="just">
              <a:buFont typeface="+mj-lt"/>
              <a:buAutoNum type="alphaUcPeriod" startAt="2"/>
            </a:pPr>
            <a: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describe el orgullo pecaminoso del rey.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es-GT" sz="3600" dirty="0"/>
              <a:t>Daniel no deseaba ser recompensado por el rey, V.17.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es-GT" sz="3600" dirty="0"/>
              <a:t>Daniel relata la historia de Nabucodonosor, ejemplo del peligro del orgullo, V.17-21.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es-GT" sz="3600" dirty="0"/>
              <a:t>Daniel expone un contraste: Nabucodonosor se humillo ante el Señor, </a:t>
            </a:r>
            <a:r>
              <a:rPr lang="es-GT" sz="3600" dirty="0" err="1"/>
              <a:t>Belsasar</a:t>
            </a:r>
            <a:r>
              <a:rPr lang="es-GT" sz="3600" dirty="0"/>
              <a:t> se levantó contra el Señor, V.22-23.</a:t>
            </a:r>
          </a:p>
        </p:txBody>
      </p:sp>
    </p:spTree>
    <p:extLst>
      <p:ext uri="{BB962C8B-B14F-4D97-AF65-F5344CB8AC3E}">
        <p14:creationId xmlns:p14="http://schemas.microsoft.com/office/powerpoint/2010/main" val="341160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2514" y="566056"/>
            <a:ext cx="11176000" cy="5733143"/>
          </a:xfrm>
        </p:spPr>
        <p:txBody>
          <a:bodyPr anchor="ctr">
            <a:normAutofit/>
          </a:bodyPr>
          <a:lstStyle/>
          <a:p>
            <a:pPr marL="536575" indent="-536575" algn="just">
              <a:buFont typeface="+mj-lt"/>
              <a:buAutoNum type="alphaUcPeriod" startAt="3"/>
            </a:pPr>
            <a:r>
              <a:rPr lang="es-GT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cristiano es llamado a humillarse ante Dios, a rendir nuestra voluntad a la suya, para que un día seamos exaltados, elevados a la gloria de la eternidad, Proverbios 3:34; 1 Pedro 5:5.</a:t>
            </a:r>
            <a:endParaRPr lang="es-GT" sz="4000" dirty="0"/>
          </a:p>
        </p:txBody>
      </p:sp>
    </p:spTree>
    <p:extLst>
      <p:ext uri="{BB962C8B-B14F-4D97-AF65-F5344CB8AC3E}">
        <p14:creationId xmlns:p14="http://schemas.microsoft.com/office/powerpoint/2010/main" val="409271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133" y="457403"/>
            <a:ext cx="5559552" cy="58283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6809" y="457200"/>
            <a:ext cx="5509191" cy="313103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GT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DIOS EJECUTA EL JUICIO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86808" y="5257727"/>
            <a:ext cx="5509191" cy="1028047"/>
          </a:xfrm>
        </p:spPr>
        <p:txBody>
          <a:bodyPr anchor="ctr">
            <a:normAutofit/>
          </a:bodyPr>
          <a:lstStyle/>
          <a:p>
            <a:pPr algn="ctr"/>
            <a: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5:24-31.</a:t>
            </a:r>
          </a:p>
        </p:txBody>
      </p:sp>
      <p:sp>
        <p:nvSpPr>
          <p:cNvPr id="5" name="Cheurón 4"/>
          <p:cNvSpPr/>
          <p:nvPr/>
        </p:nvSpPr>
        <p:spPr>
          <a:xfrm>
            <a:off x="2681003" y="3972506"/>
            <a:ext cx="1320800" cy="900953"/>
          </a:xfrm>
          <a:prstGeom prst="chevron">
            <a:avLst>
              <a:gd name="adj" fmla="val 15861"/>
            </a:avLst>
          </a:prstGeom>
          <a:solidFill>
            <a:srgbClr val="386B0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4500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7180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2514" y="566056"/>
            <a:ext cx="11176000" cy="5733143"/>
          </a:xfrm>
        </p:spPr>
        <p:txBody>
          <a:bodyPr anchor="ctr">
            <a:normAutofit lnSpcReduction="10000"/>
          </a:bodyPr>
          <a:lstStyle/>
          <a:p>
            <a:pPr marL="536575" indent="-536575" algn="just">
              <a:buFont typeface="+mj-lt"/>
              <a:buAutoNum type="alphaUcPeriod"/>
            </a:pPr>
            <a: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interpreta la extraña escritura, V.24-28.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es-GT" sz="3600" dirty="0"/>
              <a:t>Tres palabras utilizadas:</a:t>
            </a:r>
          </a:p>
          <a:p>
            <a:pPr marL="1428750" lvl="2" indent="-514350" algn="just">
              <a:buFont typeface="+mj-lt"/>
              <a:buAutoNum type="alphaLcParenR"/>
            </a:pPr>
            <a:r>
              <a:rPr lang="es-GT" sz="3200" dirty="0"/>
              <a:t>MENE= contó Dios tu reino, y le ha puesto fin.</a:t>
            </a:r>
          </a:p>
          <a:p>
            <a:pPr marL="1428750" lvl="2" indent="-514350" algn="just">
              <a:buFont typeface="+mj-lt"/>
              <a:buAutoNum type="alphaLcParenR"/>
            </a:pPr>
            <a:r>
              <a:rPr lang="es-GT" sz="3200" dirty="0"/>
              <a:t>TEKEL= pesado has sido en balanza, y fuiste hallado falto.</a:t>
            </a:r>
          </a:p>
          <a:p>
            <a:pPr marL="1428750" lvl="2" indent="-514350" algn="just">
              <a:buFont typeface="+mj-lt"/>
              <a:buAutoNum type="alphaLcParenR"/>
            </a:pPr>
            <a:r>
              <a:rPr lang="es-GT" sz="3200" dirty="0"/>
              <a:t>PERES= tu reino ha sido roto, y dado a los medios y a los persas.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es-GT" sz="3600" dirty="0"/>
              <a:t>Tres aplicaciones importantes:</a:t>
            </a:r>
          </a:p>
          <a:p>
            <a:pPr marL="1428750" lvl="2" indent="-514350" algn="just">
              <a:buFont typeface="+mj-lt"/>
              <a:buAutoNum type="alphaLcParenR"/>
            </a:pPr>
            <a:r>
              <a:rPr lang="es-GT" sz="3200" dirty="0"/>
              <a:t>El pecado trae perdida del reino de Dios, Gálatas 5:18-21.</a:t>
            </a:r>
          </a:p>
          <a:p>
            <a:pPr marL="1428750" lvl="2" indent="-514350" algn="just">
              <a:buFont typeface="+mj-lt"/>
              <a:buAutoNum type="alphaLcParenR"/>
            </a:pPr>
            <a:r>
              <a:rPr lang="es-GT" sz="3200" dirty="0"/>
              <a:t>Las buenas obras son insuficientes para inclinar la balanza, Romanos 3:23.</a:t>
            </a:r>
          </a:p>
          <a:p>
            <a:pPr marL="1428750" lvl="2" indent="-514350" algn="just">
              <a:buFont typeface="+mj-lt"/>
              <a:buAutoNum type="alphaLcParenR"/>
            </a:pPr>
            <a:r>
              <a:rPr lang="es-GT" sz="3200" dirty="0"/>
              <a:t>Sólo Cristo equilibra la balanza, Él nos hace justos ante el Padre, Romanos 3:22-25.</a:t>
            </a:r>
          </a:p>
        </p:txBody>
      </p:sp>
    </p:spTree>
    <p:extLst>
      <p:ext uri="{BB962C8B-B14F-4D97-AF65-F5344CB8AC3E}">
        <p14:creationId xmlns:p14="http://schemas.microsoft.com/office/powerpoint/2010/main" val="235726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2514" y="566056"/>
            <a:ext cx="11176000" cy="5733143"/>
          </a:xfrm>
        </p:spPr>
        <p:txBody>
          <a:bodyPr anchor="ctr">
            <a:normAutofit lnSpcReduction="10000"/>
          </a:bodyPr>
          <a:lstStyle/>
          <a:p>
            <a:pPr marL="536575" indent="-536575" algn="just">
              <a:buFont typeface="+mj-lt"/>
              <a:buAutoNum type="alphaUcPeriod" startAt="2"/>
            </a:pPr>
            <a: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es testigo del Juicio de Dios sobre Babilonia, V.29-31.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es-GT" sz="3600" dirty="0"/>
              <a:t>Sucesos importantes:</a:t>
            </a:r>
          </a:p>
          <a:p>
            <a:pPr marL="1428750" lvl="2" indent="-514350" algn="just">
              <a:buFont typeface="+mj-lt"/>
              <a:buAutoNum type="alphaLcParenR"/>
            </a:pPr>
            <a:r>
              <a:rPr lang="es-GT" sz="3200" dirty="0"/>
              <a:t>Daniel es recompensado.</a:t>
            </a:r>
          </a:p>
          <a:p>
            <a:pPr marL="1428750" lvl="2" indent="-514350" algn="just">
              <a:buFont typeface="+mj-lt"/>
              <a:buAutoNum type="alphaLcParenR"/>
            </a:pPr>
            <a:r>
              <a:rPr lang="es-GT" sz="3200" dirty="0"/>
              <a:t>Babilonia es conquistada por los medos persas.</a:t>
            </a:r>
          </a:p>
          <a:p>
            <a:pPr marL="1428750" lvl="2" indent="-514350" algn="just">
              <a:buFont typeface="+mj-lt"/>
              <a:buAutoNum type="alphaLcParenR"/>
            </a:pPr>
            <a:r>
              <a:rPr lang="es-GT" sz="3200" dirty="0"/>
              <a:t>El rey </a:t>
            </a:r>
            <a:r>
              <a:rPr lang="es-GT" sz="3200" dirty="0" err="1"/>
              <a:t>Belsasar</a:t>
            </a:r>
            <a:r>
              <a:rPr lang="es-GT" sz="3200" dirty="0"/>
              <a:t> es asesinado.</a:t>
            </a:r>
          </a:p>
          <a:p>
            <a:pPr marL="1428750" lvl="2" indent="-514350" algn="just">
              <a:buFont typeface="+mj-lt"/>
              <a:buAutoNum type="alphaLcParenR"/>
            </a:pPr>
            <a:r>
              <a:rPr lang="es-GT" sz="3200" dirty="0"/>
              <a:t>Darío de Media toma el reino.</a:t>
            </a:r>
          </a:p>
          <a:p>
            <a:pPr marL="1428750" lvl="2" indent="-514350" algn="just">
              <a:buFont typeface="+mj-lt"/>
              <a:buAutoNum type="alphaLcParenR"/>
            </a:pPr>
            <a:r>
              <a:rPr lang="es-GT" sz="3200" dirty="0"/>
              <a:t>Darío permite que Daniel permaneciera en una posición alta.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es-GT" sz="3600" dirty="0"/>
              <a:t>Aplicaciones importantes:</a:t>
            </a:r>
          </a:p>
          <a:p>
            <a:pPr marL="1428750" lvl="2" indent="-514350" algn="just">
              <a:buFont typeface="+mj-lt"/>
              <a:buAutoNum type="alphaLcParenR"/>
            </a:pPr>
            <a:r>
              <a:rPr lang="es-GT" sz="3200" dirty="0"/>
              <a:t>El juicio comienza en la casa del Señor, 1 Pedro 4:17.</a:t>
            </a:r>
          </a:p>
          <a:p>
            <a:pPr marL="1428750" lvl="2" indent="-514350" algn="just">
              <a:buFont typeface="+mj-lt"/>
              <a:buAutoNum type="alphaLcParenR"/>
            </a:pPr>
            <a:r>
              <a:rPr lang="es-GT" sz="3200" dirty="0"/>
              <a:t>No descuidemos la santidad y la obediencia.</a:t>
            </a:r>
          </a:p>
        </p:txBody>
      </p:sp>
    </p:spTree>
    <p:extLst>
      <p:ext uri="{BB962C8B-B14F-4D97-AF65-F5344CB8AC3E}">
        <p14:creationId xmlns:p14="http://schemas.microsoft.com/office/powerpoint/2010/main" val="365647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59254"/>
            <a:ext cx="10515600" cy="5403663"/>
          </a:xfrm>
          <a:prstGeom prst="curvedRightArrow">
            <a:avLst>
              <a:gd name="adj1" fmla="val 46347"/>
              <a:gd name="adj2" fmla="val 50000"/>
              <a:gd name="adj3" fmla="val 25000"/>
            </a:avLst>
          </a:prstGeom>
          <a:solidFill>
            <a:srgbClr val="386B01"/>
          </a:solidFill>
          <a:ln>
            <a:noFill/>
          </a:ln>
          <a:scene3d>
            <a:camera prst="isometricOffAxis2Left"/>
            <a:lightRig rig="threePt" dir="t"/>
          </a:scene3d>
        </p:spPr>
        <p:txBody>
          <a:bodyPr>
            <a:normAutofit/>
          </a:bodyPr>
          <a:lstStyle/>
          <a:p>
            <a:pPr algn="ctr"/>
            <a:r>
              <a:rPr lang="es-GT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DISCIPULADO Y </a:t>
            </a:r>
            <a:br>
              <a:rPr lang="es-GT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</a:br>
            <a:br>
              <a:rPr lang="es-GT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</a:br>
            <a:r>
              <a:rPr lang="es-GT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MINISTERIO EN ACCIÓN</a:t>
            </a:r>
          </a:p>
        </p:txBody>
      </p:sp>
    </p:spTree>
    <p:extLst>
      <p:ext uri="{BB962C8B-B14F-4D97-AF65-F5344CB8AC3E}">
        <p14:creationId xmlns:p14="http://schemas.microsoft.com/office/powerpoint/2010/main" val="180976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2514" y="566056"/>
            <a:ext cx="11176000" cy="5733143"/>
          </a:xfrm>
        </p:spPr>
        <p:txBody>
          <a:bodyPr anchor="ctr">
            <a:normAutofit/>
          </a:bodyPr>
          <a:lstStyle/>
          <a:p>
            <a:pPr marL="536575" indent="-536575" algn="just">
              <a:buFont typeface="Wingdings" panose="05000000000000000000" pitchFamily="2" charset="2"/>
              <a:buChar char="ü"/>
            </a:pPr>
            <a:r>
              <a:rPr lang="es-GT" sz="4000" dirty="0"/>
              <a:t>La escritura todavía está en la Pared. Dios juzgará los sistemas impíos y corruptos de este mundo.</a:t>
            </a:r>
          </a:p>
          <a:p>
            <a:pPr marL="536575" indent="-536575" algn="just">
              <a:buFont typeface="Wingdings" panose="05000000000000000000" pitchFamily="2" charset="2"/>
              <a:buChar char="ü"/>
            </a:pPr>
            <a:r>
              <a:rPr lang="es-GT" sz="4000" dirty="0"/>
              <a:t>Después que Jesús venga por su Iglesia, habrá un tiempo de juicio que culminará con la inauguración de cielos nuevos y tierra nueva.</a:t>
            </a:r>
          </a:p>
          <a:p>
            <a:pPr marL="536575" indent="-536575" algn="just">
              <a:buFont typeface="Wingdings" panose="05000000000000000000" pitchFamily="2" charset="2"/>
              <a:buChar char="ü"/>
            </a:pPr>
            <a:r>
              <a:rPr lang="es-GT" sz="4000" dirty="0"/>
              <a:t>Oremos para que Dios nos ayude a vivir para Cristo y rechazar todo lo profano y corrupto, 2 Pedro 3:11.</a:t>
            </a:r>
          </a:p>
        </p:txBody>
      </p:sp>
    </p:spTree>
    <p:extLst>
      <p:ext uri="{BB962C8B-B14F-4D97-AF65-F5344CB8AC3E}">
        <p14:creationId xmlns:p14="http://schemas.microsoft.com/office/powerpoint/2010/main" val="26237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57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88986" y="1665753"/>
            <a:ext cx="5111943" cy="823912"/>
          </a:xfrm>
          <a:ln w="28575">
            <a:solidFill>
              <a:schemeClr val="accent6">
                <a:lumMod val="50000"/>
              </a:schemeClr>
            </a:solidFill>
          </a:ln>
        </p:spPr>
        <p:txBody>
          <a:bodyPr anchor="ctr">
            <a:normAutofit/>
          </a:bodyPr>
          <a:lstStyle/>
          <a:p>
            <a: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VERSÍCULO CLAVE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900929" y="390244"/>
            <a:ext cx="5279833" cy="3374931"/>
          </a:xfrm>
          <a:ln w="28575">
            <a:solidFill>
              <a:schemeClr val="accent6">
                <a:lumMod val="50000"/>
              </a:schemeClr>
            </a:solidFill>
          </a:ln>
        </p:spPr>
        <p:txBody>
          <a:bodyPr anchor="ctr">
            <a:noAutofit/>
          </a:bodyPr>
          <a:lstStyle/>
          <a:p>
            <a:pPr marL="0" indent="0" algn="just">
              <a:buNone/>
            </a:pPr>
            <a:r>
              <a:rPr lang="es-GT" sz="3800" dirty="0"/>
              <a:t>“Limpiémonos de toda contaminación de carne y de espíritu, perfeccionando la santidad en el temor de Dios”, 2 Corintios 7:1. 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788985" y="4794749"/>
            <a:ext cx="5111943" cy="823912"/>
          </a:xfrm>
          <a:ln w="28575"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FUNDAMENTO BÍBLICO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900929" y="4141555"/>
            <a:ext cx="5279834" cy="2300989"/>
          </a:xfrm>
          <a:ln w="28575">
            <a:solidFill>
              <a:srgbClr val="0070C0"/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GT" sz="3600" dirty="0"/>
              <a:t>Daniel 5:1-31. </a:t>
            </a:r>
          </a:p>
        </p:txBody>
      </p:sp>
    </p:spTree>
    <p:extLst>
      <p:ext uri="{BB962C8B-B14F-4D97-AF65-F5344CB8AC3E}">
        <p14:creationId xmlns:p14="http://schemas.microsoft.com/office/powerpoint/2010/main" val="54959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5" grpId="0" uiExpand="1" build="p" animBg="1"/>
      <p:bldP spid="6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310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GT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INTRODUCCIÓN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7029" y="1625600"/>
            <a:ext cx="11161485" cy="4862285"/>
          </a:xfrm>
        </p:spPr>
        <p:txBody>
          <a:bodyPr anchor="ctr">
            <a:noAutofit/>
          </a:bodyPr>
          <a:lstStyle/>
          <a:p>
            <a:pPr algn="just"/>
            <a:r>
              <a:rPr lang="es-GT" sz="3600" dirty="0">
                <a:ea typeface="Yu Mincho" panose="02020400000000000000" pitchFamily="18" charset="-128"/>
              </a:rPr>
              <a:t>¿Por qué muchas personas hacen cosas irrespetuosas hacia Dios?</a:t>
            </a:r>
          </a:p>
          <a:p>
            <a:pPr algn="just"/>
            <a:r>
              <a:rPr lang="es-GT" sz="3600" dirty="0">
                <a:ea typeface="Yu Mincho" panose="02020400000000000000" pitchFamily="18" charset="-128"/>
              </a:rPr>
              <a:t>Algunas razones incluyen, la incredulidad, así como la arrogancia, que les impide someterse a Dios o incluso reconocer quién es Él. </a:t>
            </a:r>
          </a:p>
          <a:p>
            <a:pPr algn="just"/>
            <a:r>
              <a:rPr lang="es-GT" sz="3600" dirty="0">
                <a:ea typeface="Yu Mincho" panose="02020400000000000000" pitchFamily="18" charset="-128"/>
              </a:rPr>
              <a:t>Esta lección explora unos de los ejemplos más infames de orgullo y sacrilegio de la historia.</a:t>
            </a:r>
          </a:p>
          <a:p>
            <a:pPr algn="just"/>
            <a:r>
              <a:rPr lang="es-GT" sz="3600" dirty="0">
                <a:ea typeface="Yu Mincho" panose="02020400000000000000" pitchFamily="18" charset="-128"/>
              </a:rPr>
              <a:t>El juicio que siguió nos recuerda que es fundamental llevar una vida santa y comprometernos a honrar a Dios.</a:t>
            </a:r>
          </a:p>
        </p:txBody>
      </p:sp>
    </p:spTree>
    <p:extLst>
      <p:ext uri="{BB962C8B-B14F-4D97-AF65-F5344CB8AC3E}">
        <p14:creationId xmlns:p14="http://schemas.microsoft.com/office/powerpoint/2010/main" val="313299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133" y="459509"/>
            <a:ext cx="5559552" cy="58262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6809" y="457200"/>
            <a:ext cx="5509191" cy="313103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GT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LOS ACTOS PROFANOS DAN LUGAR A LA IRA DE DIOS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86808" y="5257727"/>
            <a:ext cx="5509191" cy="1028047"/>
          </a:xfrm>
        </p:spPr>
        <p:txBody>
          <a:bodyPr anchor="ctr">
            <a:normAutofit/>
          </a:bodyPr>
          <a:lstStyle/>
          <a:p>
            <a:pPr algn="ctr"/>
            <a: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5:1-9.</a:t>
            </a:r>
          </a:p>
        </p:txBody>
      </p:sp>
      <p:sp>
        <p:nvSpPr>
          <p:cNvPr id="5" name="Cheurón 4"/>
          <p:cNvSpPr/>
          <p:nvPr/>
        </p:nvSpPr>
        <p:spPr>
          <a:xfrm>
            <a:off x="2681003" y="3972506"/>
            <a:ext cx="1320800" cy="900953"/>
          </a:xfrm>
          <a:prstGeom prst="chevron">
            <a:avLst>
              <a:gd name="adj" fmla="val 15861"/>
            </a:avLst>
          </a:prstGeom>
          <a:solidFill>
            <a:srgbClr val="386B0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4500" b="1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6235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2514" y="566056"/>
            <a:ext cx="11176000" cy="5733143"/>
          </a:xfrm>
        </p:spPr>
        <p:txBody>
          <a:bodyPr anchor="ctr">
            <a:normAutofit/>
          </a:bodyPr>
          <a:lstStyle/>
          <a:p>
            <a:pPr marL="536575" indent="-536575" algn="just">
              <a:buFont typeface="+mj-lt"/>
              <a:buAutoNum type="alphaUcPeriod"/>
            </a:pPr>
            <a: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gran banquete del rey </a:t>
            </a:r>
            <a:r>
              <a:rPr lang="es-GT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Belsasar</a:t>
            </a:r>
            <a: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es-GT" sz="3600" dirty="0"/>
              <a:t>Se encerró en el palacio con su harén y miles de nobles, V.1.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es-GT" sz="3600" dirty="0"/>
              <a:t>Se entregaron al vino mientras los enemigos los sitiaban, V.1.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es-GT" sz="3600" dirty="0"/>
              <a:t>Se usaron las vasijas y los utensilios sagrados del templo en Jerusalén, V.2,3.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es-GT" sz="3600" dirty="0"/>
              <a:t>Se deleitaron en el horrible pecado de la idolatría, V.3,4. Véase Levítico 26:1.</a:t>
            </a:r>
          </a:p>
        </p:txBody>
      </p:sp>
    </p:spTree>
    <p:extLst>
      <p:ext uri="{BB962C8B-B14F-4D97-AF65-F5344CB8AC3E}">
        <p14:creationId xmlns:p14="http://schemas.microsoft.com/office/powerpoint/2010/main" val="43400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2514" y="566056"/>
            <a:ext cx="11176000" cy="5733143"/>
          </a:xfrm>
        </p:spPr>
        <p:txBody>
          <a:bodyPr anchor="ctr">
            <a:normAutofit/>
          </a:bodyPr>
          <a:lstStyle/>
          <a:p>
            <a:pPr marL="536575" indent="-536575" algn="just">
              <a:buFont typeface="+mj-lt"/>
              <a:buAutoNum type="alphaUcPeriod" startAt="2"/>
            </a:pPr>
            <a: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rey fue sorprendido por la intervención de Dios.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es-GT" sz="3600" dirty="0"/>
              <a:t>El vio la mano que escribía en la pared, V.5.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es-GT" sz="3600" dirty="0"/>
              <a:t>El ánimo festivo cambio a puro terror, V.6.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es-GT" sz="3600" dirty="0"/>
              <a:t>El prometió el tercer lugar en el gobierno a quien pudiera interpretar la escritura, V.7.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es-GT" sz="3600" dirty="0"/>
              <a:t>El no pudo recibir interpretación de sus sabios, V.8,9.</a:t>
            </a:r>
          </a:p>
        </p:txBody>
      </p:sp>
    </p:spTree>
    <p:extLst>
      <p:ext uri="{BB962C8B-B14F-4D97-AF65-F5344CB8AC3E}">
        <p14:creationId xmlns:p14="http://schemas.microsoft.com/office/powerpoint/2010/main" val="70144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2514" y="566056"/>
            <a:ext cx="11176000" cy="5733143"/>
          </a:xfrm>
        </p:spPr>
        <p:txBody>
          <a:bodyPr anchor="ctr">
            <a:normAutofit/>
          </a:bodyPr>
          <a:lstStyle/>
          <a:p>
            <a:pPr marL="536575" indent="-536575" algn="just">
              <a:buFont typeface="+mj-lt"/>
              <a:buAutoNum type="alphaUcPeriod" startAt="3"/>
            </a:pPr>
            <a:r>
              <a:rPr lang="es-GT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cristiano debe tratar con respeto y dignidad las cosas sagradas. Nosotros mismos somos apartados por Dios, santificados, para adorarle. Véase 1 Corintios 3:17.</a:t>
            </a:r>
            <a:endParaRPr lang="es-GT" sz="4000" dirty="0"/>
          </a:p>
        </p:txBody>
      </p:sp>
    </p:spTree>
    <p:extLst>
      <p:ext uri="{BB962C8B-B14F-4D97-AF65-F5344CB8AC3E}">
        <p14:creationId xmlns:p14="http://schemas.microsoft.com/office/powerpoint/2010/main" val="331002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641" y="454317"/>
            <a:ext cx="5559552" cy="58314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6809" y="457200"/>
            <a:ext cx="5509191" cy="313103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GT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EL SACRILEGIO ES CONDENADO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86808" y="5257727"/>
            <a:ext cx="5509191" cy="1028047"/>
          </a:xfrm>
        </p:spPr>
        <p:txBody>
          <a:bodyPr anchor="ctr">
            <a:normAutofit/>
          </a:bodyPr>
          <a:lstStyle/>
          <a:p>
            <a:pPr algn="ctr"/>
            <a: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5:10-23.</a:t>
            </a:r>
          </a:p>
        </p:txBody>
      </p:sp>
      <p:sp>
        <p:nvSpPr>
          <p:cNvPr id="5" name="Cheurón 4"/>
          <p:cNvSpPr/>
          <p:nvPr/>
        </p:nvSpPr>
        <p:spPr>
          <a:xfrm>
            <a:off x="2681003" y="3972506"/>
            <a:ext cx="1320800" cy="900953"/>
          </a:xfrm>
          <a:prstGeom prst="chevron">
            <a:avLst>
              <a:gd name="adj" fmla="val 15861"/>
            </a:avLst>
          </a:prstGeom>
          <a:solidFill>
            <a:srgbClr val="386B0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4500" b="1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6957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2514" y="566056"/>
            <a:ext cx="11176000" cy="5733143"/>
          </a:xfrm>
        </p:spPr>
        <p:txBody>
          <a:bodyPr anchor="ctr">
            <a:normAutofit/>
          </a:bodyPr>
          <a:lstStyle/>
          <a:p>
            <a:pPr marL="536575" indent="-536575" algn="just">
              <a:buFont typeface="+mj-lt"/>
              <a:buAutoNum type="alphaUcPeriod"/>
            </a:pPr>
            <a: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que interprete la extraña escritura.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es-GT" sz="3600" dirty="0"/>
              <a:t>La reina le da este consejo sabio al rey, V.10.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es-GT" sz="3600" dirty="0"/>
              <a:t>El rey llama a Daniel de inmediato y le explica la situación, V.11,12.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es-GT" sz="3600" dirty="0"/>
              <a:t>Daniel era ya un anciano de 80 años, de gran trayectoria, ejemplo de fe y fidelidad.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es-GT" sz="3600" dirty="0"/>
              <a:t>Daniel seria recompensado por interpretar la escritura en la pared, V.13-16.</a:t>
            </a:r>
          </a:p>
        </p:txBody>
      </p:sp>
    </p:spTree>
    <p:extLst>
      <p:ext uri="{BB962C8B-B14F-4D97-AF65-F5344CB8AC3E}">
        <p14:creationId xmlns:p14="http://schemas.microsoft.com/office/powerpoint/2010/main" val="61477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751</Words>
  <Application>Microsoft Office PowerPoint</Application>
  <PresentationFormat>Panorámica</PresentationFormat>
  <Paragraphs>64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Tema de Office</vt:lpstr>
      <vt:lpstr>EL ANUNCIO DE LA CAÍDA  DE BABILONIA</vt:lpstr>
      <vt:lpstr>Presentación de PowerPoint</vt:lpstr>
      <vt:lpstr>INTRODUCCIÓN</vt:lpstr>
      <vt:lpstr>LOS ACTOS PROFANOS DAN LUGAR A LA IRA DE DIOS</vt:lpstr>
      <vt:lpstr>Presentación de PowerPoint</vt:lpstr>
      <vt:lpstr>Presentación de PowerPoint</vt:lpstr>
      <vt:lpstr>Presentación de PowerPoint</vt:lpstr>
      <vt:lpstr>EL SACRILEGIO ES CONDENADO</vt:lpstr>
      <vt:lpstr>Presentación de PowerPoint</vt:lpstr>
      <vt:lpstr>Presentación de PowerPoint</vt:lpstr>
      <vt:lpstr>Presentación de PowerPoint</vt:lpstr>
      <vt:lpstr>DIOS EJECUTA EL JUICIO</vt:lpstr>
      <vt:lpstr>Presentación de PowerPoint</vt:lpstr>
      <vt:lpstr>Presentación de PowerPoint</vt:lpstr>
      <vt:lpstr>DISCIPULADO Y   MINISTERIO EN ACCIÓN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FIN DE LA CAUTIVIDAD</dc:title>
  <dc:creator>Alberto A. Gaitan Ortiz</dc:creator>
  <cp:lastModifiedBy>David Rodríguez Zamora</cp:lastModifiedBy>
  <cp:revision>61</cp:revision>
  <dcterms:created xsi:type="dcterms:W3CDTF">2018-03-21T16:47:09Z</dcterms:created>
  <dcterms:modified xsi:type="dcterms:W3CDTF">2020-03-17T01:32:15Z</dcterms:modified>
</cp:coreProperties>
</file>