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9" r:id="rId4"/>
    <p:sldId id="260" r:id="rId5"/>
    <p:sldId id="281" r:id="rId6"/>
    <p:sldId id="282" r:id="rId7"/>
    <p:sldId id="283" r:id="rId8"/>
    <p:sldId id="284" r:id="rId9"/>
    <p:sldId id="285" r:id="rId10"/>
    <p:sldId id="286" r:id="rId11"/>
    <p:sldId id="287" r:id="rId12"/>
    <p:sldId id="288" r:id="rId13"/>
    <p:sldId id="289" r:id="rId14"/>
    <p:sldId id="290" r:id="rId15"/>
    <p:sldId id="291"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6DFF08F-DC6B-4601-B491-B0F83F6DD2DA}" type="datetimeFigureOut">
              <a:rPr lang="en-US" dirty="0"/>
              <a:pPr/>
              <a:t>3/5/2020</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FAB73BC-B049-4115-A692-8D63A059BFB8}" type="slidenum">
              <a:rPr lang="en-US" dirty="0"/>
              <a:pPr/>
              <a:t>‹Nº›</a:t>
            </a:fld>
            <a:endParaRPr lang="en-US" dirty="0"/>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6DFF08F-DC6B-4601-B491-B0F83F6DD2DA}" type="datetimeFigureOut">
              <a:rPr lang="en-US" dirty="0"/>
              <a:t>3/5/2020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3/5/2020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3/5/2020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3/5/2020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3/5/2020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3/5/2020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3/5/2020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3/5/2020</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4073" y="540328"/>
            <a:ext cx="6082145" cy="2341417"/>
          </a:xfrm>
        </p:spPr>
        <p:txBody>
          <a:bodyPr anchor="ctr"/>
          <a:lstStyle/>
          <a:p>
            <a:pPr algn="ctr"/>
            <a:r>
              <a:rPr lang="es-ES" sz="5400" b="1" dirty="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LA ARROGANCIA DE NABUCODONOSOR</a:t>
            </a:r>
            <a:endParaRPr lang="es-GT" sz="5400" dirty="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6" name="Text Placeholder 5">
            <a:extLst>
              <a:ext uri="{FF2B5EF4-FFF2-40B4-BE49-F238E27FC236}">
                <a16:creationId xmlns:a16="http://schemas.microsoft.com/office/drawing/2014/main" id="{408B8F7E-926E-4183-8523-EE511F4DC1D0}"/>
              </a:ext>
            </a:extLst>
          </p:cNvPr>
          <p:cNvSpPr>
            <a:spLocks noGrp="1"/>
          </p:cNvSpPr>
          <p:nvPr>
            <p:ph type="body" sz="half" idx="2"/>
          </p:nvPr>
        </p:nvSpPr>
        <p:spPr>
          <a:xfrm>
            <a:off x="374073" y="3429000"/>
            <a:ext cx="6082145" cy="2888672"/>
          </a:xfrm>
        </p:spPr>
        <p:txBody>
          <a:bodyPr>
            <a:normAutofit/>
          </a:bodyPr>
          <a:lstStyle/>
          <a:p>
            <a:pPr algn="ctr"/>
            <a:r>
              <a:rPr lang="es-GT" sz="4000" dirty="0">
                <a:solidFill>
                  <a:schemeClr val="tx1"/>
                </a:solidFill>
              </a:rPr>
              <a:t>“El orgullo conduce a la caída, pero la humildad ante Dios trae restauración.” </a:t>
            </a:r>
          </a:p>
        </p:txBody>
      </p:sp>
      <p:pic>
        <p:nvPicPr>
          <p:cNvPr id="4" name="Picture 3">
            <a:extLst>
              <a:ext uri="{FF2B5EF4-FFF2-40B4-BE49-F238E27FC236}">
                <a16:creationId xmlns:a16="http://schemas.microsoft.com/office/drawing/2014/main" id="{FBDC7A5D-D406-432F-9CCE-4760B1A15785}"/>
              </a:ext>
            </a:extLst>
          </p:cNvPr>
          <p:cNvPicPr>
            <a:picLocks noChangeAspect="1"/>
          </p:cNvPicPr>
          <p:nvPr/>
        </p:nvPicPr>
        <p:blipFill>
          <a:blip r:embed="rId2"/>
          <a:stretch>
            <a:fillRect/>
          </a:stretch>
        </p:blipFill>
        <p:spPr>
          <a:xfrm>
            <a:off x="6864926" y="1266825"/>
            <a:ext cx="4829175" cy="43243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3543539567"/>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774A8-1DE3-44D4-AB1A-F6054EB2606B}"/>
              </a:ext>
            </a:extLst>
          </p:cNvPr>
          <p:cNvSpPr>
            <a:spLocks noGrp="1"/>
          </p:cNvSpPr>
          <p:nvPr>
            <p:ph idx="1"/>
          </p:nvPr>
        </p:nvSpPr>
        <p:spPr>
          <a:xfrm>
            <a:off x="526474" y="540327"/>
            <a:ext cx="11166762" cy="5763491"/>
          </a:xfrm>
        </p:spPr>
        <p:txBody>
          <a:bodyPr anchor="ctr">
            <a:normAutofit/>
          </a:bodyPr>
          <a:lstStyle/>
          <a:p>
            <a:pPr marL="539750" indent="-495300" algn="just">
              <a:buClrTx/>
              <a:buFont typeface="+mj-lt"/>
              <a:buAutoNum type="alphaUcPeriod" startAt="2"/>
            </a:pPr>
            <a:r>
              <a:rPr lang="es-GT" sz="4000" dirty="0">
                <a:solidFill>
                  <a:schemeClr val="tx1"/>
                </a:solidFill>
                <a:effectLst>
                  <a:outerShdw blurRad="38100" dist="38100" dir="2700000" algn="tl">
                    <a:srgbClr val="000000">
                      <a:alpha val="43137"/>
                    </a:srgbClr>
                  </a:outerShdw>
                </a:effectLst>
              </a:rPr>
              <a:t>Daniel da a conocer el decreto de Dios al rey,          V.23-27.</a:t>
            </a:r>
          </a:p>
          <a:p>
            <a:pPr marL="731520" lvl="1" indent="-457200" algn="just">
              <a:buClrTx/>
              <a:buFont typeface="+mj-lt"/>
              <a:buAutoNum type="arabicParenR"/>
            </a:pPr>
            <a:r>
              <a:rPr lang="es-GT" sz="3600" dirty="0">
                <a:solidFill>
                  <a:schemeClr val="tx1"/>
                </a:solidFill>
              </a:rPr>
              <a:t>El rey quedaría reducido a la capacidad mental de una bestia del campo.</a:t>
            </a:r>
          </a:p>
          <a:p>
            <a:pPr marL="731520" lvl="1" indent="-457200" algn="just">
              <a:buClrTx/>
              <a:buFont typeface="+mj-lt"/>
              <a:buAutoNum type="arabicParenR"/>
            </a:pPr>
            <a:r>
              <a:rPr lang="es-GT" sz="3600" dirty="0">
                <a:solidFill>
                  <a:schemeClr val="tx1"/>
                </a:solidFill>
              </a:rPr>
              <a:t>El rey tendría que subsistir consumiendo la vegetación del campo como un buey.</a:t>
            </a:r>
          </a:p>
          <a:p>
            <a:pPr marL="731520" lvl="1" indent="-457200" algn="just">
              <a:buClrTx/>
              <a:buFont typeface="+mj-lt"/>
              <a:buAutoNum type="arabicParenR"/>
            </a:pPr>
            <a:r>
              <a:rPr lang="es-GT" sz="3600" dirty="0">
                <a:solidFill>
                  <a:schemeClr val="tx1"/>
                </a:solidFill>
              </a:rPr>
              <a:t>El rey debía reconocer que el Dios todopoderoso es el Gobernante supremo, V.28.</a:t>
            </a:r>
          </a:p>
          <a:p>
            <a:pPr marL="731520" lvl="1" indent="-457200" algn="just">
              <a:buClrTx/>
              <a:buFont typeface="+mj-lt"/>
              <a:buAutoNum type="arabicParenR"/>
            </a:pPr>
            <a:r>
              <a:rPr lang="es-GT" sz="3600" dirty="0">
                <a:solidFill>
                  <a:schemeClr val="tx1"/>
                </a:solidFill>
              </a:rPr>
              <a:t>El rey es aconsejado por Daniel al arrepentimiento, sin embargo, él no quiso, V.27.</a:t>
            </a:r>
          </a:p>
        </p:txBody>
      </p:sp>
    </p:spTree>
    <p:extLst>
      <p:ext uri="{BB962C8B-B14F-4D97-AF65-F5344CB8AC3E}">
        <p14:creationId xmlns:p14="http://schemas.microsoft.com/office/powerpoint/2010/main" val="21076583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774A8-1DE3-44D4-AB1A-F6054EB2606B}"/>
              </a:ext>
            </a:extLst>
          </p:cNvPr>
          <p:cNvSpPr>
            <a:spLocks noGrp="1"/>
          </p:cNvSpPr>
          <p:nvPr>
            <p:ph idx="1"/>
          </p:nvPr>
        </p:nvSpPr>
        <p:spPr>
          <a:xfrm>
            <a:off x="526474" y="540327"/>
            <a:ext cx="11166762" cy="5763491"/>
          </a:xfrm>
        </p:spPr>
        <p:txBody>
          <a:bodyPr anchor="ctr">
            <a:normAutofit/>
          </a:bodyPr>
          <a:lstStyle/>
          <a:p>
            <a:pPr marL="539750" indent="-495300" algn="just">
              <a:buClrTx/>
              <a:buFont typeface="+mj-lt"/>
              <a:buAutoNum type="alphaUcPeriod" startAt="3"/>
            </a:pPr>
            <a:r>
              <a:rPr lang="es-GT" sz="4800" dirty="0">
                <a:solidFill>
                  <a:schemeClr val="tx1"/>
                </a:solidFill>
                <a:effectLst>
                  <a:outerShdw blurRad="38100" dist="38100" dir="2700000" algn="tl">
                    <a:srgbClr val="000000">
                      <a:alpha val="43137"/>
                    </a:srgbClr>
                  </a:outerShdw>
                </a:effectLst>
              </a:rPr>
              <a:t>El orgullo puede ser un peligro sutil, no permita que esto eche raíces en su corazón, incluso de una manera oculta, reconozcamos que Dios gobierna y somos responsables ante Él.</a:t>
            </a:r>
          </a:p>
        </p:txBody>
      </p:sp>
    </p:spTree>
    <p:extLst>
      <p:ext uri="{BB962C8B-B14F-4D97-AF65-F5344CB8AC3E}">
        <p14:creationId xmlns:p14="http://schemas.microsoft.com/office/powerpoint/2010/main" val="24271740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5749636" y="346364"/>
            <a:ext cx="5943600" cy="4342707"/>
          </a:xfrm>
        </p:spPr>
        <p:txBody>
          <a:bodyPr anchor="ctr"/>
          <a:lstStyle/>
          <a:p>
            <a:pPr algn="ctr"/>
            <a:r>
              <a:rPr lang="es-GT" sz="5400" b="1" dirty="0">
                <a:ln w="0"/>
                <a:solidFill>
                  <a:schemeClr val="tx1"/>
                </a:solidFill>
              </a:rPr>
              <a:t>LA HUMILLACIÓN Y LA RESTAURACION DEL REY</a:t>
            </a:r>
            <a:br>
              <a:rPr lang="es-GT" sz="5400" b="1" dirty="0">
                <a:ln w="0"/>
                <a:solidFill>
                  <a:schemeClr val="tx1"/>
                </a:solidFill>
              </a:rPr>
            </a:br>
            <a:r>
              <a:rPr lang="es-GT" dirty="0">
                <a:ln w="0"/>
                <a:solidFill>
                  <a:schemeClr val="tx1"/>
                </a:solidFill>
                <a:effectLst>
                  <a:outerShdw blurRad="38100" dist="38100" dir="2700000" algn="tl">
                    <a:srgbClr val="000000">
                      <a:alpha val="43137"/>
                    </a:srgbClr>
                  </a:outerShdw>
                </a:effectLst>
              </a:rPr>
              <a:t>Daniel 4:28-37.</a:t>
            </a:r>
            <a:endParaRPr lang="es-GT" dirty="0">
              <a:ln w="0"/>
              <a:solidFill>
                <a:schemeClr val="tx1"/>
              </a:solidFill>
            </a:endParaRPr>
          </a:p>
        </p:txBody>
      </p:sp>
      <p:sp>
        <p:nvSpPr>
          <p:cNvPr id="6" name="Marcador de texto 5"/>
          <p:cNvSpPr>
            <a:spLocks noGrp="1"/>
          </p:cNvSpPr>
          <p:nvPr>
            <p:ph type="body" sz="half" idx="2"/>
          </p:nvPr>
        </p:nvSpPr>
        <p:spPr>
          <a:xfrm>
            <a:off x="7718136" y="5090853"/>
            <a:ext cx="2006600" cy="1160400"/>
          </a:xfrm>
          <a:prstGeom prst="rightArrowCallout">
            <a:avLst>
              <a:gd name="adj1" fmla="val 36940"/>
              <a:gd name="adj2" fmla="val 50000"/>
              <a:gd name="adj3" fmla="val 46491"/>
              <a:gd name="adj4" fmla="val 64977"/>
            </a:avLst>
          </a:prstGeom>
          <a:solidFill>
            <a:schemeClr val="accent1">
              <a:lumMod val="60000"/>
              <a:lumOff val="40000"/>
            </a:schemeClr>
          </a:solidFill>
          <a:ln w="571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b">
            <a:noAutofit/>
          </a:bodyPr>
          <a:lstStyle/>
          <a:p>
            <a:pPr algn="ctr"/>
            <a:r>
              <a:rPr lang="es-GT" sz="9600" dirty="0">
                <a:ln w="0"/>
                <a:solidFill>
                  <a:schemeClr val="tx1"/>
                </a:solidFill>
                <a:effectLst>
                  <a:outerShdw blurRad="38100" dist="19050" dir="2700000" algn="tl" rotWithShape="0">
                    <a:schemeClr val="dk1">
                      <a:alpha val="40000"/>
                    </a:schemeClr>
                  </a:outerShdw>
                </a:effectLst>
              </a:rPr>
              <a:t>3</a:t>
            </a:r>
          </a:p>
        </p:txBody>
      </p:sp>
      <p:pic>
        <p:nvPicPr>
          <p:cNvPr id="11" name="Picture 10">
            <a:extLst>
              <a:ext uri="{FF2B5EF4-FFF2-40B4-BE49-F238E27FC236}">
                <a16:creationId xmlns:a16="http://schemas.microsoft.com/office/drawing/2014/main" id="{C35E30E7-E785-403E-8067-F34CECDC4F9A}"/>
              </a:ext>
            </a:extLst>
          </p:cNvPr>
          <p:cNvPicPr>
            <a:picLocks noChangeAspect="1"/>
          </p:cNvPicPr>
          <p:nvPr/>
        </p:nvPicPr>
        <p:blipFill>
          <a:blip r:embed="rId2"/>
          <a:stretch>
            <a:fillRect/>
          </a:stretch>
        </p:blipFill>
        <p:spPr>
          <a:xfrm>
            <a:off x="249809" y="942975"/>
            <a:ext cx="5324475" cy="497205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3736043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774A8-1DE3-44D4-AB1A-F6054EB2606B}"/>
              </a:ext>
            </a:extLst>
          </p:cNvPr>
          <p:cNvSpPr>
            <a:spLocks noGrp="1"/>
          </p:cNvSpPr>
          <p:nvPr>
            <p:ph idx="1"/>
          </p:nvPr>
        </p:nvSpPr>
        <p:spPr>
          <a:xfrm>
            <a:off x="526474" y="387927"/>
            <a:ext cx="11166762" cy="6096000"/>
          </a:xfrm>
        </p:spPr>
        <p:txBody>
          <a:bodyPr anchor="ctr">
            <a:normAutofit fontScale="92500"/>
          </a:bodyPr>
          <a:lstStyle/>
          <a:p>
            <a:pPr marL="539750" indent="-495300" algn="just">
              <a:buClrTx/>
              <a:buFont typeface="+mj-lt"/>
              <a:buAutoNum type="alphaUcPeriod"/>
            </a:pPr>
            <a:r>
              <a:rPr lang="es-GT" sz="4000" dirty="0">
                <a:solidFill>
                  <a:schemeClr val="tx1"/>
                </a:solidFill>
                <a:effectLst>
                  <a:outerShdw blurRad="38100" dist="38100" dir="2700000" algn="tl">
                    <a:srgbClr val="000000">
                      <a:alpha val="43137"/>
                    </a:srgbClr>
                  </a:outerShdw>
                </a:effectLst>
              </a:rPr>
              <a:t>El rey es golpeado con locura y es humillado, V.28-33. </a:t>
            </a:r>
          </a:p>
          <a:p>
            <a:pPr marL="731520" lvl="1" indent="-457200" algn="just">
              <a:buClrTx/>
              <a:buFont typeface="+mj-lt"/>
              <a:buAutoNum type="arabicParenR"/>
            </a:pPr>
            <a:r>
              <a:rPr lang="es-GT" sz="3600" dirty="0">
                <a:solidFill>
                  <a:schemeClr val="tx1"/>
                </a:solidFill>
              </a:rPr>
              <a:t>El cambio de actitud del rey fue temporal, V.28.</a:t>
            </a:r>
          </a:p>
          <a:p>
            <a:pPr marL="731520" lvl="1" indent="-457200" algn="just">
              <a:buClrTx/>
              <a:buFont typeface="+mj-lt"/>
              <a:buAutoNum type="arabicParenR"/>
            </a:pPr>
            <a:r>
              <a:rPr lang="es-GT" sz="3600" dirty="0">
                <a:solidFill>
                  <a:schemeClr val="tx1"/>
                </a:solidFill>
              </a:rPr>
              <a:t>El rey pasó un año completo sin que experimentara juicio, V.29.</a:t>
            </a:r>
          </a:p>
          <a:p>
            <a:pPr marL="731520" lvl="1" indent="-457200" algn="just">
              <a:buClrTx/>
              <a:buFont typeface="+mj-lt"/>
              <a:buAutoNum type="arabicParenR"/>
            </a:pPr>
            <a:r>
              <a:rPr lang="es-GT" sz="3600" dirty="0">
                <a:solidFill>
                  <a:schemeClr val="tx1"/>
                </a:solidFill>
              </a:rPr>
              <a:t>El juicio cayó en un momento en que el rey relataba su propio esplendor y majestad, V.30,31.</a:t>
            </a:r>
          </a:p>
          <a:p>
            <a:pPr marL="731520" lvl="1" indent="-457200" algn="just">
              <a:buClrTx/>
              <a:buFont typeface="+mj-lt"/>
              <a:buAutoNum type="arabicParenR"/>
            </a:pPr>
            <a:r>
              <a:rPr lang="es-GT" sz="3600" dirty="0">
                <a:solidFill>
                  <a:schemeClr val="tx1"/>
                </a:solidFill>
              </a:rPr>
              <a:t>El rey pasó por una transformación asombrosa, V.33.</a:t>
            </a:r>
          </a:p>
          <a:p>
            <a:pPr marL="1062990" lvl="2" indent="-514350" algn="just">
              <a:buClrTx/>
              <a:buFont typeface="+mj-lt"/>
              <a:buAutoNum type="alphaLcParenR"/>
            </a:pPr>
            <a:r>
              <a:rPr lang="es-GT" sz="3400" dirty="0">
                <a:solidFill>
                  <a:schemeClr val="tx1"/>
                </a:solidFill>
              </a:rPr>
              <a:t>El cabello le creció enmarañado y sucio, con la apariencia de las plumas de un águila.</a:t>
            </a:r>
          </a:p>
          <a:p>
            <a:pPr marL="1062990" lvl="2" indent="-514350" algn="just">
              <a:buClrTx/>
              <a:buFont typeface="+mj-lt"/>
              <a:buAutoNum type="alphaLcParenR"/>
            </a:pPr>
            <a:r>
              <a:rPr lang="es-GT" sz="3400" dirty="0">
                <a:solidFill>
                  <a:schemeClr val="tx1"/>
                </a:solidFill>
              </a:rPr>
              <a:t>Las uñas de las manos y los pies le crecieron, al punto que parecían garras.</a:t>
            </a:r>
          </a:p>
          <a:p>
            <a:pPr marL="1062990" lvl="2" indent="-514350" algn="just">
              <a:buClrTx/>
              <a:buFont typeface="+mj-lt"/>
              <a:buAutoNum type="alphaLcParenR"/>
            </a:pPr>
            <a:r>
              <a:rPr lang="es-GT" sz="3400" dirty="0">
                <a:solidFill>
                  <a:schemeClr val="tx1"/>
                </a:solidFill>
              </a:rPr>
              <a:t>La piel se curtió por el calor del sol. </a:t>
            </a:r>
          </a:p>
        </p:txBody>
      </p:sp>
    </p:spTree>
    <p:extLst>
      <p:ext uri="{BB962C8B-B14F-4D97-AF65-F5344CB8AC3E}">
        <p14:creationId xmlns:p14="http://schemas.microsoft.com/office/powerpoint/2010/main" val="12740395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774A8-1DE3-44D4-AB1A-F6054EB2606B}"/>
              </a:ext>
            </a:extLst>
          </p:cNvPr>
          <p:cNvSpPr>
            <a:spLocks noGrp="1"/>
          </p:cNvSpPr>
          <p:nvPr>
            <p:ph idx="1"/>
          </p:nvPr>
        </p:nvSpPr>
        <p:spPr>
          <a:xfrm>
            <a:off x="526474" y="360218"/>
            <a:ext cx="11166762" cy="6123709"/>
          </a:xfrm>
        </p:spPr>
        <p:txBody>
          <a:bodyPr anchor="ctr">
            <a:normAutofit/>
          </a:bodyPr>
          <a:lstStyle/>
          <a:p>
            <a:pPr marL="539750" indent="-495300" algn="just">
              <a:buClrTx/>
              <a:buFont typeface="+mj-lt"/>
              <a:buAutoNum type="alphaUcPeriod" startAt="2"/>
            </a:pPr>
            <a:r>
              <a:rPr lang="es-GT" sz="4000" dirty="0">
                <a:solidFill>
                  <a:schemeClr val="tx1"/>
                </a:solidFill>
                <a:effectLst>
                  <a:outerShdw blurRad="38100" dist="38100" dir="2700000" algn="tl">
                    <a:srgbClr val="000000">
                      <a:alpha val="43137"/>
                    </a:srgbClr>
                  </a:outerShdw>
                </a:effectLst>
              </a:rPr>
              <a:t>El rey se arrepiente y es restaurado, y alaba a Dios. V.34-37.</a:t>
            </a:r>
          </a:p>
          <a:p>
            <a:pPr marL="731520" lvl="1" indent="-457200" algn="just">
              <a:buClrTx/>
              <a:buFont typeface="+mj-lt"/>
              <a:buAutoNum type="arabicParenR"/>
            </a:pPr>
            <a:r>
              <a:rPr lang="es-GT" sz="3600" dirty="0">
                <a:solidFill>
                  <a:schemeClr val="tx1"/>
                </a:solidFill>
              </a:rPr>
              <a:t>Dios le devolvió la razón al rey y le permitió reconocer su terrible situación, V.34.</a:t>
            </a:r>
          </a:p>
          <a:p>
            <a:pPr marL="731520" lvl="1" indent="-457200" algn="just">
              <a:buClrTx/>
              <a:buFont typeface="+mj-lt"/>
              <a:buAutoNum type="arabicParenR"/>
            </a:pPr>
            <a:r>
              <a:rPr lang="es-GT" sz="3600" dirty="0">
                <a:solidFill>
                  <a:schemeClr val="tx1"/>
                </a:solidFill>
              </a:rPr>
              <a:t>El rey bendijo al Altísimo y declaró que su dominio es sempiterno, y su reino por todas las edades, V.34.</a:t>
            </a:r>
          </a:p>
          <a:p>
            <a:pPr marL="731520" lvl="1" indent="-457200" algn="just">
              <a:buClrTx/>
              <a:buFont typeface="+mj-lt"/>
              <a:buAutoNum type="arabicParenR"/>
            </a:pPr>
            <a:r>
              <a:rPr lang="es-GT" sz="3600" dirty="0">
                <a:solidFill>
                  <a:schemeClr val="tx1"/>
                </a:solidFill>
              </a:rPr>
              <a:t>El V.35 afirma que Dios no está bajo las ordenes de nadie, y Nadie puede controlarlo.</a:t>
            </a:r>
          </a:p>
          <a:p>
            <a:pPr marL="731520" lvl="1" indent="-457200" algn="just">
              <a:buClrTx/>
              <a:buFont typeface="+mj-lt"/>
              <a:buAutoNum type="arabicParenR"/>
            </a:pPr>
            <a:r>
              <a:rPr lang="es-GT" sz="3600" dirty="0">
                <a:solidFill>
                  <a:schemeClr val="tx1"/>
                </a:solidFill>
              </a:rPr>
              <a:t>El reinado le fue restaurado al rey, V.36.</a:t>
            </a:r>
          </a:p>
          <a:p>
            <a:pPr marL="731520" lvl="1" indent="-457200" algn="just">
              <a:buClrTx/>
              <a:buFont typeface="+mj-lt"/>
              <a:buAutoNum type="arabicParenR"/>
            </a:pPr>
            <a:r>
              <a:rPr lang="es-GT" sz="3600" dirty="0">
                <a:solidFill>
                  <a:schemeClr val="tx1"/>
                </a:solidFill>
              </a:rPr>
              <a:t>El rey declaro: que el Rey del cielo…puede humillar a los que andan en soberbia, V.37.</a:t>
            </a:r>
          </a:p>
        </p:txBody>
      </p:sp>
    </p:spTree>
    <p:extLst>
      <p:ext uri="{BB962C8B-B14F-4D97-AF65-F5344CB8AC3E}">
        <p14:creationId xmlns:p14="http://schemas.microsoft.com/office/powerpoint/2010/main" val="37338788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774A8-1DE3-44D4-AB1A-F6054EB2606B}"/>
              </a:ext>
            </a:extLst>
          </p:cNvPr>
          <p:cNvSpPr>
            <a:spLocks noGrp="1"/>
          </p:cNvSpPr>
          <p:nvPr>
            <p:ph idx="1"/>
          </p:nvPr>
        </p:nvSpPr>
        <p:spPr>
          <a:xfrm>
            <a:off x="526474" y="540327"/>
            <a:ext cx="11166762" cy="5763491"/>
          </a:xfrm>
        </p:spPr>
        <p:txBody>
          <a:bodyPr anchor="ctr">
            <a:normAutofit/>
          </a:bodyPr>
          <a:lstStyle/>
          <a:p>
            <a:pPr marL="539750" indent="-495300" algn="just">
              <a:buClrTx/>
              <a:buFont typeface="+mj-lt"/>
              <a:buAutoNum type="alphaUcPeriod" startAt="3"/>
            </a:pPr>
            <a:r>
              <a:rPr lang="es-GT" sz="4800" dirty="0">
                <a:solidFill>
                  <a:schemeClr val="tx1"/>
                </a:solidFill>
                <a:effectLst>
                  <a:outerShdw blurRad="38100" dist="38100" dir="2700000" algn="tl">
                    <a:srgbClr val="000000">
                      <a:alpha val="43137"/>
                    </a:srgbClr>
                  </a:outerShdw>
                </a:effectLst>
              </a:rPr>
              <a:t>El cristiano debe aprender a responder de manera apropiada cuando se da cuenta que le ha fallado a Dios, cuando nos humillamos ante el Señor; El nos restaura y nos protege.</a:t>
            </a:r>
          </a:p>
        </p:txBody>
      </p:sp>
    </p:spTree>
    <p:extLst>
      <p:ext uri="{BB962C8B-B14F-4D97-AF65-F5344CB8AC3E}">
        <p14:creationId xmlns:p14="http://schemas.microsoft.com/office/powerpoint/2010/main" val="19525584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1739900"/>
            <a:ext cx="9875520" cy="2717800"/>
          </a:xfrm>
          <a:prstGeom prst="wedgeRoundRectCallout">
            <a:avLst>
              <a:gd name="adj1" fmla="val -59413"/>
              <a:gd name="adj2" fmla="val -105724"/>
              <a:gd name="adj3" fmla="val 16667"/>
            </a:avLst>
          </a:prstGeom>
          <a:solidFill>
            <a:srgbClr val="FFC000"/>
          </a:solidFill>
          <a:ln>
            <a:solidFill>
              <a:schemeClr val="accent1">
                <a:lumMod val="60000"/>
                <a:lumOff val="40000"/>
              </a:schemeClr>
            </a:solidFill>
          </a:ln>
        </p:spPr>
        <p:txBody>
          <a:bodyPr>
            <a:normAutofit/>
          </a:bodyPr>
          <a:lstStyle/>
          <a:p>
            <a:pPr algn="ctr"/>
            <a:r>
              <a:rPr lang="es-GT" sz="6600" dirty="0">
                <a:ln>
                  <a:solidFill>
                    <a:schemeClr val="tx1"/>
                  </a:solidFill>
                </a:ln>
                <a:solidFill>
                  <a:schemeClr val="tx1"/>
                </a:solidFill>
              </a:rPr>
              <a:t>DISCIPULADO Y MINISTERIO EN ACCION</a:t>
            </a:r>
          </a:p>
        </p:txBody>
      </p:sp>
    </p:spTree>
    <p:extLst>
      <p:ext uri="{BB962C8B-B14F-4D97-AF65-F5344CB8AC3E}">
        <p14:creationId xmlns:p14="http://schemas.microsoft.com/office/powerpoint/2010/main" val="2899229212"/>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06582" y="540327"/>
            <a:ext cx="10806545" cy="5763491"/>
          </a:xfrm>
        </p:spPr>
        <p:txBody>
          <a:bodyPr anchor="ctr">
            <a:noAutofit/>
          </a:bodyPr>
          <a:lstStyle/>
          <a:p>
            <a:pPr marL="615950" indent="-571500" algn="just">
              <a:buClrTx/>
              <a:buFont typeface="Wingdings" panose="05000000000000000000" pitchFamily="2" charset="2"/>
              <a:buChar char="§"/>
            </a:pPr>
            <a:r>
              <a:rPr lang="es-GT" sz="4000" dirty="0">
                <a:ln w="0"/>
                <a:solidFill>
                  <a:schemeClr val="tx1"/>
                </a:solidFill>
                <a:effectLst>
                  <a:outerShdw blurRad="38100" dist="38100" dir="2700000" algn="tl">
                    <a:srgbClr val="000000">
                      <a:alpha val="43137"/>
                    </a:srgbClr>
                  </a:outerShdw>
                </a:effectLst>
              </a:rPr>
              <a:t>Es sabio examinarnos a nosotros mismos en busca de orgullo o ambición egoísta. </a:t>
            </a:r>
          </a:p>
          <a:p>
            <a:pPr marL="615950" indent="-571500" algn="just">
              <a:buClrTx/>
              <a:buFont typeface="Wingdings" panose="05000000000000000000" pitchFamily="2" charset="2"/>
              <a:buChar char="§"/>
            </a:pPr>
            <a:r>
              <a:rPr lang="es-GT" sz="4000" dirty="0">
                <a:ln w="0"/>
                <a:solidFill>
                  <a:schemeClr val="tx1"/>
                </a:solidFill>
                <a:effectLst>
                  <a:outerShdw blurRad="38100" dist="38100" dir="2700000" algn="tl">
                    <a:srgbClr val="000000">
                      <a:alpha val="43137"/>
                    </a:srgbClr>
                  </a:outerShdw>
                </a:effectLst>
              </a:rPr>
              <a:t>Observe como se ve a sí mismo, así como su actitud hacia los demás y el mundo que lo rodea.</a:t>
            </a:r>
          </a:p>
          <a:p>
            <a:pPr marL="615950" indent="-571500" algn="just">
              <a:buClrTx/>
              <a:buFont typeface="Wingdings" panose="05000000000000000000" pitchFamily="2" charset="2"/>
              <a:buChar char="§"/>
            </a:pPr>
            <a:r>
              <a:rPr lang="es-GT" sz="4000" dirty="0">
                <a:ln w="0"/>
                <a:solidFill>
                  <a:schemeClr val="tx1"/>
                </a:solidFill>
                <a:effectLst>
                  <a:outerShdw blurRad="38100" dist="38100" dir="2700000" algn="tl">
                    <a:srgbClr val="000000">
                      <a:alpha val="43137"/>
                    </a:srgbClr>
                  </a:outerShdw>
                </a:effectLst>
              </a:rPr>
              <a:t>Rechace el orgullo, camine en humildad ante Dios, y honre a los demás, Romanos 12:10. </a:t>
            </a:r>
          </a:p>
          <a:p>
            <a:pPr marL="615950" indent="-571500" algn="just">
              <a:buClrTx/>
              <a:buFont typeface="Wingdings" panose="05000000000000000000" pitchFamily="2" charset="2"/>
              <a:buChar char="§"/>
            </a:pPr>
            <a:r>
              <a:rPr lang="es-GT" sz="4000" dirty="0">
                <a:ln w="0"/>
                <a:solidFill>
                  <a:schemeClr val="tx1"/>
                </a:solidFill>
                <a:effectLst>
                  <a:outerShdw blurRad="38100" dist="38100" dir="2700000" algn="tl">
                    <a:srgbClr val="000000">
                      <a:alpha val="43137"/>
                    </a:srgbClr>
                  </a:outerShdw>
                </a:effectLst>
              </a:rPr>
              <a:t>Sirva a una persona o familia necesitada con toda humildad.</a:t>
            </a:r>
          </a:p>
        </p:txBody>
      </p:sp>
    </p:spTree>
    <p:extLst>
      <p:ext uri="{BB962C8B-B14F-4D97-AF65-F5344CB8AC3E}">
        <p14:creationId xmlns:p14="http://schemas.microsoft.com/office/powerpoint/2010/main" val="3600870289"/>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B62A459-DA65-4450-90CF-5C2842EBE444}"/>
              </a:ext>
            </a:extLst>
          </p:cNvPr>
          <p:cNvPicPr>
            <a:picLocks noChangeAspect="1"/>
          </p:cNvPicPr>
          <p:nvPr/>
        </p:nvPicPr>
        <p:blipFill>
          <a:blip r:embed="rId2"/>
          <a:stretch>
            <a:fillRect/>
          </a:stretch>
        </p:blipFill>
        <p:spPr>
          <a:xfrm>
            <a:off x="228600" y="214312"/>
            <a:ext cx="11734800" cy="6429375"/>
          </a:xfrm>
          <a:prstGeom prst="rect">
            <a:avLst/>
          </a:prstGeom>
        </p:spPr>
      </p:pic>
    </p:spTree>
    <p:extLst>
      <p:ext uri="{BB962C8B-B14F-4D97-AF65-F5344CB8AC3E}">
        <p14:creationId xmlns:p14="http://schemas.microsoft.com/office/powerpoint/2010/main" val="115364765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0435" y="554182"/>
            <a:ext cx="10778837" cy="3602182"/>
          </a:xfrm>
        </p:spPr>
        <p:txBody>
          <a:bodyPr>
            <a:normAutofit fontScale="90000"/>
          </a:bodyPr>
          <a:lstStyle/>
          <a:p>
            <a:pPr algn="ctr"/>
            <a:r>
              <a:rPr lang="es-GT" sz="5600" b="1" dirty="0">
                <a:ln w="0"/>
                <a:solidFill>
                  <a:schemeClr val="tx1"/>
                </a:solidFill>
                <a:effectLst>
                  <a:outerShdw blurRad="38100" dist="19050" dir="2700000" algn="tl" rotWithShape="0">
                    <a:schemeClr val="dk1">
                      <a:alpha val="40000"/>
                    </a:schemeClr>
                  </a:outerShdw>
                </a:effectLst>
              </a:rPr>
              <a:t>VERSICULO CLAVE: </a:t>
            </a:r>
            <a:br>
              <a:rPr lang="es-GT" sz="5000" b="1" dirty="0">
                <a:ln w="0"/>
                <a:solidFill>
                  <a:schemeClr val="tx1"/>
                </a:solidFill>
                <a:effectLst>
                  <a:outerShdw blurRad="38100" dist="19050" dir="2700000" algn="tl" rotWithShape="0">
                    <a:schemeClr val="dk1">
                      <a:alpha val="40000"/>
                    </a:schemeClr>
                  </a:outerShdw>
                </a:effectLst>
              </a:rPr>
            </a:br>
            <a:r>
              <a:rPr lang="es-GT" dirty="0">
                <a:ln w="0"/>
                <a:solidFill>
                  <a:schemeClr val="tx1"/>
                </a:solidFill>
                <a:effectLst>
                  <a:outerShdw blurRad="38100" dist="19050" dir="2700000" algn="tl" rotWithShape="0">
                    <a:schemeClr val="dk1">
                      <a:alpha val="40000"/>
                    </a:schemeClr>
                  </a:outerShdw>
                </a:effectLst>
                <a:latin typeface="+mn-lt"/>
              </a:rPr>
              <a:t>“Ahora yo Nabucodonosor alabo, engrandezco y glorifico al Rey del cielo, porque todas sus obras son verdaderas, y sus caminos justos; y él puede humillar a los que andan con soberbia”</a:t>
            </a:r>
            <a:br>
              <a:rPr lang="es-GT" dirty="0">
                <a:ln w="0"/>
                <a:solidFill>
                  <a:schemeClr val="tx1"/>
                </a:solidFill>
                <a:effectLst>
                  <a:outerShdw blurRad="38100" dist="19050" dir="2700000" algn="tl" rotWithShape="0">
                    <a:schemeClr val="dk1">
                      <a:alpha val="40000"/>
                    </a:schemeClr>
                  </a:outerShdw>
                </a:effectLst>
                <a:latin typeface="+mn-lt"/>
              </a:rPr>
            </a:br>
            <a:r>
              <a:rPr lang="es-GT" dirty="0">
                <a:ln w="0"/>
                <a:solidFill>
                  <a:schemeClr val="tx1"/>
                </a:solidFill>
                <a:effectLst>
                  <a:outerShdw blurRad="38100" dist="19050" dir="2700000" algn="tl" rotWithShape="0">
                    <a:schemeClr val="dk1">
                      <a:alpha val="40000"/>
                    </a:schemeClr>
                  </a:outerShdw>
                </a:effectLst>
                <a:latin typeface="+mn-lt"/>
              </a:rPr>
              <a:t>Daniel 4:37.</a:t>
            </a:r>
            <a:endParaRPr lang="es-GT" dirty="0">
              <a:ln w="0"/>
              <a:solidFill>
                <a:schemeClr val="tx1"/>
              </a:solidFill>
              <a:effectLst>
                <a:outerShdw blurRad="38100" dist="38100" dir="2700000" algn="tl">
                  <a:srgbClr val="000000">
                    <a:alpha val="43137"/>
                  </a:srgbClr>
                </a:outerShdw>
              </a:effectLst>
              <a:latin typeface="+mn-lt"/>
            </a:endParaRPr>
          </a:p>
        </p:txBody>
      </p:sp>
      <p:sp>
        <p:nvSpPr>
          <p:cNvPr id="3" name="Marcador de contenido 2"/>
          <p:cNvSpPr>
            <a:spLocks noGrp="1"/>
          </p:cNvSpPr>
          <p:nvPr>
            <p:ph idx="1"/>
          </p:nvPr>
        </p:nvSpPr>
        <p:spPr>
          <a:xfrm>
            <a:off x="720435" y="4502726"/>
            <a:ext cx="10778837" cy="1801092"/>
          </a:xfrm>
        </p:spPr>
        <p:txBody>
          <a:bodyPr>
            <a:normAutofit/>
          </a:bodyPr>
          <a:lstStyle/>
          <a:p>
            <a:pPr marL="45720" indent="0" algn="ctr">
              <a:buNone/>
            </a:pPr>
            <a:r>
              <a:rPr lang="es-GT" sz="5000" b="1" dirty="0">
                <a:ln w="0"/>
                <a:solidFill>
                  <a:schemeClr val="tx1"/>
                </a:solidFill>
                <a:effectLst>
                  <a:outerShdw blurRad="38100" dist="19050" dir="2700000" algn="tl" rotWithShape="0">
                    <a:schemeClr val="dk1">
                      <a:alpha val="40000"/>
                    </a:schemeClr>
                  </a:outerShdw>
                </a:effectLst>
                <a:latin typeface="+mj-lt"/>
              </a:rPr>
              <a:t>FUNDAMENTO BÌBLICO: </a:t>
            </a:r>
          </a:p>
          <a:p>
            <a:pPr marL="45720" indent="0" algn="ctr">
              <a:buNone/>
            </a:pPr>
            <a:r>
              <a:rPr lang="es-GT" sz="4000" dirty="0">
                <a:ln w="0"/>
                <a:solidFill>
                  <a:schemeClr val="tx1"/>
                </a:solidFill>
                <a:effectLst>
                  <a:outerShdw blurRad="38100" dist="38100" dir="2700000" algn="tl">
                    <a:srgbClr val="000000">
                      <a:alpha val="43137"/>
                    </a:srgbClr>
                  </a:outerShdw>
                </a:effectLst>
                <a:latin typeface="+mj-lt"/>
              </a:rPr>
              <a:t>Daniel 4:4-37. </a:t>
            </a:r>
            <a:endParaRPr lang="es-GT" sz="4000" dirty="0">
              <a:ln w="0"/>
              <a:solidFill>
                <a:schemeClr val="tx1"/>
              </a:solidFill>
              <a:effectLst>
                <a:outerShdw blurRad="38100" dist="19050" dir="2700000" algn="tl" rotWithShape="0">
                  <a:schemeClr val="dk1">
                    <a:alpha val="40000"/>
                  </a:schemeClr>
                </a:outerShdw>
              </a:effectLst>
              <a:latin typeface="+mj-lt"/>
            </a:endParaRPr>
          </a:p>
        </p:txBody>
      </p:sp>
    </p:spTree>
    <p:extLst>
      <p:ext uri="{BB962C8B-B14F-4D97-AF65-F5344CB8AC3E}">
        <p14:creationId xmlns:p14="http://schemas.microsoft.com/office/powerpoint/2010/main" val="18442222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346364"/>
            <a:ext cx="9875520" cy="1108363"/>
          </a:xfrm>
        </p:spPr>
        <p:txBody>
          <a:bodyPr>
            <a:normAutofit/>
          </a:bodyPr>
          <a:lstStyle/>
          <a:p>
            <a:pPr algn="ctr"/>
            <a:r>
              <a:rPr lang="es-GT" sz="6100" b="1" dirty="0">
                <a:ln w="0"/>
                <a:solidFill>
                  <a:schemeClr val="tx1"/>
                </a:solidFill>
                <a:effectLst>
                  <a:outerShdw blurRad="38100" dist="19050" dir="2700000" algn="tl" rotWithShape="0">
                    <a:schemeClr val="dk1">
                      <a:alpha val="40000"/>
                    </a:schemeClr>
                  </a:outerShdw>
                </a:effectLst>
              </a:rPr>
              <a:t>INTRODUCCION</a:t>
            </a:r>
          </a:p>
        </p:txBody>
      </p:sp>
      <p:sp>
        <p:nvSpPr>
          <p:cNvPr id="3" name="Marcador de contenido 2"/>
          <p:cNvSpPr>
            <a:spLocks noGrp="1"/>
          </p:cNvSpPr>
          <p:nvPr>
            <p:ph idx="1"/>
          </p:nvPr>
        </p:nvSpPr>
        <p:spPr>
          <a:xfrm>
            <a:off x="540328" y="1814945"/>
            <a:ext cx="11152908" cy="4572000"/>
          </a:xfrm>
        </p:spPr>
        <p:txBody>
          <a:bodyPr anchor="ctr">
            <a:noAutofit/>
          </a:bodyPr>
          <a:lstStyle/>
          <a:p>
            <a:pPr algn="just"/>
            <a:r>
              <a:rPr lang="es-GT" sz="3600" dirty="0">
                <a:solidFill>
                  <a:schemeClr val="tx1"/>
                </a:solidFill>
              </a:rPr>
              <a:t>La Escritura reiteradamente condena el orgullo, Proverbios 16:18; 1 Juan 2:16.</a:t>
            </a:r>
          </a:p>
          <a:p>
            <a:pPr algn="just"/>
            <a:r>
              <a:rPr lang="es-GT" sz="3600" dirty="0">
                <a:solidFill>
                  <a:schemeClr val="tx1"/>
                </a:solidFill>
              </a:rPr>
              <a:t>Hoy veremos cómo Dios trató con el arrogante rey Nabucodonosor a través de un sueño.</a:t>
            </a:r>
          </a:p>
          <a:p>
            <a:pPr algn="just"/>
            <a:r>
              <a:rPr lang="es-GT" sz="3600" dirty="0">
                <a:solidFill>
                  <a:schemeClr val="tx1"/>
                </a:solidFill>
              </a:rPr>
              <a:t>El orgullo a menudo trae humillación, y el orgullo sin arrepentimiento es castigado.</a:t>
            </a:r>
          </a:p>
          <a:p>
            <a:pPr algn="just"/>
            <a:r>
              <a:rPr lang="es-GT" sz="3600" dirty="0">
                <a:solidFill>
                  <a:schemeClr val="tx1"/>
                </a:solidFill>
              </a:rPr>
              <a:t>La lección de hoy es un llamado a rechazar la tentación del orgullo y a vivir en sumisión a Cristo.</a:t>
            </a:r>
          </a:p>
        </p:txBody>
      </p:sp>
    </p:spTree>
    <p:extLst>
      <p:ext uri="{BB962C8B-B14F-4D97-AF65-F5344CB8AC3E}">
        <p14:creationId xmlns:p14="http://schemas.microsoft.com/office/powerpoint/2010/main" val="1005027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5749636" y="346364"/>
            <a:ext cx="5943600" cy="4342707"/>
          </a:xfrm>
        </p:spPr>
        <p:txBody>
          <a:bodyPr anchor="ctr"/>
          <a:lstStyle/>
          <a:p>
            <a:pPr algn="ctr"/>
            <a:r>
              <a:rPr lang="es-GT" sz="6500" b="1" dirty="0">
                <a:ln w="0"/>
                <a:solidFill>
                  <a:schemeClr val="tx1"/>
                </a:solidFill>
              </a:rPr>
              <a:t>EL INQUIETANTE SUEÑO DEL REY</a:t>
            </a:r>
            <a:br>
              <a:rPr lang="es-GT" sz="6500" b="1" dirty="0">
                <a:ln w="0"/>
                <a:solidFill>
                  <a:schemeClr val="tx1"/>
                </a:solidFill>
              </a:rPr>
            </a:br>
            <a:r>
              <a:rPr lang="es-GT" dirty="0">
                <a:ln w="0"/>
                <a:solidFill>
                  <a:schemeClr val="tx1"/>
                </a:solidFill>
                <a:effectLst>
                  <a:outerShdw blurRad="38100" dist="38100" dir="2700000" algn="tl">
                    <a:srgbClr val="000000">
                      <a:alpha val="43137"/>
                    </a:srgbClr>
                  </a:outerShdw>
                </a:effectLst>
              </a:rPr>
              <a:t>Daniel 4:4-18.</a:t>
            </a:r>
            <a:endParaRPr lang="es-GT" dirty="0">
              <a:ln w="0"/>
              <a:solidFill>
                <a:schemeClr val="tx1"/>
              </a:solidFill>
            </a:endParaRPr>
          </a:p>
        </p:txBody>
      </p:sp>
      <p:sp>
        <p:nvSpPr>
          <p:cNvPr id="6" name="Marcador de texto 5"/>
          <p:cNvSpPr>
            <a:spLocks noGrp="1"/>
          </p:cNvSpPr>
          <p:nvPr>
            <p:ph type="body" sz="half" idx="2"/>
          </p:nvPr>
        </p:nvSpPr>
        <p:spPr>
          <a:xfrm>
            <a:off x="7718136" y="5090853"/>
            <a:ext cx="2006600" cy="1160400"/>
          </a:xfrm>
          <a:prstGeom prst="rightArrowCallout">
            <a:avLst>
              <a:gd name="adj1" fmla="val 36940"/>
              <a:gd name="adj2" fmla="val 50000"/>
              <a:gd name="adj3" fmla="val 46491"/>
              <a:gd name="adj4" fmla="val 64977"/>
            </a:avLst>
          </a:prstGeom>
          <a:solidFill>
            <a:schemeClr val="accent1">
              <a:lumMod val="60000"/>
              <a:lumOff val="40000"/>
            </a:schemeClr>
          </a:solidFill>
          <a:ln w="571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b">
            <a:noAutofit/>
          </a:bodyPr>
          <a:lstStyle/>
          <a:p>
            <a:pPr algn="ctr"/>
            <a:r>
              <a:rPr lang="es-GT" sz="9600" dirty="0">
                <a:ln w="0"/>
                <a:solidFill>
                  <a:schemeClr val="tx1"/>
                </a:solidFill>
                <a:effectLst>
                  <a:outerShdw blurRad="38100" dist="19050" dir="2700000" algn="tl" rotWithShape="0">
                    <a:schemeClr val="dk1">
                      <a:alpha val="40000"/>
                    </a:schemeClr>
                  </a:outerShdw>
                </a:effectLst>
              </a:rPr>
              <a:t>1</a:t>
            </a:r>
          </a:p>
        </p:txBody>
      </p:sp>
      <p:pic>
        <p:nvPicPr>
          <p:cNvPr id="5" name="Picture 4">
            <a:extLst>
              <a:ext uri="{FF2B5EF4-FFF2-40B4-BE49-F238E27FC236}">
                <a16:creationId xmlns:a16="http://schemas.microsoft.com/office/drawing/2014/main" id="{D1C0A7C3-FC02-48FE-AF20-8B430C2CADE5}"/>
              </a:ext>
            </a:extLst>
          </p:cNvPr>
          <p:cNvPicPr>
            <a:picLocks noChangeAspect="1"/>
          </p:cNvPicPr>
          <p:nvPr/>
        </p:nvPicPr>
        <p:blipFill>
          <a:blip r:embed="rId2"/>
          <a:stretch>
            <a:fillRect/>
          </a:stretch>
        </p:blipFill>
        <p:spPr>
          <a:xfrm>
            <a:off x="243899" y="947737"/>
            <a:ext cx="5324475" cy="496252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5819240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774A8-1DE3-44D4-AB1A-F6054EB2606B}"/>
              </a:ext>
            </a:extLst>
          </p:cNvPr>
          <p:cNvSpPr>
            <a:spLocks noGrp="1"/>
          </p:cNvSpPr>
          <p:nvPr>
            <p:ph idx="1"/>
          </p:nvPr>
        </p:nvSpPr>
        <p:spPr>
          <a:xfrm>
            <a:off x="526474" y="540327"/>
            <a:ext cx="11166762" cy="5763491"/>
          </a:xfrm>
        </p:spPr>
        <p:txBody>
          <a:bodyPr anchor="ctr">
            <a:normAutofit/>
          </a:bodyPr>
          <a:lstStyle/>
          <a:p>
            <a:pPr marL="539750" indent="-495300" algn="just">
              <a:buClrTx/>
              <a:buFont typeface="+mj-lt"/>
              <a:buAutoNum type="alphaUcPeriod"/>
            </a:pPr>
            <a:r>
              <a:rPr lang="es-GT" sz="4000" dirty="0">
                <a:solidFill>
                  <a:schemeClr val="tx1"/>
                </a:solidFill>
                <a:effectLst>
                  <a:outerShdw blurRad="38100" dist="38100" dir="2700000" algn="tl">
                    <a:srgbClr val="000000">
                      <a:alpha val="43137"/>
                    </a:srgbClr>
                  </a:outerShdw>
                </a:effectLst>
              </a:rPr>
              <a:t>El rey (Nabucodonosor) volvió a tener un sueño aterrador y perturbador, V.4-7.</a:t>
            </a:r>
          </a:p>
          <a:p>
            <a:pPr marL="731520" lvl="1" indent="-457200" algn="just">
              <a:buClrTx/>
              <a:buFont typeface="+mj-lt"/>
              <a:buAutoNum type="arabicParenR"/>
            </a:pPr>
            <a:r>
              <a:rPr lang="es-GT" sz="3600" dirty="0">
                <a:solidFill>
                  <a:schemeClr val="tx1"/>
                </a:solidFill>
              </a:rPr>
              <a:t>El estaba tranquilo en su casa, y el ambiente del palacio reflejaba su riqueza y éxito, V.4.</a:t>
            </a:r>
          </a:p>
          <a:p>
            <a:pPr marL="731520" lvl="1" indent="-457200" algn="just">
              <a:buClrTx/>
              <a:buFont typeface="+mj-lt"/>
              <a:buAutoNum type="arabicParenR"/>
            </a:pPr>
            <a:r>
              <a:rPr lang="es-GT" sz="3600" dirty="0">
                <a:solidFill>
                  <a:schemeClr val="tx1"/>
                </a:solidFill>
              </a:rPr>
              <a:t>El buscó de nuevo la ayuda de sus sabios, pero no le pudieron interpretar el sueño, V.5-7. </a:t>
            </a:r>
            <a:endParaRPr lang="es-419" sz="3600" dirty="0">
              <a:solidFill>
                <a:schemeClr val="tx1"/>
              </a:solidFill>
            </a:endParaRPr>
          </a:p>
        </p:txBody>
      </p:sp>
    </p:spTree>
    <p:extLst>
      <p:ext uri="{BB962C8B-B14F-4D97-AF65-F5344CB8AC3E}">
        <p14:creationId xmlns:p14="http://schemas.microsoft.com/office/powerpoint/2010/main" val="36801027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774A8-1DE3-44D4-AB1A-F6054EB2606B}"/>
              </a:ext>
            </a:extLst>
          </p:cNvPr>
          <p:cNvSpPr>
            <a:spLocks noGrp="1"/>
          </p:cNvSpPr>
          <p:nvPr>
            <p:ph idx="1"/>
          </p:nvPr>
        </p:nvSpPr>
        <p:spPr>
          <a:xfrm>
            <a:off x="526474" y="360219"/>
            <a:ext cx="11166762" cy="6123708"/>
          </a:xfrm>
        </p:spPr>
        <p:txBody>
          <a:bodyPr anchor="ctr">
            <a:normAutofit lnSpcReduction="10000"/>
          </a:bodyPr>
          <a:lstStyle/>
          <a:p>
            <a:pPr marL="539750" indent="-495300" algn="just">
              <a:buClrTx/>
              <a:buFont typeface="+mj-lt"/>
              <a:buAutoNum type="alphaUcPeriod" startAt="2"/>
            </a:pPr>
            <a:r>
              <a:rPr lang="es-GT" sz="4000" dirty="0">
                <a:solidFill>
                  <a:schemeClr val="tx1"/>
                </a:solidFill>
                <a:effectLst>
                  <a:outerShdw blurRad="38100" dist="38100" dir="2700000" algn="tl">
                    <a:srgbClr val="000000">
                      <a:alpha val="43137"/>
                    </a:srgbClr>
                  </a:outerShdw>
                </a:effectLst>
              </a:rPr>
              <a:t>El sueño del rey consistía en un enorme árbol,          V.8-18.</a:t>
            </a:r>
          </a:p>
          <a:p>
            <a:pPr marL="731520" lvl="1" indent="-457200" algn="just">
              <a:buClrTx/>
              <a:buFont typeface="+mj-lt"/>
              <a:buAutoNum type="arabicParenR"/>
            </a:pPr>
            <a:r>
              <a:rPr lang="es-GT" sz="3600" dirty="0">
                <a:solidFill>
                  <a:schemeClr val="tx1"/>
                </a:solidFill>
              </a:rPr>
              <a:t>Este era dominante, fructífero y daba abrigo a todo tipo de animales, V.8-12.</a:t>
            </a:r>
          </a:p>
          <a:p>
            <a:pPr marL="731520" lvl="1" indent="-457200" algn="just">
              <a:buClrTx/>
              <a:buFont typeface="+mj-lt"/>
              <a:buAutoNum type="arabicParenR"/>
            </a:pPr>
            <a:r>
              <a:rPr lang="es-GT" sz="3600" dirty="0">
                <a:solidFill>
                  <a:schemeClr val="tx1"/>
                </a:solidFill>
              </a:rPr>
              <a:t>Este sería arrancado y solo permanecería la cepa y la raíz principal, V.13-15.</a:t>
            </a:r>
          </a:p>
          <a:p>
            <a:pPr marL="731520" lvl="1" indent="-457200" algn="just">
              <a:buClrTx/>
              <a:buFont typeface="+mj-lt"/>
              <a:buAutoNum type="arabicParenR"/>
            </a:pPr>
            <a:r>
              <a:rPr lang="es-GT" sz="3600" dirty="0">
                <a:solidFill>
                  <a:schemeClr val="tx1"/>
                </a:solidFill>
              </a:rPr>
              <a:t>El rocío del cielo nutriría el tronco durante siete temporadas= tres años y medio, V.15-16.</a:t>
            </a:r>
          </a:p>
          <a:p>
            <a:pPr marL="731520" lvl="1" indent="-457200" algn="just">
              <a:buClrTx/>
              <a:buFont typeface="+mj-lt"/>
              <a:buAutoNum type="arabicParenR"/>
            </a:pPr>
            <a:r>
              <a:rPr lang="es-GT" sz="3600" dirty="0">
                <a:solidFill>
                  <a:schemeClr val="tx1"/>
                </a:solidFill>
              </a:rPr>
              <a:t>El sueño declaraba la soberanía de Dios, Él decide quién gobernará en los reinos, V.17.</a:t>
            </a:r>
          </a:p>
          <a:p>
            <a:pPr marL="731520" lvl="1" indent="-457200" algn="just">
              <a:buClrTx/>
              <a:buFont typeface="+mj-lt"/>
              <a:buAutoNum type="arabicParenR"/>
            </a:pPr>
            <a:r>
              <a:rPr lang="es-GT" sz="3600" dirty="0">
                <a:solidFill>
                  <a:schemeClr val="tx1"/>
                </a:solidFill>
              </a:rPr>
              <a:t>El sueño según el rey podía ser interpretado por Daniel porque Dios estaba con él, V.18.</a:t>
            </a:r>
          </a:p>
        </p:txBody>
      </p:sp>
    </p:spTree>
    <p:extLst>
      <p:ext uri="{BB962C8B-B14F-4D97-AF65-F5344CB8AC3E}">
        <p14:creationId xmlns:p14="http://schemas.microsoft.com/office/powerpoint/2010/main" val="34788344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774A8-1DE3-44D4-AB1A-F6054EB2606B}"/>
              </a:ext>
            </a:extLst>
          </p:cNvPr>
          <p:cNvSpPr>
            <a:spLocks noGrp="1"/>
          </p:cNvSpPr>
          <p:nvPr>
            <p:ph idx="1"/>
          </p:nvPr>
        </p:nvSpPr>
        <p:spPr>
          <a:xfrm>
            <a:off x="526474" y="540327"/>
            <a:ext cx="11166762" cy="5763491"/>
          </a:xfrm>
        </p:spPr>
        <p:txBody>
          <a:bodyPr anchor="ctr">
            <a:normAutofit/>
          </a:bodyPr>
          <a:lstStyle/>
          <a:p>
            <a:pPr marL="539750" indent="-495300" algn="just">
              <a:buClrTx/>
              <a:buFont typeface="+mj-lt"/>
              <a:buAutoNum type="alphaUcPeriod" startAt="3"/>
            </a:pPr>
            <a:r>
              <a:rPr lang="es-GT" sz="4800" dirty="0">
                <a:solidFill>
                  <a:schemeClr val="tx1"/>
                </a:solidFill>
                <a:effectLst>
                  <a:outerShdw blurRad="38100" dist="38100" dir="2700000" algn="tl">
                    <a:srgbClr val="000000">
                      <a:alpha val="43137"/>
                    </a:srgbClr>
                  </a:outerShdw>
                </a:effectLst>
              </a:rPr>
              <a:t>El éxito puede ser un peligro para un cristiano sino lo sabe manejar, no dé lugar al orgullo, tenga presente que Dios es soberano, que las personas vean que Cristo vive en usted.</a:t>
            </a:r>
          </a:p>
        </p:txBody>
      </p:sp>
    </p:spTree>
    <p:extLst>
      <p:ext uri="{BB962C8B-B14F-4D97-AF65-F5344CB8AC3E}">
        <p14:creationId xmlns:p14="http://schemas.microsoft.com/office/powerpoint/2010/main" val="35353699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5749636" y="346364"/>
            <a:ext cx="5943600" cy="4342707"/>
          </a:xfrm>
        </p:spPr>
        <p:txBody>
          <a:bodyPr anchor="ctr"/>
          <a:lstStyle/>
          <a:p>
            <a:pPr algn="ctr"/>
            <a:r>
              <a:rPr lang="es-GT" sz="6500" b="1" dirty="0">
                <a:ln w="0"/>
                <a:solidFill>
                  <a:schemeClr val="tx1"/>
                </a:solidFill>
              </a:rPr>
              <a:t>EL JUICIO DE DIOS ES ANUNCIADO</a:t>
            </a:r>
            <a:br>
              <a:rPr lang="es-GT" sz="6500" b="1" dirty="0">
                <a:ln w="0"/>
                <a:solidFill>
                  <a:schemeClr val="tx1"/>
                </a:solidFill>
              </a:rPr>
            </a:br>
            <a:r>
              <a:rPr lang="es-GT" dirty="0">
                <a:ln w="0"/>
                <a:solidFill>
                  <a:schemeClr val="tx1"/>
                </a:solidFill>
                <a:effectLst>
                  <a:outerShdw blurRad="38100" dist="38100" dir="2700000" algn="tl">
                    <a:srgbClr val="000000">
                      <a:alpha val="43137"/>
                    </a:srgbClr>
                  </a:outerShdw>
                </a:effectLst>
              </a:rPr>
              <a:t>Daniel 4:19-27.</a:t>
            </a:r>
            <a:endParaRPr lang="es-GT" dirty="0">
              <a:ln w="0"/>
              <a:solidFill>
                <a:schemeClr val="tx1"/>
              </a:solidFill>
            </a:endParaRPr>
          </a:p>
        </p:txBody>
      </p:sp>
      <p:sp>
        <p:nvSpPr>
          <p:cNvPr id="6" name="Marcador de texto 5"/>
          <p:cNvSpPr>
            <a:spLocks noGrp="1"/>
          </p:cNvSpPr>
          <p:nvPr>
            <p:ph type="body" sz="half" idx="2"/>
          </p:nvPr>
        </p:nvSpPr>
        <p:spPr>
          <a:xfrm>
            <a:off x="7718136" y="5090853"/>
            <a:ext cx="2006600" cy="1160400"/>
          </a:xfrm>
          <a:prstGeom prst="rightArrowCallout">
            <a:avLst>
              <a:gd name="adj1" fmla="val 36940"/>
              <a:gd name="adj2" fmla="val 50000"/>
              <a:gd name="adj3" fmla="val 46491"/>
              <a:gd name="adj4" fmla="val 64977"/>
            </a:avLst>
          </a:prstGeom>
          <a:solidFill>
            <a:schemeClr val="accent1">
              <a:lumMod val="60000"/>
              <a:lumOff val="40000"/>
            </a:schemeClr>
          </a:solidFill>
          <a:ln w="571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b">
            <a:noAutofit/>
          </a:bodyPr>
          <a:lstStyle/>
          <a:p>
            <a:pPr algn="ctr"/>
            <a:r>
              <a:rPr lang="es-GT" sz="9600" dirty="0">
                <a:ln w="0"/>
                <a:solidFill>
                  <a:schemeClr val="tx1"/>
                </a:solidFill>
                <a:effectLst>
                  <a:outerShdw blurRad="38100" dist="19050" dir="2700000" algn="tl" rotWithShape="0">
                    <a:schemeClr val="dk1">
                      <a:alpha val="40000"/>
                    </a:schemeClr>
                  </a:outerShdw>
                </a:effectLst>
              </a:rPr>
              <a:t>2</a:t>
            </a:r>
          </a:p>
        </p:txBody>
      </p:sp>
      <p:pic>
        <p:nvPicPr>
          <p:cNvPr id="5" name="Picture 4">
            <a:extLst>
              <a:ext uri="{FF2B5EF4-FFF2-40B4-BE49-F238E27FC236}">
                <a16:creationId xmlns:a16="http://schemas.microsoft.com/office/drawing/2014/main" id="{4E049147-FE3D-4E6D-85E1-093B6B3B6577}"/>
              </a:ext>
            </a:extLst>
          </p:cNvPr>
          <p:cNvPicPr>
            <a:picLocks noChangeAspect="1"/>
          </p:cNvPicPr>
          <p:nvPr/>
        </p:nvPicPr>
        <p:blipFill>
          <a:blip r:embed="rId2"/>
          <a:stretch>
            <a:fillRect/>
          </a:stretch>
        </p:blipFill>
        <p:spPr>
          <a:xfrm>
            <a:off x="248824" y="946619"/>
            <a:ext cx="5320703" cy="496476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566455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774A8-1DE3-44D4-AB1A-F6054EB2606B}"/>
              </a:ext>
            </a:extLst>
          </p:cNvPr>
          <p:cNvSpPr>
            <a:spLocks noGrp="1"/>
          </p:cNvSpPr>
          <p:nvPr>
            <p:ph idx="1"/>
          </p:nvPr>
        </p:nvSpPr>
        <p:spPr>
          <a:xfrm>
            <a:off x="526474" y="540327"/>
            <a:ext cx="11166762" cy="5763491"/>
          </a:xfrm>
        </p:spPr>
        <p:txBody>
          <a:bodyPr anchor="ctr">
            <a:normAutofit lnSpcReduction="10000"/>
          </a:bodyPr>
          <a:lstStyle/>
          <a:p>
            <a:pPr marL="539750" indent="-495300" algn="just">
              <a:buClrTx/>
              <a:buFont typeface="+mj-lt"/>
              <a:buAutoNum type="alphaUcPeriod"/>
            </a:pPr>
            <a:r>
              <a:rPr lang="es-GT" sz="4000" dirty="0">
                <a:solidFill>
                  <a:schemeClr val="tx1"/>
                </a:solidFill>
                <a:effectLst>
                  <a:outerShdw blurRad="38100" dist="38100" dir="2700000" algn="tl">
                    <a:srgbClr val="000000">
                      <a:alpha val="43137"/>
                    </a:srgbClr>
                  </a:outerShdw>
                </a:effectLst>
              </a:rPr>
              <a:t>Daniel interpreta el sueño ante la insistencia del rey. V.19-22. </a:t>
            </a:r>
          </a:p>
          <a:p>
            <a:pPr marL="731520" lvl="1" indent="-457200" algn="just">
              <a:buClrTx/>
              <a:buFont typeface="+mj-lt"/>
              <a:buAutoNum type="arabicParenR"/>
            </a:pPr>
            <a:r>
              <a:rPr lang="es-GT" sz="3600" dirty="0">
                <a:solidFill>
                  <a:schemeClr val="tx1"/>
                </a:solidFill>
              </a:rPr>
              <a:t>Daniel se queda atónito ante la revelación que está viendo sobre el rey, V.19.</a:t>
            </a:r>
          </a:p>
          <a:p>
            <a:pPr marL="731520" lvl="1" indent="-457200" algn="just">
              <a:buClrTx/>
              <a:buFont typeface="+mj-lt"/>
              <a:buAutoNum type="arabicParenR"/>
            </a:pPr>
            <a:r>
              <a:rPr lang="es-GT" sz="3600" dirty="0">
                <a:solidFill>
                  <a:schemeClr val="tx1"/>
                </a:solidFill>
              </a:rPr>
              <a:t>Daniel es animado por el rey para darle la interpretación del sueño, V.19.</a:t>
            </a:r>
          </a:p>
          <a:p>
            <a:pPr marL="731520" lvl="1" indent="-457200" algn="just">
              <a:buClrTx/>
              <a:buFont typeface="+mj-lt"/>
              <a:buAutoNum type="arabicParenR"/>
            </a:pPr>
            <a:r>
              <a:rPr lang="es-GT" sz="3600" dirty="0">
                <a:solidFill>
                  <a:schemeClr val="tx1"/>
                </a:solidFill>
              </a:rPr>
              <a:t>Daniel identifica al rey con el árbol, V.20-22.</a:t>
            </a:r>
          </a:p>
          <a:p>
            <a:pPr marL="1062990" lvl="2" indent="-514350" algn="just">
              <a:buClrTx/>
              <a:buFont typeface="+mj-lt"/>
              <a:buAutoNum type="alphaLcParenR"/>
            </a:pPr>
            <a:r>
              <a:rPr lang="es-GT" sz="3400" dirty="0">
                <a:solidFill>
                  <a:schemeClr val="tx1"/>
                </a:solidFill>
              </a:rPr>
              <a:t>Su fuerza y poder incomparables.</a:t>
            </a:r>
          </a:p>
          <a:p>
            <a:pPr marL="1062990" lvl="2" indent="-514350" algn="just">
              <a:buClrTx/>
              <a:buFont typeface="+mj-lt"/>
              <a:buAutoNum type="alphaLcParenR"/>
            </a:pPr>
            <a:r>
              <a:rPr lang="es-GT" sz="3400" dirty="0">
                <a:solidFill>
                  <a:schemeClr val="tx1"/>
                </a:solidFill>
              </a:rPr>
              <a:t>Su grandeza llegaba hasta los confines del mundo conocido.</a:t>
            </a:r>
          </a:p>
          <a:p>
            <a:pPr marL="1062990" lvl="2" indent="-514350" algn="just">
              <a:buClrTx/>
              <a:buFont typeface="+mj-lt"/>
              <a:buAutoNum type="alphaLcParenR"/>
            </a:pPr>
            <a:r>
              <a:rPr lang="es-GT" sz="3400" dirty="0">
                <a:solidFill>
                  <a:schemeClr val="tx1"/>
                </a:solidFill>
              </a:rPr>
              <a:t>Su extraordinario poder militar y éxito.</a:t>
            </a:r>
          </a:p>
        </p:txBody>
      </p:sp>
    </p:spTree>
    <p:extLst>
      <p:ext uri="{BB962C8B-B14F-4D97-AF65-F5344CB8AC3E}">
        <p14:creationId xmlns:p14="http://schemas.microsoft.com/office/powerpoint/2010/main" val="28307617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se">
  <a:themeElements>
    <a:clrScheme name="Amari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TM03457444[[fn=Base]]</Template>
  <TotalTime>508</TotalTime>
  <Words>918</Words>
  <Application>Microsoft Office PowerPoint</Application>
  <PresentationFormat>Panorámica</PresentationFormat>
  <Paragraphs>59</Paragraphs>
  <Slides>18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Calibri</vt:lpstr>
      <vt:lpstr>Corbel</vt:lpstr>
      <vt:lpstr>Wingdings</vt:lpstr>
      <vt:lpstr>Base</vt:lpstr>
      <vt:lpstr>LA ARROGANCIA DE NABUCODONOSOR</vt:lpstr>
      <vt:lpstr>VERSICULO CLAVE:  “Ahora yo Nabucodonosor alabo, engrandezco y glorifico al Rey del cielo, porque todas sus obras son verdaderas, y sus caminos justos; y él puede humillar a los que andan con soberbia” Daniel 4:37.</vt:lpstr>
      <vt:lpstr>INTRODUCCION</vt:lpstr>
      <vt:lpstr>EL INQUIETANTE SUEÑO DEL REY Daniel 4:4-18.</vt:lpstr>
      <vt:lpstr>Presentación de PowerPoint</vt:lpstr>
      <vt:lpstr>Presentación de PowerPoint</vt:lpstr>
      <vt:lpstr>Presentación de PowerPoint</vt:lpstr>
      <vt:lpstr>EL JUICIO DE DIOS ES ANUNCIADO Daniel 4:19-27.</vt:lpstr>
      <vt:lpstr>Presentación de PowerPoint</vt:lpstr>
      <vt:lpstr>Presentación de PowerPoint</vt:lpstr>
      <vt:lpstr>Presentación de PowerPoint</vt:lpstr>
      <vt:lpstr>LA HUMILLACIÓN Y LA RESTAURACION DEL REY Daniel 4:28-37.</vt:lpstr>
      <vt:lpstr>Presentación de PowerPoint</vt:lpstr>
      <vt:lpstr>Presentación de PowerPoint</vt:lpstr>
      <vt:lpstr>Presentación de PowerPoint</vt:lpstr>
      <vt:lpstr>DISCIPULADO Y MINISTERIO EN ACCION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DIOS DE JUICIO Y MISERICORDIA</dc:title>
  <dc:creator>Alfonso Gaitan</dc:creator>
  <cp:lastModifiedBy>David Rodríguez Zamora</cp:lastModifiedBy>
  <cp:revision>113</cp:revision>
  <dcterms:created xsi:type="dcterms:W3CDTF">2016-12-08T03:18:22Z</dcterms:created>
  <dcterms:modified xsi:type="dcterms:W3CDTF">2020-03-05T17:00:47Z</dcterms:modified>
</cp:coreProperties>
</file>