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3" r:id="rId5"/>
    <p:sldId id="287" r:id="rId6"/>
    <p:sldId id="288" r:id="rId7"/>
    <p:sldId id="289" r:id="rId8"/>
    <p:sldId id="290" r:id="rId9"/>
    <p:sldId id="291" r:id="rId10"/>
    <p:sldId id="292" r:id="rId11"/>
    <p:sldId id="293" r:id="rId12"/>
    <p:sldId id="294" r:id="rId13"/>
    <p:sldId id="267" r:id="rId14"/>
    <p:sldId id="262" r:id="rId15"/>
    <p:sldId id="268" r:id="rId16"/>
  </p:sldIdLst>
  <p:sldSz cx="12192000" cy="6858000"/>
  <p:notesSz cx="6858000" cy="9144000"/>
  <p:defaultTextStyle>
    <a:defPPr>
      <a:defRPr lang="es-G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CEBC7"/>
    <a:srgbClr val="D07D00"/>
    <a:srgbClr val="0B0302"/>
    <a:srgbClr val="3F92FE"/>
    <a:srgbClr val="0068AF"/>
    <a:srgbClr val="DFA35B"/>
    <a:srgbClr val="7EBC37"/>
    <a:srgbClr val="9DCD5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69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GT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10535-6C3B-443B-B00D-50F61ADF4491}" type="datetimeFigureOut">
              <a:rPr lang="es-GT" smtClean="0"/>
              <a:t>10/02/2020</a:t>
            </a:fld>
            <a:endParaRPr lang="es-GT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34135-F387-4A8E-920C-4B7F873C30F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12828285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10535-6C3B-443B-B00D-50F61ADF4491}" type="datetimeFigureOut">
              <a:rPr lang="es-GT" smtClean="0"/>
              <a:t>10/02/2020</a:t>
            </a:fld>
            <a:endParaRPr lang="es-GT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34135-F387-4A8E-920C-4B7F873C30F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16945869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10535-6C3B-443B-B00D-50F61ADF4491}" type="datetimeFigureOut">
              <a:rPr lang="es-GT" smtClean="0"/>
              <a:t>10/02/2020</a:t>
            </a:fld>
            <a:endParaRPr lang="es-GT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34135-F387-4A8E-920C-4B7F873C30F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42596670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10535-6C3B-443B-B00D-50F61ADF4491}" type="datetimeFigureOut">
              <a:rPr lang="es-GT" smtClean="0"/>
              <a:t>10/02/2020</a:t>
            </a:fld>
            <a:endParaRPr lang="es-GT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34135-F387-4A8E-920C-4B7F873C30F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1566076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10535-6C3B-443B-B00D-50F61ADF4491}" type="datetimeFigureOut">
              <a:rPr lang="es-GT" smtClean="0"/>
              <a:t>10/02/2020</a:t>
            </a:fld>
            <a:endParaRPr lang="es-GT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34135-F387-4A8E-920C-4B7F873C30F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9866598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10535-6C3B-443B-B00D-50F61ADF4491}" type="datetimeFigureOut">
              <a:rPr lang="es-GT" smtClean="0"/>
              <a:t>10/02/2020</a:t>
            </a:fld>
            <a:endParaRPr lang="es-GT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34135-F387-4A8E-920C-4B7F873C30F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357287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10535-6C3B-443B-B00D-50F61ADF4491}" type="datetimeFigureOut">
              <a:rPr lang="es-GT" smtClean="0"/>
              <a:t>10/02/2020</a:t>
            </a:fld>
            <a:endParaRPr lang="es-GT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34135-F387-4A8E-920C-4B7F873C30F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3373443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10535-6C3B-443B-B00D-50F61ADF4491}" type="datetimeFigureOut">
              <a:rPr lang="es-GT" smtClean="0"/>
              <a:t>10/02/2020</a:t>
            </a:fld>
            <a:endParaRPr lang="es-GT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34135-F387-4A8E-920C-4B7F873C30F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9355145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10535-6C3B-443B-B00D-50F61ADF4491}" type="datetimeFigureOut">
              <a:rPr lang="es-GT" smtClean="0"/>
              <a:t>10/02/2020</a:t>
            </a:fld>
            <a:endParaRPr lang="es-GT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34135-F387-4A8E-920C-4B7F873C30F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760955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10535-6C3B-443B-B00D-50F61ADF4491}" type="datetimeFigureOut">
              <a:rPr lang="es-GT" smtClean="0"/>
              <a:t>10/02/2020</a:t>
            </a:fld>
            <a:endParaRPr lang="es-GT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34135-F387-4A8E-920C-4B7F873C30F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8146560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GT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10535-6C3B-443B-B00D-50F61ADF4491}" type="datetimeFigureOut">
              <a:rPr lang="es-GT" smtClean="0"/>
              <a:t>10/02/2020</a:t>
            </a:fld>
            <a:endParaRPr lang="es-GT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34135-F387-4A8E-920C-4B7F873C30F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9070776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C10535-6C3B-443B-B00D-50F61ADF4491}" type="datetimeFigureOut">
              <a:rPr lang="es-GT" smtClean="0"/>
              <a:t>10/02/2020</a:t>
            </a:fld>
            <a:endParaRPr lang="es-GT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GT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A34135-F387-4A8E-920C-4B7F873C30F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31184714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G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38462" y="554182"/>
            <a:ext cx="5602606" cy="2725712"/>
          </a:xfrm>
        </p:spPr>
        <p:txBody>
          <a:bodyPr anchor="ctr">
            <a:noAutofit/>
          </a:bodyPr>
          <a:lstStyle/>
          <a:p>
            <a:pPr algn="ctr"/>
            <a:r>
              <a:rPr lang="es-GT" sz="7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HIJOS DE LA LUZ</a:t>
            </a:r>
          </a:p>
        </p:txBody>
      </p:sp>
      <p:sp>
        <p:nvSpPr>
          <p:cNvPr id="4" name="Rectángulo 3"/>
          <p:cNvSpPr/>
          <p:nvPr/>
        </p:nvSpPr>
        <p:spPr>
          <a:xfrm>
            <a:off x="238462" y="3869060"/>
            <a:ext cx="5602606" cy="243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GT" sz="3200" dirty="0"/>
              <a:t>“</a:t>
            </a:r>
            <a:r>
              <a:rPr lang="es-GT" sz="3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vida cristiana fiel refleja la luz de Cristo en un mundo entenebrecido por el pecado”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D10CEAC-EBF6-4C4B-86D5-F4D779E72D8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3068"/>
            <a:ext cx="6093954" cy="68549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9184620"/>
      </p:ext>
    </p:extLst>
  </p:cSld>
  <p:clrMapOvr>
    <a:masterClrMapping/>
  </p:clrMapOvr>
  <p:transition spd="slow">
    <p:randomBar dir="vert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21B5D2B8-B372-4F24-9301-04F19EF04CD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365" y="1967344"/>
            <a:ext cx="5756424" cy="4320387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1365" y="374072"/>
            <a:ext cx="11887200" cy="1233055"/>
          </a:xfrm>
        </p:spPr>
        <p:txBody>
          <a:bodyPr anchor="ctr">
            <a:noAutofit/>
          </a:bodyPr>
          <a:lstStyle/>
          <a:p>
            <a:pPr algn="ctr"/>
            <a:r>
              <a:rPr lang="es-GT" sz="6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OBEDEZCA LA VOLUNTAD DE DIOS</a:t>
            </a:r>
          </a:p>
        </p:txBody>
      </p:sp>
      <p:sp>
        <p:nvSpPr>
          <p:cNvPr id="7" name="Marcador de texto 3"/>
          <p:cNvSpPr>
            <a:spLocks noGrp="1"/>
          </p:cNvSpPr>
          <p:nvPr>
            <p:ph type="body" sz="half" idx="2"/>
          </p:nvPr>
        </p:nvSpPr>
        <p:spPr>
          <a:xfrm>
            <a:off x="6243361" y="2964873"/>
            <a:ext cx="5758601" cy="896953"/>
          </a:xfrm>
        </p:spPr>
        <p:txBody>
          <a:bodyPr anchor="ctr">
            <a:normAutofit/>
          </a:bodyPr>
          <a:lstStyle/>
          <a:p>
            <a:pPr algn="ctr"/>
            <a:r>
              <a:rPr lang="es-GT" sz="4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Tesalonicenses 5:16-24.</a:t>
            </a:r>
          </a:p>
        </p:txBody>
      </p:sp>
      <p:sp>
        <p:nvSpPr>
          <p:cNvPr id="8" name="Elipse 7"/>
          <p:cNvSpPr/>
          <p:nvPr/>
        </p:nvSpPr>
        <p:spPr>
          <a:xfrm>
            <a:off x="8399763" y="4128564"/>
            <a:ext cx="1445795" cy="1302418"/>
          </a:xfrm>
          <a:prstGeom prst="ellipse">
            <a:avLst/>
          </a:prstGeom>
          <a:solidFill>
            <a:srgbClr val="3F92FE"/>
          </a:solidFill>
          <a:ln>
            <a:noFill/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GT" sz="6800" b="1" dirty="0">
                <a:solidFill>
                  <a:schemeClr val="tx1"/>
                </a:solidFill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41047565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AED1C4-B53F-4097-AE2C-1EA84642D5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2618" y="360218"/>
            <a:ext cx="11180618" cy="6096000"/>
          </a:xfrm>
        </p:spPr>
        <p:txBody>
          <a:bodyPr anchor="ctr">
            <a:normAutofit lnSpcReduction="10000"/>
          </a:bodyPr>
          <a:lstStyle/>
          <a:p>
            <a:pPr marL="539750" indent="-539750" algn="just">
              <a:buFont typeface="+mj-lt"/>
              <a:buAutoNum type="alphaUcPeriod"/>
            </a:pPr>
            <a:r>
              <a:rPr lang="es-GT" sz="3600" b="1" dirty="0"/>
              <a:t>Principios prácticos en relación a mi adoración personal, V.16-18.</a:t>
            </a:r>
          </a:p>
          <a:p>
            <a:pPr marL="996950" lvl="1" indent="-539750" algn="just">
              <a:buFont typeface="+mj-lt"/>
              <a:buAutoNum type="arabicParenR"/>
            </a:pPr>
            <a:r>
              <a:rPr lang="es-GT" sz="3200" dirty="0"/>
              <a:t>Estad siempre gozosos en toda circunstancia.</a:t>
            </a:r>
          </a:p>
          <a:p>
            <a:pPr marL="996950" lvl="1" indent="-539750" algn="just">
              <a:buFont typeface="+mj-lt"/>
              <a:buAutoNum type="arabicParenR"/>
            </a:pPr>
            <a:r>
              <a:rPr lang="es-GT" sz="3200" dirty="0"/>
              <a:t>Orad sin cesar, debe ser un estilo de vida.</a:t>
            </a:r>
          </a:p>
          <a:p>
            <a:pPr marL="996950" lvl="1" indent="-539750" algn="just">
              <a:buFont typeface="+mj-lt"/>
              <a:buAutoNum type="arabicParenR"/>
            </a:pPr>
            <a:r>
              <a:rPr lang="es-GT" sz="3200" dirty="0"/>
              <a:t>Dar gracias a Dios en todo.</a:t>
            </a:r>
          </a:p>
          <a:p>
            <a:pPr marL="539750" indent="-539750" algn="just">
              <a:buFont typeface="+mj-lt"/>
              <a:buAutoNum type="alphaUcPeriod"/>
            </a:pPr>
            <a:r>
              <a:rPr lang="es-GT" sz="3600" b="1" dirty="0"/>
              <a:t>Principios prácticos en relación al Espíritu Santo,         V.19-21.</a:t>
            </a:r>
          </a:p>
          <a:p>
            <a:pPr marL="996950" lvl="1" indent="-539750" algn="just">
              <a:buFont typeface="+mj-lt"/>
              <a:buAutoNum type="arabicParenR"/>
            </a:pPr>
            <a:r>
              <a:rPr lang="es-GT" sz="3200" dirty="0"/>
              <a:t>No apaguéis al Espíritu.</a:t>
            </a:r>
          </a:p>
          <a:p>
            <a:pPr marL="996950" lvl="1" indent="-539750" algn="just">
              <a:buFont typeface="+mj-lt"/>
              <a:buAutoNum type="arabicParenR"/>
            </a:pPr>
            <a:r>
              <a:rPr lang="es-GT" sz="3200" dirty="0"/>
              <a:t>No menospreciéis las profecías.</a:t>
            </a:r>
          </a:p>
          <a:p>
            <a:pPr marL="996950" lvl="1" indent="-539750" algn="just">
              <a:buFont typeface="+mj-lt"/>
              <a:buAutoNum type="arabicParenR"/>
            </a:pPr>
            <a:r>
              <a:rPr lang="es-GT" sz="3200" dirty="0"/>
              <a:t>Examinadlo todo, retened lo bueno.</a:t>
            </a:r>
          </a:p>
          <a:p>
            <a:pPr marL="996950" lvl="1" indent="-539750" algn="just">
              <a:buFont typeface="+mj-lt"/>
              <a:buAutoNum type="arabicParenR"/>
            </a:pPr>
            <a:r>
              <a:rPr lang="es-GT" sz="3200" dirty="0"/>
              <a:t>El propósito practico de la profecía: edificación, exhortación, y consolación, 1 Corintios 14:3.</a:t>
            </a:r>
          </a:p>
        </p:txBody>
      </p:sp>
    </p:spTree>
    <p:extLst>
      <p:ext uri="{BB962C8B-B14F-4D97-AF65-F5344CB8AC3E}">
        <p14:creationId xmlns:p14="http://schemas.microsoft.com/office/powerpoint/2010/main" val="9759518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AED1C4-B53F-4097-AE2C-1EA84642D5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2618" y="540326"/>
            <a:ext cx="11180618" cy="5763491"/>
          </a:xfrm>
        </p:spPr>
        <p:txBody>
          <a:bodyPr anchor="ctr">
            <a:normAutofit/>
          </a:bodyPr>
          <a:lstStyle/>
          <a:p>
            <a:pPr marL="539750" indent="-539750" algn="just">
              <a:buFont typeface="+mj-lt"/>
              <a:buAutoNum type="alphaUcPeriod" startAt="3"/>
            </a:pPr>
            <a:r>
              <a:rPr lang="es-GT" sz="3800" b="1" dirty="0"/>
              <a:t>Principios prácticos en relación a mi santidad,         V.22-24.</a:t>
            </a:r>
          </a:p>
          <a:p>
            <a:pPr marL="996950" lvl="1" indent="-539750" algn="just">
              <a:buFont typeface="+mj-lt"/>
              <a:buAutoNum type="arabicParenR"/>
            </a:pPr>
            <a:r>
              <a:rPr lang="es-GT" sz="3400" dirty="0"/>
              <a:t>Absteneos de la maldad en todas formas.</a:t>
            </a:r>
          </a:p>
          <a:p>
            <a:pPr marL="996950" lvl="1" indent="-539750" algn="just">
              <a:buFont typeface="+mj-lt"/>
              <a:buAutoNum type="arabicParenR"/>
            </a:pPr>
            <a:r>
              <a:rPr lang="es-GT" sz="3400" dirty="0"/>
              <a:t>Dejar que Dios santifique todo nuestro ser= espíritu, alma y cuerpo.</a:t>
            </a:r>
          </a:p>
          <a:p>
            <a:pPr marL="996950" lvl="1" indent="-539750" algn="just">
              <a:buFont typeface="+mj-lt"/>
              <a:buAutoNum type="arabicParenR"/>
            </a:pPr>
            <a:r>
              <a:rPr lang="es-GT" sz="3400" dirty="0"/>
              <a:t>Dejar que Dios nos mantenga fieles hasta la venida de Cristo.</a:t>
            </a:r>
          </a:p>
          <a:p>
            <a:pPr marL="539750" indent="-539750" algn="just">
              <a:buFont typeface="+mj-lt"/>
              <a:buAutoNum type="alphaUcPeriod" startAt="3"/>
            </a:pPr>
            <a:r>
              <a:rPr lang="es-GT" sz="3800" b="1" dirty="0"/>
              <a:t>Es necesario que el cristiano se mantenga ocupado en hacer todo el bien que se nos ordena, y no enfocarnos en hacer el mal. Romanos 12:21.</a:t>
            </a:r>
          </a:p>
        </p:txBody>
      </p:sp>
    </p:spTree>
    <p:extLst>
      <p:ext uri="{BB962C8B-B14F-4D97-AF65-F5344CB8AC3E}">
        <p14:creationId xmlns:p14="http://schemas.microsoft.com/office/powerpoint/2010/main" val="3816801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459254"/>
            <a:ext cx="10515600" cy="5403663"/>
          </a:xfrm>
          <a:prstGeom prst="curvedRightArrow">
            <a:avLst>
              <a:gd name="adj1" fmla="val 42522"/>
              <a:gd name="adj2" fmla="val 50000"/>
              <a:gd name="adj3" fmla="val 25000"/>
            </a:avLst>
          </a:prstGeom>
          <a:solidFill>
            <a:srgbClr val="3F92FE"/>
          </a:solidFill>
          <a:ln>
            <a:noFill/>
          </a:ln>
          <a:scene3d>
            <a:camera prst="isometricOffAxis2Left"/>
            <a:lightRig rig="threePt" dir="t"/>
          </a:scene3d>
        </p:spPr>
        <p:txBody>
          <a:bodyPr>
            <a:normAutofit/>
          </a:bodyPr>
          <a:lstStyle/>
          <a:p>
            <a:pPr algn="ctr"/>
            <a:r>
              <a:rPr lang="es-GT" sz="8000" b="1" dirty="0">
                <a:ln w="10160">
                  <a:solidFill>
                    <a:srgbClr val="D07D00"/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DISCIPULADO Y </a:t>
            </a:r>
            <a:br>
              <a:rPr lang="es-GT" sz="8000" b="1" dirty="0">
                <a:ln w="10160">
                  <a:solidFill>
                    <a:srgbClr val="D07D00"/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</a:br>
            <a:br>
              <a:rPr lang="es-GT" sz="8000" b="1" dirty="0">
                <a:ln w="10160">
                  <a:solidFill>
                    <a:srgbClr val="D07D00"/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</a:br>
            <a:r>
              <a:rPr lang="es-GT" sz="8000" b="1" dirty="0">
                <a:ln w="10160">
                  <a:solidFill>
                    <a:srgbClr val="D07D00"/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MINISTERIO EN ACCIÓN</a:t>
            </a:r>
          </a:p>
        </p:txBody>
      </p:sp>
    </p:spTree>
    <p:extLst>
      <p:ext uri="{BB962C8B-B14F-4D97-AF65-F5344CB8AC3E}">
        <p14:creationId xmlns:p14="http://schemas.microsoft.com/office/powerpoint/2010/main" val="23428753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 dir="in"/>
      </p:transition>
    </mc:Choice>
    <mc:Fallback xmlns="">
      <p:transition spd="slow">
        <p:split orient="vert" dir="in"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2617" y="540327"/>
            <a:ext cx="11194473" cy="5749637"/>
          </a:xfrm>
        </p:spPr>
        <p:txBody>
          <a:bodyPr anchor="ctr">
            <a:noAutofit/>
          </a:bodyPr>
          <a:lstStyle/>
          <a:p>
            <a:pPr marL="354013" indent="-354013" algn="just">
              <a:buFont typeface="Wingdings" panose="05000000000000000000" pitchFamily="2" charset="2"/>
              <a:buChar char="§"/>
            </a:pPr>
            <a:r>
              <a:rPr lang="es-GT" sz="3500" dirty="0"/>
              <a:t>El cristiano es llamado a vivir como ciudadano del reino de Dios, donde gobiernan la justicia, la paz y el gozo en el Espíritu Santo, Romanos 14:17.</a:t>
            </a:r>
          </a:p>
          <a:p>
            <a:pPr marL="354013" indent="-354013" algn="just">
              <a:buFont typeface="Wingdings" panose="05000000000000000000" pitchFamily="2" charset="2"/>
              <a:buChar char="§"/>
            </a:pPr>
            <a:r>
              <a:rPr lang="es-GT" sz="3500" dirty="0"/>
              <a:t>El cristiano ha sido llamado a vivir como hijos de la luz, a honrar a Dios con su vida.</a:t>
            </a:r>
          </a:p>
          <a:p>
            <a:pPr marL="354013" indent="-354013" algn="just">
              <a:buFont typeface="Wingdings" panose="05000000000000000000" pitchFamily="2" charset="2"/>
              <a:buChar char="§"/>
            </a:pPr>
            <a:r>
              <a:rPr lang="es-GT" sz="3500" dirty="0"/>
              <a:t>Dediquémonos a la buena obra de darnos aliento y edificarnos mutuamente.</a:t>
            </a:r>
          </a:p>
          <a:p>
            <a:pPr marL="354013" indent="-354013" algn="just">
              <a:buFont typeface="Wingdings" panose="05000000000000000000" pitchFamily="2" charset="2"/>
              <a:buChar char="§"/>
            </a:pPr>
            <a:r>
              <a:rPr lang="es-GT" sz="3500" dirty="0"/>
              <a:t>Hagámosle el bien a los que no creen en Cristo, que nos desprecian y nos maltratan.</a:t>
            </a:r>
          </a:p>
          <a:p>
            <a:pPr marL="354013" indent="-354013" algn="just">
              <a:buFont typeface="Wingdings" panose="05000000000000000000" pitchFamily="2" charset="2"/>
              <a:buChar char="§"/>
            </a:pPr>
            <a:r>
              <a:rPr lang="es-GT" sz="3500" dirty="0"/>
              <a:t>Oremos a Dios para que podamos convivir como un cuerpo saludable, el cuerpo de Cristo.</a:t>
            </a:r>
          </a:p>
        </p:txBody>
      </p:sp>
    </p:spTree>
    <p:extLst>
      <p:ext uri="{BB962C8B-B14F-4D97-AF65-F5344CB8AC3E}">
        <p14:creationId xmlns:p14="http://schemas.microsoft.com/office/powerpoint/2010/main" val="20291269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 dir="in"/>
      </p:transition>
    </mc:Choice>
    <mc:Fallback xmlns="">
      <p:transition spd="slow">
        <p:split orient="vert" dir="in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DF234384-BCBA-4A8C-9ACD-946DC97718F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80898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rma libre 11"/>
          <p:cNvSpPr/>
          <p:nvPr/>
        </p:nvSpPr>
        <p:spPr>
          <a:xfrm>
            <a:off x="2415539" y="3818606"/>
            <a:ext cx="8938260" cy="2472466"/>
          </a:xfrm>
          <a:custGeom>
            <a:avLst/>
            <a:gdLst>
              <a:gd name="connsiteX0" fmla="*/ 0 w 8938260"/>
              <a:gd name="connsiteY0" fmla="*/ 172257 h 1722568"/>
              <a:gd name="connsiteX1" fmla="*/ 172257 w 8938260"/>
              <a:gd name="connsiteY1" fmla="*/ 0 h 1722568"/>
              <a:gd name="connsiteX2" fmla="*/ 8766003 w 8938260"/>
              <a:gd name="connsiteY2" fmla="*/ 0 h 1722568"/>
              <a:gd name="connsiteX3" fmla="*/ 8938260 w 8938260"/>
              <a:gd name="connsiteY3" fmla="*/ 172257 h 1722568"/>
              <a:gd name="connsiteX4" fmla="*/ 8938260 w 8938260"/>
              <a:gd name="connsiteY4" fmla="*/ 1550311 h 1722568"/>
              <a:gd name="connsiteX5" fmla="*/ 8766003 w 8938260"/>
              <a:gd name="connsiteY5" fmla="*/ 1722568 h 1722568"/>
              <a:gd name="connsiteX6" fmla="*/ 172257 w 8938260"/>
              <a:gd name="connsiteY6" fmla="*/ 1722568 h 1722568"/>
              <a:gd name="connsiteX7" fmla="*/ 0 w 8938260"/>
              <a:gd name="connsiteY7" fmla="*/ 1550311 h 1722568"/>
              <a:gd name="connsiteX8" fmla="*/ 0 w 8938260"/>
              <a:gd name="connsiteY8" fmla="*/ 172257 h 17225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938260" h="1722568">
                <a:moveTo>
                  <a:pt x="0" y="172257"/>
                </a:moveTo>
                <a:cubicBezTo>
                  <a:pt x="0" y="77122"/>
                  <a:pt x="77122" y="0"/>
                  <a:pt x="172257" y="0"/>
                </a:cubicBezTo>
                <a:lnTo>
                  <a:pt x="8766003" y="0"/>
                </a:lnTo>
                <a:cubicBezTo>
                  <a:pt x="8861138" y="0"/>
                  <a:pt x="8938260" y="77122"/>
                  <a:pt x="8938260" y="172257"/>
                </a:cubicBezTo>
                <a:lnTo>
                  <a:pt x="8938260" y="1550311"/>
                </a:lnTo>
                <a:cubicBezTo>
                  <a:pt x="8938260" y="1645446"/>
                  <a:pt x="8861138" y="1722568"/>
                  <a:pt x="8766003" y="1722568"/>
                </a:cubicBezTo>
                <a:lnTo>
                  <a:pt x="172257" y="1722568"/>
                </a:lnTo>
                <a:cubicBezTo>
                  <a:pt x="77122" y="1722568"/>
                  <a:pt x="0" y="1645446"/>
                  <a:pt x="0" y="1550311"/>
                </a:cubicBezTo>
                <a:lnTo>
                  <a:pt x="0" y="172257"/>
                </a:lnTo>
                <a:close/>
              </a:path>
            </a:pathLst>
          </a:custGeom>
          <a:solidFill>
            <a:srgbClr val="3F92FE"/>
          </a:solidFill>
          <a:ln>
            <a:solidFill>
              <a:srgbClr val="D07D00"/>
            </a:solidFill>
          </a:ln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5">
              <a:hueOff val="-7353344"/>
              <a:satOff val="-10228"/>
              <a:lumOff val="-3922"/>
              <a:alphaOff val="0"/>
            </a:schemeClr>
          </a:fillRef>
          <a:effectRef idx="2">
            <a:schemeClr val="accent5">
              <a:hueOff val="-7353344"/>
              <a:satOff val="-10228"/>
              <a:lumOff val="-3922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57132" tIns="157132" rIns="2065472" bIns="157132" numCol="1" spcCol="1270" anchor="ctr" anchorCtr="0">
            <a:noAutofit/>
          </a:bodyPr>
          <a:lstStyle/>
          <a:p>
            <a:pPr lvl="0" algn="just" defTabSz="1244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GT" sz="3600" b="1" dirty="0">
                <a:solidFill>
                  <a:schemeClr val="tx1"/>
                </a:solidFill>
              </a:rPr>
              <a:t>FUNDAMENTO BÍBLICO:</a:t>
            </a:r>
          </a:p>
          <a:p>
            <a:pPr lvl="0" algn="just" defTabSz="1244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GT" sz="3600" dirty="0">
                <a:solidFill>
                  <a:schemeClr val="tx1"/>
                </a:solidFill>
              </a:rPr>
              <a:t>1 Tesalonicenses 5:1-24.</a:t>
            </a:r>
            <a:endParaRPr lang="es-GT" sz="3600" kern="1200" dirty="0">
              <a:solidFill>
                <a:schemeClr val="tx1"/>
              </a:solidFill>
            </a:endParaRPr>
          </a:p>
        </p:txBody>
      </p:sp>
      <p:sp>
        <p:nvSpPr>
          <p:cNvPr id="15" name="Forma libre 14"/>
          <p:cNvSpPr/>
          <p:nvPr/>
        </p:nvSpPr>
        <p:spPr>
          <a:xfrm>
            <a:off x="838200" y="780288"/>
            <a:ext cx="8938259" cy="2767584"/>
          </a:xfrm>
          <a:custGeom>
            <a:avLst/>
            <a:gdLst>
              <a:gd name="connsiteX0" fmla="*/ 0 w 8938260"/>
              <a:gd name="connsiteY0" fmla="*/ 172257 h 1722568"/>
              <a:gd name="connsiteX1" fmla="*/ 172257 w 8938260"/>
              <a:gd name="connsiteY1" fmla="*/ 0 h 1722568"/>
              <a:gd name="connsiteX2" fmla="*/ 8766003 w 8938260"/>
              <a:gd name="connsiteY2" fmla="*/ 0 h 1722568"/>
              <a:gd name="connsiteX3" fmla="*/ 8938260 w 8938260"/>
              <a:gd name="connsiteY3" fmla="*/ 172257 h 1722568"/>
              <a:gd name="connsiteX4" fmla="*/ 8938260 w 8938260"/>
              <a:gd name="connsiteY4" fmla="*/ 1550311 h 1722568"/>
              <a:gd name="connsiteX5" fmla="*/ 8766003 w 8938260"/>
              <a:gd name="connsiteY5" fmla="*/ 1722568 h 1722568"/>
              <a:gd name="connsiteX6" fmla="*/ 172257 w 8938260"/>
              <a:gd name="connsiteY6" fmla="*/ 1722568 h 1722568"/>
              <a:gd name="connsiteX7" fmla="*/ 0 w 8938260"/>
              <a:gd name="connsiteY7" fmla="*/ 1550311 h 1722568"/>
              <a:gd name="connsiteX8" fmla="*/ 0 w 8938260"/>
              <a:gd name="connsiteY8" fmla="*/ 172257 h 17225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938260" h="1722568">
                <a:moveTo>
                  <a:pt x="0" y="172257"/>
                </a:moveTo>
                <a:cubicBezTo>
                  <a:pt x="0" y="77122"/>
                  <a:pt x="77122" y="0"/>
                  <a:pt x="172257" y="0"/>
                </a:cubicBezTo>
                <a:lnTo>
                  <a:pt x="8766003" y="0"/>
                </a:lnTo>
                <a:cubicBezTo>
                  <a:pt x="8861138" y="0"/>
                  <a:pt x="8938260" y="77122"/>
                  <a:pt x="8938260" y="172257"/>
                </a:cubicBezTo>
                <a:lnTo>
                  <a:pt x="8938260" y="1550311"/>
                </a:lnTo>
                <a:cubicBezTo>
                  <a:pt x="8938260" y="1645446"/>
                  <a:pt x="8861138" y="1722568"/>
                  <a:pt x="8766003" y="1722568"/>
                </a:cubicBezTo>
                <a:lnTo>
                  <a:pt x="172257" y="1722568"/>
                </a:lnTo>
                <a:cubicBezTo>
                  <a:pt x="77122" y="1722568"/>
                  <a:pt x="0" y="1645446"/>
                  <a:pt x="0" y="1550311"/>
                </a:cubicBezTo>
                <a:lnTo>
                  <a:pt x="0" y="172257"/>
                </a:lnTo>
                <a:close/>
              </a:path>
            </a:pathLst>
          </a:custGeom>
          <a:solidFill>
            <a:srgbClr val="3F92FE"/>
          </a:solidFill>
          <a:ln>
            <a:solidFill>
              <a:srgbClr val="D07D00"/>
            </a:solidFill>
          </a:ln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5">
              <a:hueOff val="0"/>
              <a:satOff val="0"/>
              <a:lumOff val="0"/>
              <a:alphaOff val="0"/>
            </a:schemeClr>
          </a:fillRef>
          <a:effectRef idx="2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57132" tIns="157132" rIns="1915014" bIns="157132" numCol="1" spcCol="1270" anchor="ctr" anchorCtr="0">
            <a:noAutofit/>
          </a:bodyPr>
          <a:lstStyle/>
          <a:p>
            <a:pPr lvl="0" algn="just" defTabSz="1244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GT" sz="3600" b="1" dirty="0">
                <a:solidFill>
                  <a:schemeClr val="tx1"/>
                </a:solidFill>
              </a:rPr>
              <a:t>VERSÍCULO CLAVE: </a:t>
            </a:r>
          </a:p>
          <a:p>
            <a:pPr lvl="0" algn="just" defTabSz="1244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GT" sz="3200" dirty="0">
                <a:solidFill>
                  <a:schemeClr val="tx1"/>
                </a:solidFill>
              </a:rPr>
              <a:t> </a:t>
            </a:r>
            <a:r>
              <a:rPr lang="es-GT" sz="3600" dirty="0">
                <a:solidFill>
                  <a:schemeClr val="tx1"/>
                </a:solidFill>
              </a:rPr>
              <a:t>“Porque todos vosotros sois hijos de luz e hijos del día; no somos de la noche ni de las tinieblas”                           1 Tesalonicenses 5:5.  </a:t>
            </a:r>
            <a:endParaRPr lang="es-GT" sz="3600" kern="1200" dirty="0">
              <a:solidFill>
                <a:schemeClr val="tx1"/>
              </a:solidFill>
            </a:endParaRPr>
          </a:p>
        </p:txBody>
      </p:sp>
      <p:sp>
        <p:nvSpPr>
          <p:cNvPr id="16" name="Forma libre 15"/>
          <p:cNvSpPr/>
          <p:nvPr/>
        </p:nvSpPr>
        <p:spPr>
          <a:xfrm>
            <a:off x="8656790" y="2605681"/>
            <a:ext cx="1119669" cy="1771247"/>
          </a:xfrm>
          <a:custGeom>
            <a:avLst/>
            <a:gdLst>
              <a:gd name="connsiteX0" fmla="*/ 0 w 1119669"/>
              <a:gd name="connsiteY0" fmla="*/ 615818 h 1119669"/>
              <a:gd name="connsiteX1" fmla="*/ 251926 w 1119669"/>
              <a:gd name="connsiteY1" fmla="*/ 615818 h 1119669"/>
              <a:gd name="connsiteX2" fmla="*/ 251926 w 1119669"/>
              <a:gd name="connsiteY2" fmla="*/ 0 h 1119669"/>
              <a:gd name="connsiteX3" fmla="*/ 867743 w 1119669"/>
              <a:gd name="connsiteY3" fmla="*/ 0 h 1119669"/>
              <a:gd name="connsiteX4" fmla="*/ 867743 w 1119669"/>
              <a:gd name="connsiteY4" fmla="*/ 615818 h 1119669"/>
              <a:gd name="connsiteX5" fmla="*/ 1119669 w 1119669"/>
              <a:gd name="connsiteY5" fmla="*/ 615818 h 1119669"/>
              <a:gd name="connsiteX6" fmla="*/ 559835 w 1119669"/>
              <a:gd name="connsiteY6" fmla="*/ 1119669 h 1119669"/>
              <a:gd name="connsiteX7" fmla="*/ 0 w 1119669"/>
              <a:gd name="connsiteY7" fmla="*/ 615818 h 11196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19669" h="1119669">
                <a:moveTo>
                  <a:pt x="0" y="615818"/>
                </a:moveTo>
                <a:lnTo>
                  <a:pt x="251926" y="615818"/>
                </a:lnTo>
                <a:lnTo>
                  <a:pt x="251926" y="0"/>
                </a:lnTo>
                <a:lnTo>
                  <a:pt x="867743" y="0"/>
                </a:lnTo>
                <a:lnTo>
                  <a:pt x="867743" y="615818"/>
                </a:lnTo>
                <a:lnTo>
                  <a:pt x="1119669" y="615818"/>
                </a:lnTo>
                <a:lnTo>
                  <a:pt x="559835" y="1119669"/>
                </a:lnTo>
                <a:lnTo>
                  <a:pt x="0" y="615818"/>
                </a:lnTo>
                <a:close/>
              </a:path>
            </a:pathLst>
          </a:custGeom>
          <a:solidFill>
            <a:schemeClr val="bg1"/>
          </a:solidFill>
          <a:ln>
            <a:solidFill>
              <a:srgbClr val="D07D00">
                <a:alpha val="90000"/>
              </a:srgbClr>
            </a:solidFill>
          </a:ln>
          <a:scene3d>
            <a:camera prst="orthographicFront"/>
            <a:lightRig rig="flat" dir="t"/>
          </a:scene3d>
          <a:sp3d z="190500" extrusionH="12700" prstMaterial="plastic">
            <a:bevelT w="50800" h="50800"/>
          </a:sp3d>
        </p:spPr>
        <p:style>
          <a:lnRef idx="1"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lnRef>
          <a:fillRef idx="1"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fillRef>
          <a:effectRef idx="2"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02726" tIns="50800" rIns="302726" bIns="327918" numCol="1" spcCol="1270" anchor="ctr" anchorCtr="0">
            <a:noAutofit/>
          </a:bodyPr>
          <a:lstStyle/>
          <a:p>
            <a:pPr lvl="0" algn="just" defTabSz="1778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s-GT" sz="4000" kern="12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79266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5" grpId="0" animBg="1"/>
      <p:bldP spid="1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GT" sz="6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INTRODUCCIÓN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92727" y="1825625"/>
            <a:ext cx="10820399" cy="4505902"/>
          </a:xfrm>
        </p:spPr>
        <p:txBody>
          <a:bodyPr anchor="ctr">
            <a:noAutofit/>
          </a:bodyPr>
          <a:lstStyle/>
          <a:p>
            <a:pPr marL="539750" indent="-539750" algn="just">
              <a:buFont typeface="Wingdings" panose="05000000000000000000" pitchFamily="2" charset="2"/>
              <a:buChar char="ü"/>
            </a:pPr>
            <a:r>
              <a:rPr lang="es-GT" sz="3800" dirty="0"/>
              <a:t>Dios envío a su Hijo para darle salvación a todo aquel que en Él cree.</a:t>
            </a:r>
          </a:p>
          <a:p>
            <a:pPr marL="539750" indent="-539750" algn="just">
              <a:buFont typeface="Wingdings" panose="05000000000000000000" pitchFamily="2" charset="2"/>
              <a:buChar char="ü"/>
            </a:pPr>
            <a:r>
              <a:rPr lang="es-GT" sz="3800" dirty="0"/>
              <a:t>El que cree en Cristo no es condenado pero el que no cree en Cristo, ya ha sido condenado.</a:t>
            </a:r>
          </a:p>
          <a:p>
            <a:pPr marL="539750" indent="-539750" algn="just">
              <a:buFont typeface="Wingdings" panose="05000000000000000000" pitchFamily="2" charset="2"/>
              <a:buChar char="ü"/>
            </a:pPr>
            <a:r>
              <a:rPr lang="es-GT" sz="3800" dirty="0"/>
              <a:t>La razón de esta condenación es: amaron más las tinieblas que la luz.</a:t>
            </a:r>
          </a:p>
          <a:p>
            <a:pPr marL="539750" indent="-539750" algn="just">
              <a:buFont typeface="Wingdings" panose="05000000000000000000" pitchFamily="2" charset="2"/>
              <a:buChar char="ü"/>
            </a:pPr>
            <a:r>
              <a:rPr lang="es-GT" sz="3800" dirty="0"/>
              <a:t>El desafío que nos presenta esta lección es a vivir como hijos de Dios, hijos de luz.</a:t>
            </a:r>
          </a:p>
        </p:txBody>
      </p:sp>
    </p:spTree>
    <p:extLst>
      <p:ext uri="{BB962C8B-B14F-4D97-AF65-F5344CB8AC3E}">
        <p14:creationId xmlns:p14="http://schemas.microsoft.com/office/powerpoint/2010/main" val="26297720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1984C2F8-7988-43C9-81E5-DE6EAEF4A62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217" y="1969397"/>
            <a:ext cx="5756424" cy="4320387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1365" y="374072"/>
            <a:ext cx="11887200" cy="1233055"/>
          </a:xfrm>
        </p:spPr>
        <p:txBody>
          <a:bodyPr anchor="ctr">
            <a:noAutofit/>
          </a:bodyPr>
          <a:lstStyle/>
          <a:p>
            <a:pPr algn="ctr"/>
            <a:r>
              <a:rPr lang="pt-BR" sz="6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ALERTA Y CON DOMINIO PROPIO </a:t>
            </a:r>
            <a:endParaRPr lang="es-GT" sz="6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7" name="Marcador de texto 3"/>
          <p:cNvSpPr>
            <a:spLocks noGrp="1"/>
          </p:cNvSpPr>
          <p:nvPr>
            <p:ph type="body" sz="half" idx="2"/>
          </p:nvPr>
        </p:nvSpPr>
        <p:spPr>
          <a:xfrm>
            <a:off x="6243361" y="2964873"/>
            <a:ext cx="5758601" cy="896953"/>
          </a:xfrm>
        </p:spPr>
        <p:txBody>
          <a:bodyPr anchor="ctr">
            <a:normAutofit/>
          </a:bodyPr>
          <a:lstStyle/>
          <a:p>
            <a:pPr algn="ctr"/>
            <a:r>
              <a:rPr lang="es-GT" sz="4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Tesalonicenses 5:1-10.</a:t>
            </a:r>
          </a:p>
        </p:txBody>
      </p:sp>
      <p:sp>
        <p:nvSpPr>
          <p:cNvPr id="8" name="Elipse 7"/>
          <p:cNvSpPr/>
          <p:nvPr/>
        </p:nvSpPr>
        <p:spPr>
          <a:xfrm>
            <a:off x="8399763" y="4128564"/>
            <a:ext cx="1445795" cy="1302418"/>
          </a:xfrm>
          <a:prstGeom prst="ellipse">
            <a:avLst/>
          </a:prstGeom>
          <a:solidFill>
            <a:srgbClr val="3F92FE"/>
          </a:solidFill>
          <a:ln>
            <a:noFill/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GT" sz="6800" b="1" dirty="0">
                <a:solidFill>
                  <a:schemeClr val="tx1"/>
                </a:solidFill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3556146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AED1C4-B53F-4097-AE2C-1EA84642D5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2618" y="360218"/>
            <a:ext cx="11180618" cy="6096000"/>
          </a:xfrm>
        </p:spPr>
        <p:txBody>
          <a:bodyPr anchor="ctr">
            <a:normAutofit lnSpcReduction="10000"/>
          </a:bodyPr>
          <a:lstStyle/>
          <a:p>
            <a:pPr marL="539750" indent="-539750" algn="just">
              <a:buFont typeface="+mj-lt"/>
              <a:buAutoNum type="alphaUcPeriod"/>
            </a:pPr>
            <a:r>
              <a:rPr lang="es-GT" sz="3600" b="1" dirty="0"/>
              <a:t>El cristiano tiene que estar alerta ante el regreso de Cristo.</a:t>
            </a:r>
          </a:p>
          <a:p>
            <a:pPr marL="914400" lvl="1" indent="-457200" algn="just">
              <a:buFont typeface="+mj-lt"/>
              <a:buAutoNum type="arabicParenR"/>
            </a:pPr>
            <a:r>
              <a:rPr lang="es-GT" sz="3200" dirty="0"/>
              <a:t>El cristiano sabe que Cristo volverá, pero no sabe en qué momento, V.1.</a:t>
            </a:r>
          </a:p>
          <a:p>
            <a:pPr marL="914400" lvl="1" indent="-457200" algn="just">
              <a:buFont typeface="+mj-lt"/>
              <a:buAutoNum type="arabicParenR"/>
            </a:pPr>
            <a:r>
              <a:rPr lang="es-GT" sz="3200" dirty="0"/>
              <a:t>El regreso de Cristo o el día del Señor sorprenderá al mundo no creyente, V.2,3.</a:t>
            </a:r>
          </a:p>
          <a:p>
            <a:pPr marL="1371600" lvl="2" indent="-457200" algn="just">
              <a:buFont typeface="+mj-lt"/>
              <a:buAutoNum type="alphaLcParenR"/>
            </a:pPr>
            <a:r>
              <a:rPr lang="es-GT" sz="3000" dirty="0"/>
              <a:t>El ladrón no avisa en qué momento entrará a una casa.</a:t>
            </a:r>
          </a:p>
          <a:p>
            <a:pPr marL="1371600" lvl="2" indent="-457200" algn="just">
              <a:buFont typeface="+mj-lt"/>
              <a:buAutoNum type="alphaLcParenR"/>
            </a:pPr>
            <a:r>
              <a:rPr lang="es-GT" sz="3000" dirty="0"/>
              <a:t>De igual manera, Dios no revela el momento en el que regresará Cristo.</a:t>
            </a:r>
          </a:p>
          <a:p>
            <a:pPr marL="1371600" lvl="2" indent="-457200" algn="just">
              <a:buFont typeface="+mj-lt"/>
              <a:buAutoNum type="alphaLcParenR"/>
            </a:pPr>
            <a:r>
              <a:rPr lang="es-GT" sz="3000" dirty="0"/>
              <a:t>Jesús, Pedro y Juan utilizaron el mismo lenguaje, Mateo 24:42-44; Lucas 12:39-40; 2 Pedro 3:10; Apocalipsis 3:3, 16:15.</a:t>
            </a:r>
          </a:p>
          <a:p>
            <a:pPr marL="914400" lvl="1" indent="-457200" algn="just">
              <a:buFont typeface="+mj-lt"/>
              <a:buAutoNum type="arabicParenR"/>
            </a:pPr>
            <a:r>
              <a:rPr lang="es-GT" sz="3200" dirty="0"/>
              <a:t>El regreso de Cristo no debe sorprender al cristiano, V.4,5. Véase Juan 1:6-9.</a:t>
            </a:r>
          </a:p>
        </p:txBody>
      </p:sp>
    </p:spTree>
    <p:extLst>
      <p:ext uri="{BB962C8B-B14F-4D97-AF65-F5344CB8AC3E}">
        <p14:creationId xmlns:p14="http://schemas.microsoft.com/office/powerpoint/2010/main" val="20626240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AED1C4-B53F-4097-AE2C-1EA84642D5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2618" y="540326"/>
            <a:ext cx="11180618" cy="5763491"/>
          </a:xfrm>
        </p:spPr>
        <p:txBody>
          <a:bodyPr anchor="ctr">
            <a:normAutofit/>
          </a:bodyPr>
          <a:lstStyle/>
          <a:p>
            <a:pPr marL="539750" indent="-539750" algn="just">
              <a:buFont typeface="+mj-lt"/>
              <a:buAutoNum type="alphaUcPeriod" startAt="2"/>
            </a:pPr>
            <a:r>
              <a:rPr lang="es-GT" sz="3800" b="1" dirty="0"/>
              <a:t>El cristiano tiene que estar alerta espiritualmente.</a:t>
            </a:r>
          </a:p>
          <a:p>
            <a:pPr marL="971550" lvl="1" indent="-514350" algn="just">
              <a:buFont typeface="+mj-lt"/>
              <a:buAutoNum type="arabicParenR"/>
            </a:pPr>
            <a:r>
              <a:rPr lang="es-GT" sz="3400" dirty="0"/>
              <a:t>No dormir, sino velar y ser sobrio, V.6.</a:t>
            </a:r>
          </a:p>
          <a:p>
            <a:pPr marL="971550" lvl="1" indent="-514350" algn="just">
              <a:buFont typeface="+mj-lt"/>
              <a:buAutoNum type="arabicParenR"/>
            </a:pPr>
            <a:r>
              <a:rPr lang="es-GT" sz="3400" dirty="0"/>
              <a:t>No vivir un estilo de vida pecaminoso como los inconversos, V.7.</a:t>
            </a:r>
          </a:p>
          <a:p>
            <a:pPr marL="971550" lvl="1" indent="-514350" algn="just">
              <a:buFont typeface="+mj-lt"/>
              <a:buAutoNum type="arabicParenR"/>
            </a:pPr>
            <a:r>
              <a:rPr lang="es-GT" sz="3400" dirty="0"/>
              <a:t>Revestirnos de la armadura espiritual, V.8.</a:t>
            </a:r>
          </a:p>
          <a:p>
            <a:pPr marL="971550" lvl="1" indent="-514350" algn="just">
              <a:buFont typeface="+mj-lt"/>
              <a:buAutoNum type="arabicParenR"/>
            </a:pPr>
            <a:r>
              <a:rPr lang="es-GT" sz="3400" dirty="0"/>
              <a:t>Estar seguro de nuestro futuro, V.9,10.</a:t>
            </a:r>
          </a:p>
          <a:p>
            <a:pPr marL="539750" indent="-539750" algn="just">
              <a:buFont typeface="+mj-lt"/>
              <a:buAutoNum type="alphaUcPeriod" startAt="2"/>
            </a:pPr>
            <a:r>
              <a:rPr lang="es-GT" sz="3800" b="1" dirty="0"/>
              <a:t>Es necesario que el cristiano viva una vida agradable a Cristo, de manera que siempre esté listo para su venida.</a:t>
            </a:r>
          </a:p>
        </p:txBody>
      </p:sp>
    </p:spTree>
    <p:extLst>
      <p:ext uri="{BB962C8B-B14F-4D97-AF65-F5344CB8AC3E}">
        <p14:creationId xmlns:p14="http://schemas.microsoft.com/office/powerpoint/2010/main" val="17436415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EB80C60F-1D57-4456-A9A3-9D1A8EB5A3B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23" y="1969395"/>
            <a:ext cx="5762561" cy="4320387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1365" y="374072"/>
            <a:ext cx="11887200" cy="1233055"/>
          </a:xfrm>
        </p:spPr>
        <p:txBody>
          <a:bodyPr anchor="ctr">
            <a:noAutofit/>
          </a:bodyPr>
          <a:lstStyle/>
          <a:p>
            <a:pPr algn="ctr"/>
            <a:r>
              <a:rPr lang="pt-BR" sz="6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LA EDIFICACIÓN MUTUA</a:t>
            </a:r>
            <a:endParaRPr lang="es-GT" sz="6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7" name="Marcador de texto 3"/>
          <p:cNvSpPr>
            <a:spLocks noGrp="1"/>
          </p:cNvSpPr>
          <p:nvPr>
            <p:ph type="body" sz="half" idx="2"/>
          </p:nvPr>
        </p:nvSpPr>
        <p:spPr>
          <a:xfrm>
            <a:off x="6243361" y="2964873"/>
            <a:ext cx="5758601" cy="896953"/>
          </a:xfrm>
        </p:spPr>
        <p:txBody>
          <a:bodyPr anchor="ctr">
            <a:normAutofit/>
          </a:bodyPr>
          <a:lstStyle/>
          <a:p>
            <a:pPr algn="ctr"/>
            <a:r>
              <a:rPr lang="es-GT" sz="4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Tesalonicenses 5:11-15.</a:t>
            </a:r>
          </a:p>
        </p:txBody>
      </p:sp>
      <p:sp>
        <p:nvSpPr>
          <p:cNvPr id="8" name="Elipse 7"/>
          <p:cNvSpPr/>
          <p:nvPr/>
        </p:nvSpPr>
        <p:spPr>
          <a:xfrm>
            <a:off x="8399763" y="4128564"/>
            <a:ext cx="1445795" cy="1302418"/>
          </a:xfrm>
          <a:prstGeom prst="ellipse">
            <a:avLst/>
          </a:prstGeom>
          <a:solidFill>
            <a:srgbClr val="3F92FE"/>
          </a:solidFill>
          <a:ln>
            <a:noFill/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GT" sz="6800" b="1" dirty="0">
                <a:solidFill>
                  <a:schemeClr val="tx1"/>
                </a:solidFill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17504539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AED1C4-B53F-4097-AE2C-1EA84642D5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2618" y="360218"/>
            <a:ext cx="11180618" cy="6096000"/>
          </a:xfrm>
        </p:spPr>
        <p:txBody>
          <a:bodyPr anchor="ctr">
            <a:normAutofit/>
          </a:bodyPr>
          <a:lstStyle/>
          <a:p>
            <a:pPr marL="539750" indent="-539750" algn="just">
              <a:buFont typeface="+mj-lt"/>
              <a:buAutoNum type="alphaUcPeriod"/>
            </a:pPr>
            <a:r>
              <a:rPr lang="es-GT" sz="3600" b="1" dirty="0"/>
              <a:t>El privilegio del cristiano en relación fraternal con los demás: darnos aliento, ayudarnos y edificarnos unos a otros, V.11.</a:t>
            </a:r>
          </a:p>
          <a:p>
            <a:pPr marL="539750" indent="-539750" algn="just">
              <a:buFont typeface="+mj-lt"/>
              <a:buAutoNum type="alphaUcPeriod"/>
            </a:pPr>
            <a:r>
              <a:rPr lang="es-GT" sz="3600" b="1" dirty="0"/>
              <a:t>El privilegio del cristiano en relación a nuestros líderes, V.12-13.</a:t>
            </a:r>
          </a:p>
          <a:p>
            <a:pPr marL="996950" lvl="1" indent="-539750" algn="just">
              <a:buFont typeface="+mj-lt"/>
              <a:buAutoNum type="arabicParenR"/>
            </a:pPr>
            <a:r>
              <a:rPr lang="es-GT" sz="3200" dirty="0"/>
              <a:t>Reconocer a vuestros líderes por su trabajo, por presidir o guiar a la congregación, y por amonestar. “Amonestar= Llamar la atención, reprender gentilmente, advertir como un hermano mayor”.</a:t>
            </a:r>
            <a:endParaRPr lang="es-GT" sz="3600" dirty="0"/>
          </a:p>
          <a:p>
            <a:pPr marL="996950" lvl="1" indent="-539750" algn="just">
              <a:buFont typeface="+mj-lt"/>
              <a:buAutoNum type="arabicParenR"/>
            </a:pPr>
            <a:r>
              <a:rPr lang="es-GT" sz="3200" dirty="0"/>
              <a:t>Tenerlos en mucha estima y amor por causa de su obra.</a:t>
            </a:r>
          </a:p>
          <a:p>
            <a:pPr marL="996950" lvl="1" indent="-539750" algn="just">
              <a:buFont typeface="+mj-lt"/>
              <a:buAutoNum type="arabicParenR"/>
            </a:pPr>
            <a:r>
              <a:rPr lang="es-GT" sz="3200" dirty="0"/>
              <a:t>Tener paz entre vosotros= “Dejar sus riñas y discusiones”.</a:t>
            </a:r>
          </a:p>
        </p:txBody>
      </p:sp>
    </p:spTree>
    <p:extLst>
      <p:ext uri="{BB962C8B-B14F-4D97-AF65-F5344CB8AC3E}">
        <p14:creationId xmlns:p14="http://schemas.microsoft.com/office/powerpoint/2010/main" val="425207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AED1C4-B53F-4097-AE2C-1EA84642D5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2618" y="540326"/>
            <a:ext cx="11180618" cy="5763491"/>
          </a:xfrm>
        </p:spPr>
        <p:txBody>
          <a:bodyPr anchor="ctr">
            <a:normAutofit lnSpcReduction="10000"/>
          </a:bodyPr>
          <a:lstStyle/>
          <a:p>
            <a:pPr marL="539750" indent="-539750" algn="just">
              <a:buFont typeface="+mj-lt"/>
              <a:buAutoNum type="alphaUcPeriod" startAt="3"/>
            </a:pPr>
            <a:r>
              <a:rPr lang="es-GT" sz="3800" b="1" dirty="0"/>
              <a:t>El privilegio de lidiar con las personas difíciles,        V.14-15.</a:t>
            </a:r>
          </a:p>
          <a:p>
            <a:pPr marL="996950" lvl="1" indent="-539750" algn="just">
              <a:buFont typeface="+mj-lt"/>
              <a:buAutoNum type="arabicParenR"/>
            </a:pPr>
            <a:r>
              <a:rPr lang="es-GT" sz="3400" dirty="0"/>
              <a:t>Amonestar a los ociosos o holgazanes.</a:t>
            </a:r>
          </a:p>
          <a:p>
            <a:pPr marL="996950" lvl="1" indent="-539750" algn="just">
              <a:buFont typeface="+mj-lt"/>
              <a:buAutoNum type="arabicParenR"/>
            </a:pPr>
            <a:r>
              <a:rPr lang="es-GT" sz="3400" dirty="0"/>
              <a:t>Animar a los de poco animo o poco inteligentes.</a:t>
            </a:r>
          </a:p>
          <a:p>
            <a:pPr marL="996950" lvl="1" indent="-539750" algn="just">
              <a:buFont typeface="+mj-lt"/>
              <a:buAutoNum type="arabicParenR"/>
            </a:pPr>
            <a:r>
              <a:rPr lang="es-GT" sz="3400" dirty="0"/>
              <a:t>Sostener a los débiles en la fe.</a:t>
            </a:r>
          </a:p>
          <a:p>
            <a:pPr marL="996950" lvl="1" indent="-539750" algn="just">
              <a:buFont typeface="+mj-lt"/>
              <a:buAutoNum type="arabicParenR"/>
            </a:pPr>
            <a:r>
              <a:rPr lang="es-GT" sz="3400" dirty="0"/>
              <a:t>Ser pacientes con todos.</a:t>
            </a:r>
          </a:p>
          <a:p>
            <a:pPr marL="996950" lvl="1" indent="-539750" algn="just">
              <a:buFont typeface="+mj-lt"/>
              <a:buAutoNum type="arabicParenR"/>
            </a:pPr>
            <a:r>
              <a:rPr lang="es-GT" sz="3400" dirty="0"/>
              <a:t>No ser vengativo más bien perdonar. Véase Mateo 5:44; Romanos 12:17-20.</a:t>
            </a:r>
          </a:p>
          <a:p>
            <a:pPr marL="539750" indent="-539750" algn="just">
              <a:buFont typeface="+mj-lt"/>
              <a:buAutoNum type="alphaUcPeriod" startAt="3"/>
            </a:pPr>
            <a:r>
              <a:rPr lang="es-GT" sz="3800" b="1" dirty="0"/>
              <a:t>Es necesario que el cristiano manifieste el amor de Dios tanto a sus hermanos en la fe, como también a todos los inconversos.</a:t>
            </a:r>
          </a:p>
        </p:txBody>
      </p:sp>
    </p:spTree>
    <p:extLst>
      <p:ext uri="{BB962C8B-B14F-4D97-AF65-F5344CB8AC3E}">
        <p14:creationId xmlns:p14="http://schemas.microsoft.com/office/powerpoint/2010/main" val="40847844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1064</TotalTime>
  <Words>804</Words>
  <Application>Microsoft Office PowerPoint</Application>
  <PresentationFormat>Panorámica</PresentationFormat>
  <Paragraphs>65</Paragraphs>
  <Slides>15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Wingdings</vt:lpstr>
      <vt:lpstr>Tema de Office</vt:lpstr>
      <vt:lpstr>HIJOS DE LA LUZ</vt:lpstr>
      <vt:lpstr>Presentación de PowerPoint</vt:lpstr>
      <vt:lpstr>INTRODUCCIÓN</vt:lpstr>
      <vt:lpstr>ALERTA Y CON DOMINIO PROPIO </vt:lpstr>
      <vt:lpstr>Presentación de PowerPoint</vt:lpstr>
      <vt:lpstr>Presentación de PowerPoint</vt:lpstr>
      <vt:lpstr>LA EDIFICACIÓN MUTUA</vt:lpstr>
      <vt:lpstr>Presentación de PowerPoint</vt:lpstr>
      <vt:lpstr>Presentación de PowerPoint</vt:lpstr>
      <vt:lpstr>OBEDEZCA LA VOLUNTAD DE DIOS</vt:lpstr>
      <vt:lpstr>Presentación de PowerPoint</vt:lpstr>
      <vt:lpstr>Presentación de PowerPoint</vt:lpstr>
      <vt:lpstr>DISCIPULADO Y   MINISTERIO EN ACCIÓN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 MINISTERIO DE LA RECONCILIACIÓN</dc:title>
  <dc:creator>Alberto A. Gaitan Ortiz</dc:creator>
  <cp:lastModifiedBy>El Chiko de Rojo</cp:lastModifiedBy>
  <cp:revision>224</cp:revision>
  <dcterms:created xsi:type="dcterms:W3CDTF">2018-04-23T20:17:41Z</dcterms:created>
  <dcterms:modified xsi:type="dcterms:W3CDTF">2020-02-11T00:08:24Z</dcterms:modified>
</cp:coreProperties>
</file>