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76" r:id="rId7"/>
    <p:sldId id="275" r:id="rId8"/>
    <p:sldId id="281" r:id="rId9"/>
    <p:sldId id="260" r:id="rId10"/>
    <p:sldId id="271" r:id="rId11"/>
    <p:sldId id="279" r:id="rId12"/>
    <p:sldId id="282" r:id="rId13"/>
    <p:sldId id="261" r:id="rId14"/>
    <p:sldId id="274" r:id="rId15"/>
    <p:sldId id="278" r:id="rId16"/>
    <p:sldId id="267" r:id="rId17"/>
    <p:sldId id="262" r:id="rId18"/>
    <p:sldId id="283" r:id="rId19"/>
    <p:sldId id="280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412"/>
    <a:srgbClr val="FBA846"/>
    <a:srgbClr val="FCBC27"/>
    <a:srgbClr val="FC9619"/>
    <a:srgbClr val="56C2E9"/>
    <a:srgbClr val="0080C7"/>
    <a:srgbClr val="E4F1F9"/>
    <a:srgbClr val="DFA35B"/>
    <a:srgbClr val="7EBC37"/>
    <a:srgbClr val="9DC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28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58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96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60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66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7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73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55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09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46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70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0535-6C3B-443B-B00D-50F61ADF4491}" type="datetimeFigureOut">
              <a:rPr lang="es-GT" smtClean="0"/>
              <a:t>17/09/2019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84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" y="489748"/>
            <a:ext cx="5800725" cy="3250980"/>
          </a:xfrm>
        </p:spPr>
        <p:txBody>
          <a:bodyPr anchor="ctr">
            <a:noAutofit/>
          </a:bodyPr>
          <a:lstStyle/>
          <a:p>
            <a:pPr algn="ctr"/>
            <a:r>
              <a:rPr lang="es-GT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PRIMERA PRUEBA DE JOB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1450" y="4054754"/>
            <a:ext cx="5800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cristianos podemos confiar en Dios en nuestros momentos de prueba”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925EA3-7440-41E8-AAC0-6BB39460F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46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6" y="540326"/>
            <a:ext cx="10820400" cy="5763491"/>
          </a:xfrm>
        </p:spPr>
        <p:txBody>
          <a:bodyPr anchor="ctr">
            <a:noAutofit/>
          </a:bodyPr>
          <a:lstStyle/>
          <a:p>
            <a:pPr marL="539750" lvl="2" indent="-5397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abiertamente desafía a Dios, V.10-12. </a:t>
            </a:r>
          </a:p>
          <a:p>
            <a:pPr marL="985838" lvl="3" indent="-528638" algn="just">
              <a:buFont typeface="+mj-lt"/>
              <a:buAutoNum type="arabicParenR"/>
            </a:pPr>
            <a:r>
              <a:rPr lang="es-GT" sz="3800" dirty="0"/>
              <a:t>El insinúa que Dios favoreció a Job de una manera inmerecida.</a:t>
            </a:r>
          </a:p>
          <a:p>
            <a:pPr marL="985838" lvl="3" indent="-528638" algn="just">
              <a:buFont typeface="+mj-lt"/>
              <a:buAutoNum type="arabicParenR"/>
            </a:pPr>
            <a:r>
              <a:rPr lang="es-GT" sz="3800" dirty="0"/>
              <a:t>El le dice a Dios que si El hace desaparecer todo lo que posee Job este lo maldecirá en su misma presencia.</a:t>
            </a:r>
          </a:p>
          <a:p>
            <a:pPr marL="985838" lvl="3" indent="-528638" algn="just">
              <a:buFont typeface="+mj-lt"/>
              <a:buAutoNum type="arabicParenR"/>
            </a:pPr>
            <a:r>
              <a:rPr lang="es-GT" sz="3800" dirty="0"/>
              <a:t>El pasó por alto la cortesía propia de la corte al dirigirse a Dios. “Mi Señor”.</a:t>
            </a:r>
          </a:p>
          <a:p>
            <a:pPr marL="985838" lvl="3" indent="-528638" algn="just">
              <a:buFont typeface="+mj-lt"/>
              <a:buAutoNum type="arabicParenR"/>
            </a:pPr>
            <a:r>
              <a:rPr lang="es-GT" sz="3800" dirty="0"/>
              <a:t>Dios aceptó el desafío y Job seria puesto a prueba, V.12, 8.</a:t>
            </a:r>
          </a:p>
        </p:txBody>
      </p:sp>
    </p:spTree>
    <p:extLst>
      <p:ext uri="{BB962C8B-B14F-4D97-AF65-F5344CB8AC3E}">
        <p14:creationId xmlns:p14="http://schemas.microsoft.com/office/powerpoint/2010/main" val="24397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5" y="540327"/>
            <a:ext cx="10792691" cy="5777346"/>
          </a:xfrm>
        </p:spPr>
        <p:txBody>
          <a:bodyPr anchor="ctr">
            <a:normAutofit/>
          </a:bodyPr>
          <a:lstStyle/>
          <a:p>
            <a:pPr marL="542925" lvl="1" indent="-542925" algn="just">
              <a:buFont typeface="+mj-lt"/>
              <a:buAutoNum type="alphaUcPeriod" startAt="4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que saber que Satanás no puede actuar sin que Dios lo permita, no actúa libremente, Dios controla sus límites, confiemos en Dios. </a:t>
            </a:r>
          </a:p>
        </p:txBody>
      </p:sp>
    </p:spTree>
    <p:extLst>
      <p:ext uri="{BB962C8B-B14F-4D97-AF65-F5344CB8AC3E}">
        <p14:creationId xmlns:p14="http://schemas.microsoft.com/office/powerpoint/2010/main" val="3717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34F6E1-34E1-40B4-95D8-D7603334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0" y="755494"/>
            <a:ext cx="5210175" cy="5019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7503" y="1224342"/>
            <a:ext cx="5917052" cy="2306308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REACCIÓN DE JOB ANTE LA CALAMIDAD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8857" y="3768430"/>
            <a:ext cx="4254345" cy="867592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b="1" i="1" dirty="0"/>
              <a:t>Job 1:13-22.</a:t>
            </a:r>
          </a:p>
        </p:txBody>
      </p:sp>
      <p:sp>
        <p:nvSpPr>
          <p:cNvPr id="6" name="Elipse 5"/>
          <p:cNvSpPr/>
          <p:nvPr/>
        </p:nvSpPr>
        <p:spPr>
          <a:xfrm>
            <a:off x="8237124" y="4873802"/>
            <a:ext cx="1317812" cy="1344706"/>
          </a:xfrm>
          <a:prstGeom prst="ellipse">
            <a:avLst/>
          </a:prstGeom>
          <a:solidFill>
            <a:srgbClr val="FBA8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2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291" y="526472"/>
            <a:ext cx="10792691" cy="5763491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Cuatro mensajeros vinieron a Job con noticias devastadoras.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primero le dijo que habían sido atacados por los sabeos, V.13-15.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segundo le dijo que fuego del cielo acabó con las ovejas y pastores, V.16.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tercero le dijo que los caldeos robaron los camellos y mataron a los criados, V.17.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cuarto le dijo que un gran viento acabó con sus hijos y sus hijas, V.18-19.</a:t>
            </a:r>
          </a:p>
        </p:txBody>
      </p:sp>
    </p:spTree>
    <p:extLst>
      <p:ext uri="{BB962C8B-B14F-4D97-AF65-F5344CB8AC3E}">
        <p14:creationId xmlns:p14="http://schemas.microsoft.com/office/powerpoint/2010/main" val="1992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291" y="540327"/>
            <a:ext cx="10792691" cy="5777346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respondió de inmediato a estas noticias devastadoras.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lamentó la pérdida, V. 20.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declaró que sin nada había venido a este mundo y sin nada saldría de ella, V.21. Véase Eclesiastés 5:15; 1 Timoteo 6:7.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proclamó la soberanía de Dios, V.21.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no renegó a Dios, ni le culpó por sus desgracias, V. 22.</a:t>
            </a:r>
          </a:p>
        </p:txBody>
      </p:sp>
    </p:spTree>
    <p:extLst>
      <p:ext uri="{BB962C8B-B14F-4D97-AF65-F5344CB8AC3E}">
        <p14:creationId xmlns:p14="http://schemas.microsoft.com/office/powerpoint/2010/main" val="9249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5" y="526474"/>
            <a:ext cx="10778837" cy="5777344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que reaccionar correctamente cuando enfrentemos la crisis, respondamos con fe y adoración, incluso cuando la situación nos parece insoportable. </a:t>
            </a:r>
          </a:p>
        </p:txBody>
      </p:sp>
    </p:spTree>
    <p:extLst>
      <p:ext uri="{BB962C8B-B14F-4D97-AF65-F5344CB8AC3E}">
        <p14:creationId xmlns:p14="http://schemas.microsoft.com/office/powerpoint/2010/main" val="24733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9254"/>
            <a:ext cx="10515600" cy="5403663"/>
          </a:xfrm>
          <a:prstGeom prst="curvedRightArrow">
            <a:avLst>
              <a:gd name="adj1" fmla="val 41492"/>
              <a:gd name="adj2" fmla="val 50000"/>
              <a:gd name="adj3" fmla="val 25000"/>
            </a:avLst>
          </a:prstGeom>
          <a:solidFill>
            <a:srgbClr val="8AC412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67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67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67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67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67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3428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6" y="540327"/>
            <a:ext cx="10806546" cy="5763491"/>
          </a:xfrm>
        </p:spPr>
        <p:txBody>
          <a:bodyPr anchor="ctr">
            <a:noAutofit/>
          </a:bodyPr>
          <a:lstStyle/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ejemplo de Job aprendemos a confiar en Dios, aún en los peores momentos de nuestra vida.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llama para que le sigamos cada día, y aprendamos también de Él.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Véase Mateo 11:28-30 y Hebreos 13:5.</a:t>
            </a:r>
          </a:p>
          <a:p>
            <a:pPr algn="just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Oremos por los que están enfrentando un tiempo de prueba para que sean fortalecidos y sean fieles a Dios.</a:t>
            </a:r>
          </a:p>
        </p:txBody>
      </p:sp>
    </p:spTree>
    <p:extLst>
      <p:ext uri="{BB962C8B-B14F-4D97-AF65-F5344CB8AC3E}">
        <p14:creationId xmlns:p14="http://schemas.microsoft.com/office/powerpoint/2010/main" val="2029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0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6187E5-C07E-4B13-8458-DEA6A6EB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/>
        </p:nvSpPr>
        <p:spPr>
          <a:xfrm>
            <a:off x="4433455" y="4229512"/>
            <a:ext cx="7363262" cy="1975104"/>
          </a:xfrm>
          <a:custGeom>
            <a:avLst/>
            <a:gdLst>
              <a:gd name="connsiteX0" fmla="*/ 0 w 8938260"/>
              <a:gd name="connsiteY0" fmla="*/ 172257 h 1722568"/>
              <a:gd name="connsiteX1" fmla="*/ 172257 w 8938260"/>
              <a:gd name="connsiteY1" fmla="*/ 0 h 1722568"/>
              <a:gd name="connsiteX2" fmla="*/ 8766003 w 8938260"/>
              <a:gd name="connsiteY2" fmla="*/ 0 h 1722568"/>
              <a:gd name="connsiteX3" fmla="*/ 8938260 w 8938260"/>
              <a:gd name="connsiteY3" fmla="*/ 172257 h 1722568"/>
              <a:gd name="connsiteX4" fmla="*/ 8938260 w 8938260"/>
              <a:gd name="connsiteY4" fmla="*/ 1550311 h 1722568"/>
              <a:gd name="connsiteX5" fmla="*/ 8766003 w 8938260"/>
              <a:gd name="connsiteY5" fmla="*/ 1722568 h 1722568"/>
              <a:gd name="connsiteX6" fmla="*/ 172257 w 8938260"/>
              <a:gd name="connsiteY6" fmla="*/ 1722568 h 1722568"/>
              <a:gd name="connsiteX7" fmla="*/ 0 w 8938260"/>
              <a:gd name="connsiteY7" fmla="*/ 1550311 h 1722568"/>
              <a:gd name="connsiteX8" fmla="*/ 0 w 8938260"/>
              <a:gd name="connsiteY8" fmla="*/ 172257 h 172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722568">
                <a:moveTo>
                  <a:pt x="0" y="172257"/>
                </a:moveTo>
                <a:cubicBezTo>
                  <a:pt x="0" y="77122"/>
                  <a:pt x="77122" y="0"/>
                  <a:pt x="172257" y="0"/>
                </a:cubicBezTo>
                <a:lnTo>
                  <a:pt x="8766003" y="0"/>
                </a:lnTo>
                <a:cubicBezTo>
                  <a:pt x="8861138" y="0"/>
                  <a:pt x="8938260" y="77122"/>
                  <a:pt x="8938260" y="172257"/>
                </a:cubicBezTo>
                <a:lnTo>
                  <a:pt x="8938260" y="1550311"/>
                </a:lnTo>
                <a:cubicBezTo>
                  <a:pt x="8938260" y="1645446"/>
                  <a:pt x="8861138" y="1722568"/>
                  <a:pt x="8766003" y="1722568"/>
                </a:cubicBezTo>
                <a:lnTo>
                  <a:pt x="172257" y="1722568"/>
                </a:lnTo>
                <a:cubicBezTo>
                  <a:pt x="77122" y="1722568"/>
                  <a:pt x="0" y="1645446"/>
                  <a:pt x="0" y="1550311"/>
                </a:cubicBezTo>
                <a:lnTo>
                  <a:pt x="0" y="172257"/>
                </a:lnTo>
                <a:close/>
              </a:path>
            </a:pathLst>
          </a:custGeom>
          <a:solidFill>
            <a:srgbClr val="FCBC27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32" tIns="157132" rIns="2065472" bIns="157132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4000" b="1" dirty="0">
                <a:solidFill>
                  <a:schemeClr val="tx1"/>
                </a:solidFill>
              </a:rPr>
              <a:t>FUNDAMENTO BÍBLICO: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3600" dirty="0">
                <a:solidFill>
                  <a:schemeClr val="tx1"/>
                </a:solidFill>
              </a:rPr>
              <a:t>Job 1:1-22.</a:t>
            </a:r>
            <a:endParaRPr lang="es-GT" sz="3600" kern="1200" dirty="0">
              <a:solidFill>
                <a:schemeClr val="tx1"/>
              </a:solidFill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295267" y="524256"/>
            <a:ext cx="9153534" cy="3413760"/>
          </a:xfrm>
          <a:custGeom>
            <a:avLst/>
            <a:gdLst>
              <a:gd name="connsiteX0" fmla="*/ 0 w 8938260"/>
              <a:gd name="connsiteY0" fmla="*/ 172257 h 1722568"/>
              <a:gd name="connsiteX1" fmla="*/ 172257 w 8938260"/>
              <a:gd name="connsiteY1" fmla="*/ 0 h 1722568"/>
              <a:gd name="connsiteX2" fmla="*/ 8766003 w 8938260"/>
              <a:gd name="connsiteY2" fmla="*/ 0 h 1722568"/>
              <a:gd name="connsiteX3" fmla="*/ 8938260 w 8938260"/>
              <a:gd name="connsiteY3" fmla="*/ 172257 h 1722568"/>
              <a:gd name="connsiteX4" fmla="*/ 8938260 w 8938260"/>
              <a:gd name="connsiteY4" fmla="*/ 1550311 h 1722568"/>
              <a:gd name="connsiteX5" fmla="*/ 8766003 w 8938260"/>
              <a:gd name="connsiteY5" fmla="*/ 1722568 h 1722568"/>
              <a:gd name="connsiteX6" fmla="*/ 172257 w 8938260"/>
              <a:gd name="connsiteY6" fmla="*/ 1722568 h 1722568"/>
              <a:gd name="connsiteX7" fmla="*/ 0 w 8938260"/>
              <a:gd name="connsiteY7" fmla="*/ 1550311 h 1722568"/>
              <a:gd name="connsiteX8" fmla="*/ 0 w 8938260"/>
              <a:gd name="connsiteY8" fmla="*/ 172257 h 172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722568">
                <a:moveTo>
                  <a:pt x="0" y="172257"/>
                </a:moveTo>
                <a:cubicBezTo>
                  <a:pt x="0" y="77122"/>
                  <a:pt x="77122" y="0"/>
                  <a:pt x="172257" y="0"/>
                </a:cubicBezTo>
                <a:lnTo>
                  <a:pt x="8766003" y="0"/>
                </a:lnTo>
                <a:cubicBezTo>
                  <a:pt x="8861138" y="0"/>
                  <a:pt x="8938260" y="77122"/>
                  <a:pt x="8938260" y="172257"/>
                </a:cubicBezTo>
                <a:lnTo>
                  <a:pt x="8938260" y="1550311"/>
                </a:lnTo>
                <a:cubicBezTo>
                  <a:pt x="8938260" y="1645446"/>
                  <a:pt x="8861138" y="1722568"/>
                  <a:pt x="8766003" y="1722568"/>
                </a:cubicBezTo>
                <a:lnTo>
                  <a:pt x="172257" y="1722568"/>
                </a:lnTo>
                <a:cubicBezTo>
                  <a:pt x="77122" y="1722568"/>
                  <a:pt x="0" y="1645446"/>
                  <a:pt x="0" y="1550311"/>
                </a:cubicBezTo>
                <a:lnTo>
                  <a:pt x="0" y="172257"/>
                </a:lnTo>
                <a:close/>
              </a:path>
            </a:pathLst>
          </a:custGeom>
          <a:solidFill>
            <a:srgbClr val="8AC41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32" tIns="157132" rIns="1915014" bIns="157132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4000" b="1" dirty="0">
                <a:solidFill>
                  <a:schemeClr val="tx1"/>
                </a:solidFill>
              </a:rPr>
              <a:t>VERSÍCULO CLAVE:</a:t>
            </a:r>
          </a:p>
          <a:p>
            <a:pPr lvl="0" algn="just" defTabSz="13001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3800" dirty="0">
                <a:solidFill>
                  <a:schemeClr val="tx1"/>
                </a:solidFill>
              </a:rPr>
              <a:t>“Y Jehová dijo a Satanás: ¿No has considerado a mi siervo Job, que no hay otro como él en la tierra, varón perfecto y recto, temeroso de Dios y apartado del mal?, Job 1:8. </a:t>
            </a:r>
            <a:endParaRPr lang="es-GT" sz="3800" kern="1200" dirty="0">
              <a:solidFill>
                <a:schemeClr val="tx1"/>
              </a:solidFill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7944110" y="3247092"/>
            <a:ext cx="1119669" cy="1234440"/>
          </a:xfrm>
          <a:custGeom>
            <a:avLst/>
            <a:gdLst>
              <a:gd name="connsiteX0" fmla="*/ 0 w 1119669"/>
              <a:gd name="connsiteY0" fmla="*/ 615818 h 1119669"/>
              <a:gd name="connsiteX1" fmla="*/ 251926 w 1119669"/>
              <a:gd name="connsiteY1" fmla="*/ 615818 h 1119669"/>
              <a:gd name="connsiteX2" fmla="*/ 251926 w 1119669"/>
              <a:gd name="connsiteY2" fmla="*/ 0 h 1119669"/>
              <a:gd name="connsiteX3" fmla="*/ 867743 w 1119669"/>
              <a:gd name="connsiteY3" fmla="*/ 0 h 1119669"/>
              <a:gd name="connsiteX4" fmla="*/ 867743 w 1119669"/>
              <a:gd name="connsiteY4" fmla="*/ 615818 h 1119669"/>
              <a:gd name="connsiteX5" fmla="*/ 1119669 w 1119669"/>
              <a:gd name="connsiteY5" fmla="*/ 615818 h 1119669"/>
              <a:gd name="connsiteX6" fmla="*/ 559835 w 1119669"/>
              <a:gd name="connsiteY6" fmla="*/ 1119669 h 1119669"/>
              <a:gd name="connsiteX7" fmla="*/ 0 w 1119669"/>
              <a:gd name="connsiteY7" fmla="*/ 615818 h 111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669" h="1119669">
                <a:moveTo>
                  <a:pt x="0" y="615818"/>
                </a:moveTo>
                <a:lnTo>
                  <a:pt x="251926" y="615818"/>
                </a:lnTo>
                <a:lnTo>
                  <a:pt x="251926" y="0"/>
                </a:lnTo>
                <a:lnTo>
                  <a:pt x="867743" y="0"/>
                </a:lnTo>
                <a:lnTo>
                  <a:pt x="867743" y="615818"/>
                </a:lnTo>
                <a:lnTo>
                  <a:pt x="1119669" y="615818"/>
                </a:lnTo>
                <a:lnTo>
                  <a:pt x="559835" y="1119669"/>
                </a:lnTo>
                <a:lnTo>
                  <a:pt x="0" y="615818"/>
                </a:lnTo>
                <a:close/>
              </a:path>
            </a:pathLst>
          </a:custGeom>
          <a:solidFill>
            <a:srgbClr val="FC9619"/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2726" tIns="50800" rIns="302726" bIns="327918" numCol="1" spcCol="1270" anchor="ctr" anchorCtr="0">
            <a:noAutofit/>
          </a:bodyPr>
          <a:lstStyle/>
          <a:p>
            <a:pPr lvl="0" algn="just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GT" sz="40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1825625"/>
            <a:ext cx="11180618" cy="4351338"/>
          </a:xfrm>
        </p:spPr>
        <p:txBody>
          <a:bodyPr anchor="ctr">
            <a:noAutofit/>
          </a:bodyPr>
          <a:lstStyle/>
          <a:p>
            <a:pPr algn="just"/>
            <a:r>
              <a:rPr lang="es-GT" sz="4000" dirty="0"/>
              <a:t>¿Cómo reacciona usted cuando experimenta lo peor que la vida le podría ofrecer?  </a:t>
            </a:r>
          </a:p>
          <a:p>
            <a:pPr algn="just"/>
            <a:r>
              <a:rPr lang="es-GT" sz="4000" dirty="0"/>
              <a:t>Muchos ponen en tela de juicio su fe, otros se alejan de Dios y otros es cuando más buscan a Dios.</a:t>
            </a:r>
          </a:p>
          <a:p>
            <a:pPr algn="just"/>
            <a:r>
              <a:rPr lang="es-GT" sz="4000" dirty="0"/>
              <a:t>Del ejemplo de Job vamos aprender a confiar en la naturaleza de Dios, adorarlo y bendecir su santo nombre.</a:t>
            </a:r>
          </a:p>
        </p:txBody>
      </p:sp>
    </p:spTree>
    <p:extLst>
      <p:ext uri="{BB962C8B-B14F-4D97-AF65-F5344CB8AC3E}">
        <p14:creationId xmlns:p14="http://schemas.microsoft.com/office/powerpoint/2010/main" val="2629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8D3CB51-13C2-48AE-A50D-6D8FCA36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8" y="755494"/>
            <a:ext cx="5210175" cy="5019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7503" y="1224342"/>
            <a:ext cx="5917052" cy="2306308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JUSTO Y PADRE DEVOTO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8857" y="3768430"/>
            <a:ext cx="4254345" cy="867592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b="1" i="1" dirty="0"/>
              <a:t>Job 1:1-5. </a:t>
            </a:r>
          </a:p>
        </p:txBody>
      </p:sp>
      <p:sp>
        <p:nvSpPr>
          <p:cNvPr id="6" name="Elipse 5"/>
          <p:cNvSpPr/>
          <p:nvPr/>
        </p:nvSpPr>
        <p:spPr>
          <a:xfrm>
            <a:off x="8237124" y="4873802"/>
            <a:ext cx="1317812" cy="1344706"/>
          </a:xfrm>
          <a:prstGeom prst="ellipse">
            <a:avLst/>
          </a:prstGeom>
          <a:solidFill>
            <a:srgbClr val="FBA8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6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6582" y="554183"/>
            <a:ext cx="10820400" cy="5749636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un hombre justo, V.1-3.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es descrito de cuatro maneras: </a:t>
            </a:r>
          </a:p>
          <a:p>
            <a:pPr marL="1422400" lvl="2" indent="-514350" algn="just">
              <a:buFont typeface="+mj-lt"/>
              <a:buAutoNum type="alphaLcParenR"/>
            </a:pPr>
            <a:r>
              <a:rPr lang="es-GT" sz="3400" dirty="0"/>
              <a:t>Era perfecto= “integro”.</a:t>
            </a:r>
          </a:p>
          <a:p>
            <a:pPr marL="1422400" lvl="2" indent="-514350" algn="just">
              <a:buFont typeface="+mj-lt"/>
              <a:buAutoNum type="alphaLcParenR"/>
            </a:pPr>
            <a:r>
              <a:rPr lang="es-GT" sz="3400" dirty="0"/>
              <a:t>Era recto= “sincero y franco”.</a:t>
            </a:r>
          </a:p>
          <a:p>
            <a:pPr marL="1422400" lvl="2" indent="-514350" algn="just">
              <a:buFont typeface="+mj-lt"/>
              <a:buAutoNum type="alphaLcParenR"/>
            </a:pPr>
            <a:r>
              <a:rPr lang="es-GT" sz="3400" dirty="0"/>
              <a:t>Era temeroso de Dios= “reverente”.</a:t>
            </a:r>
          </a:p>
          <a:p>
            <a:pPr marL="1422400" lvl="2" indent="-514350" algn="just">
              <a:buFont typeface="+mj-lt"/>
              <a:buAutoNum type="alphaLcParenR"/>
            </a:pPr>
            <a:r>
              <a:rPr lang="es-GT" sz="3400" dirty="0"/>
              <a:t>Era apartado del mal.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gozó del favor de Dios: tenía siete hijos y tres hijas.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era sumamente acaudalado: tenía 7,000 ovejas, 3,000 camellos, 500 yuntas de bueyes, y 500 asnas. </a:t>
            </a:r>
          </a:p>
        </p:txBody>
      </p:sp>
    </p:spTree>
    <p:extLst>
      <p:ext uri="{BB962C8B-B14F-4D97-AF65-F5344CB8AC3E}">
        <p14:creationId xmlns:p14="http://schemas.microsoft.com/office/powerpoint/2010/main" val="23367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6581" y="554182"/>
            <a:ext cx="10806545" cy="5749635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un hombre de familia, V.4-5. </a:t>
            </a:r>
          </a:p>
          <a:p>
            <a:pPr marL="965200" indent="-514350" algn="just">
              <a:buFont typeface="+mj-lt"/>
              <a:buAutoNum type="arabicParenR"/>
            </a:pPr>
            <a:r>
              <a:rPr lang="es-GT" sz="3800" dirty="0"/>
              <a:t>Sus hijos tenían una relación estrecha y feliz. </a:t>
            </a:r>
          </a:p>
          <a:p>
            <a:pPr marL="965200" indent="-514350" algn="just">
              <a:buFont typeface="+mj-lt"/>
              <a:buAutoNum type="arabicParenR"/>
            </a:pPr>
            <a:r>
              <a:rPr lang="es-GT" sz="3800" dirty="0"/>
              <a:t>Su preocupación continua fue que sus hijos no blasfemaran contra Dios.</a:t>
            </a:r>
          </a:p>
          <a:p>
            <a:pPr marL="965200" indent="-514350" algn="just">
              <a:buFont typeface="+mj-lt"/>
              <a:buAutoNum type="arabicParenR"/>
            </a:pPr>
            <a:r>
              <a:rPr lang="es-GT" sz="3800" dirty="0"/>
              <a:t>Su papel como sacerdote de su familia fue ofrecer holocaustos por sus hijos.</a:t>
            </a:r>
          </a:p>
        </p:txBody>
      </p:sp>
    </p:spTree>
    <p:extLst>
      <p:ext uri="{BB962C8B-B14F-4D97-AF65-F5344CB8AC3E}">
        <p14:creationId xmlns:p14="http://schemas.microsoft.com/office/powerpoint/2010/main" val="26881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0B194-7B14-4912-B25B-5973E03B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5" y="554181"/>
            <a:ext cx="10792691" cy="5749637"/>
          </a:xfrm>
        </p:spPr>
        <p:txBody>
          <a:bodyPr anchor="ctr">
            <a:normAutofit/>
          </a:bodyPr>
          <a:lstStyle/>
          <a:p>
            <a:pPr marL="542925" indent="-542925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que darle gracias a Dios por sus bendiciones, pero también ejerza un liderazgo espiritual en su hogar a favor de sus hijos. </a:t>
            </a:r>
          </a:p>
        </p:txBody>
      </p:sp>
    </p:spTree>
    <p:extLst>
      <p:ext uri="{BB962C8B-B14F-4D97-AF65-F5344CB8AC3E}">
        <p14:creationId xmlns:p14="http://schemas.microsoft.com/office/powerpoint/2010/main" val="10874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81E6AD-5E15-421A-8CAA-90BEAE60A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1" y="753687"/>
            <a:ext cx="5204102" cy="5019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7503" y="1224342"/>
            <a:ext cx="5917052" cy="2306308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DESAFÍO        DEL DIABLO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8857" y="3768430"/>
            <a:ext cx="4254345" cy="867592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b="1" i="1" dirty="0"/>
              <a:t>Job 1:6-12.</a:t>
            </a:r>
          </a:p>
        </p:txBody>
      </p:sp>
      <p:sp>
        <p:nvSpPr>
          <p:cNvPr id="6" name="Elipse 5"/>
          <p:cNvSpPr/>
          <p:nvPr/>
        </p:nvSpPr>
        <p:spPr>
          <a:xfrm>
            <a:off x="8237124" y="4873802"/>
            <a:ext cx="1317812" cy="1344706"/>
          </a:xfrm>
          <a:prstGeom prst="ellipse">
            <a:avLst/>
          </a:prstGeom>
          <a:solidFill>
            <a:srgbClr val="FBA8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07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5" y="540327"/>
            <a:ext cx="10792691" cy="5763492"/>
          </a:xfrm>
        </p:spPr>
        <p:txBody>
          <a:bodyPr anchor="ctr">
            <a:no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se presenta delante de Dios, V.6-9.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Satanás significa: adversario.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Señor le dijo que explicara el motivo de su presencia.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Satanás le contesta que había estado recorriendo la tierra. Véase 1 Pedro 5:8.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El Señor le mencionó a Job, un hombre de incomparable rectitud.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800" dirty="0"/>
              <a:t>Satanás le contesta que Job le servía sólo por las bendiciones que Él le daba. Véase Genesis 3:1-4.</a:t>
            </a:r>
          </a:p>
        </p:txBody>
      </p:sp>
    </p:spTree>
    <p:extLst>
      <p:ext uri="{BB962C8B-B14F-4D97-AF65-F5344CB8AC3E}">
        <p14:creationId xmlns:p14="http://schemas.microsoft.com/office/powerpoint/2010/main" val="1647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735</Words>
  <Application>Microsoft Office PowerPoint</Application>
  <PresentationFormat>Panorámica</PresentationFormat>
  <Paragraphs>60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LA PRIMERA PRUEBA DE JOB</vt:lpstr>
      <vt:lpstr>Presentación de PowerPoint</vt:lpstr>
      <vt:lpstr>INTRODUCCIÓN</vt:lpstr>
      <vt:lpstr>HOMBRE JUSTO Y PADRE DEVOTO</vt:lpstr>
      <vt:lpstr>Presentación de PowerPoint</vt:lpstr>
      <vt:lpstr>Presentación de PowerPoint</vt:lpstr>
      <vt:lpstr>Presentación de PowerPoint</vt:lpstr>
      <vt:lpstr>EL DESAFÍO        DEL DIABLO</vt:lpstr>
      <vt:lpstr>Presentación de PowerPoint</vt:lpstr>
      <vt:lpstr>Presentación de PowerPoint</vt:lpstr>
      <vt:lpstr>Presentación de PowerPoint</vt:lpstr>
      <vt:lpstr>LA REACCIÓN DE JOB ANTE LA CALAMIDAD</vt:lpstr>
      <vt:lpstr>Presentación de PowerPoint</vt:lpstr>
      <vt:lpstr>Presentación de PowerPoint</vt:lpstr>
      <vt:lpstr>Presentación de PowerPoint</vt:lpstr>
      <vt:lpstr>DISCIPULADO Y    MINISTERIO EN ACCIÓN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LA RECONCILIACIÓN</dc:title>
  <dc:creator>Alberto A. Gaitan Ortiz</dc:creator>
  <cp:lastModifiedBy>El Chiko de Rojo</cp:lastModifiedBy>
  <cp:revision>189</cp:revision>
  <dcterms:created xsi:type="dcterms:W3CDTF">2018-04-23T20:17:41Z</dcterms:created>
  <dcterms:modified xsi:type="dcterms:W3CDTF">2019-09-17T23:26:43Z</dcterms:modified>
</cp:coreProperties>
</file>