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67" r:id="rId14"/>
    <p:sldId id="262" r:id="rId15"/>
    <p:sldId id="268" r:id="rId16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BC7"/>
    <a:srgbClr val="D07D00"/>
    <a:srgbClr val="0B0302"/>
    <a:srgbClr val="3F92FE"/>
    <a:srgbClr val="0068AF"/>
    <a:srgbClr val="DFA35B"/>
    <a:srgbClr val="7EBC37"/>
    <a:srgbClr val="9DCD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282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9458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5966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6607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866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572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373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551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6095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465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0707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0535-6C3B-443B-B00D-50F61ADF4491}" type="datetimeFigureOut">
              <a:rPr lang="es-GT" smtClean="0"/>
              <a:t>10/02/2020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847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462" y="554182"/>
            <a:ext cx="5602606" cy="2725712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HIJOS DE LA LUZ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38462" y="3869060"/>
            <a:ext cx="560260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3200" dirty="0"/>
              <a:t>“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cristiana fiel refleja la luz de Cristo en un mundo entenebrecido por el pecado”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10CEAC-EBF6-4C4B-86D5-F4D779E72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068"/>
            <a:ext cx="6093954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184620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1B5D2B8-B372-4F24-9301-04F19EF04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65" y="1967344"/>
            <a:ext cx="5756424" cy="43203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365" y="374072"/>
            <a:ext cx="11887200" cy="1233055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OBEDEZCA LA VOLUNTAD DE DIOS</a:t>
            </a:r>
          </a:p>
        </p:txBody>
      </p:sp>
      <p:sp>
        <p:nvSpPr>
          <p:cNvPr id="7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43361" y="2964873"/>
            <a:ext cx="5758601" cy="89695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Tesalonicenses 5:16-24.</a:t>
            </a:r>
          </a:p>
        </p:txBody>
      </p:sp>
      <p:sp>
        <p:nvSpPr>
          <p:cNvPr id="8" name="Elipse 7"/>
          <p:cNvSpPr/>
          <p:nvPr/>
        </p:nvSpPr>
        <p:spPr>
          <a:xfrm>
            <a:off x="8399763" y="4128564"/>
            <a:ext cx="1445795" cy="1302418"/>
          </a:xfrm>
          <a:prstGeom prst="ellipse">
            <a:avLst/>
          </a:prstGeom>
          <a:solidFill>
            <a:srgbClr val="3F92FE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8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0475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D1C4-B53F-4097-AE2C-1EA84642D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8"/>
            <a:ext cx="11180618" cy="6096000"/>
          </a:xfrm>
        </p:spPr>
        <p:txBody>
          <a:bodyPr anchor="ctr">
            <a:normAutofit lnSpcReduction="10000"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600" b="1" dirty="0"/>
              <a:t>Principios prácticos en relación a mi adoración personal, V.16-18.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Estad siempre gozosos en toda circunstancia.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Orad sin cesar, debe ser un estilo de vida.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Dar gracias a Dios en todo.</a:t>
            </a:r>
          </a:p>
          <a:p>
            <a:pPr marL="539750" indent="-539750" algn="just">
              <a:buFont typeface="+mj-lt"/>
              <a:buAutoNum type="alphaUcPeriod"/>
            </a:pPr>
            <a:r>
              <a:rPr lang="es-GT" sz="3600" b="1" dirty="0"/>
              <a:t>Principios prácticos en relación al Espíritu Santo,         V.19-21.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No apaguéis al Espíritu.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No menospreciéis las profecías.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Examinadlo todo, retened lo bueno.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El propósito practico de la profecía: edificación, exhortación, y consolación, 1 Corintios 14:3.</a:t>
            </a:r>
          </a:p>
        </p:txBody>
      </p:sp>
    </p:spTree>
    <p:extLst>
      <p:ext uri="{BB962C8B-B14F-4D97-AF65-F5344CB8AC3E}">
        <p14:creationId xmlns:p14="http://schemas.microsoft.com/office/powerpoint/2010/main" val="97595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D1C4-B53F-4097-AE2C-1EA84642D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40326"/>
            <a:ext cx="11180618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3800" b="1" dirty="0"/>
              <a:t>Principios prácticos en relación a mi santidad,         V.22-24.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400" dirty="0"/>
              <a:t>Absteneos de la maldad en todas formas.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400" dirty="0"/>
              <a:t>Dejar que Dios santifique todo nuestro ser= espíritu, alma y cuerpo.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400" dirty="0"/>
              <a:t>Dejar que Dios nos mantenga fieles hasta la venida de Cristo.</a:t>
            </a:r>
          </a:p>
          <a:p>
            <a:pPr marL="539750" indent="-539750" algn="just">
              <a:buFont typeface="+mj-lt"/>
              <a:buAutoNum type="alphaUcPeriod" startAt="3"/>
            </a:pPr>
            <a:r>
              <a:rPr lang="es-GT" sz="3800" b="1" dirty="0"/>
              <a:t>Es necesario que el cristiano se mantenga ocupado en hacer todo el bien que se nos ordena, y no enfocarnos en hacer el mal. Romanos 12:21.</a:t>
            </a:r>
          </a:p>
        </p:txBody>
      </p:sp>
    </p:spTree>
    <p:extLst>
      <p:ext uri="{BB962C8B-B14F-4D97-AF65-F5344CB8AC3E}">
        <p14:creationId xmlns:p14="http://schemas.microsoft.com/office/powerpoint/2010/main" val="381680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2522"/>
              <a:gd name="adj2" fmla="val 50000"/>
              <a:gd name="adj3" fmla="val 25000"/>
            </a:avLst>
          </a:prstGeom>
          <a:solidFill>
            <a:srgbClr val="3F92FE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8000" b="1" dirty="0">
                <a:ln w="10160">
                  <a:solidFill>
                    <a:srgbClr val="D07D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8000" b="1" dirty="0">
                <a:ln w="10160">
                  <a:solidFill>
                    <a:srgbClr val="D07D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8000" b="1" dirty="0">
                <a:ln w="10160">
                  <a:solidFill>
                    <a:srgbClr val="D07D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rgbClr val="D07D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234287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7" y="540327"/>
            <a:ext cx="11194473" cy="5749637"/>
          </a:xfrm>
        </p:spPr>
        <p:txBody>
          <a:bodyPr anchor="ctr">
            <a:noAutofit/>
          </a:bodyPr>
          <a:lstStyle/>
          <a:p>
            <a:pPr marL="354013" indent="-354013" algn="just">
              <a:buFont typeface="Wingdings" panose="05000000000000000000" pitchFamily="2" charset="2"/>
              <a:buChar char="§"/>
            </a:pPr>
            <a:r>
              <a:rPr lang="es-GT" sz="3500" dirty="0"/>
              <a:t>El cristiano es llamado a vivir como ciudadano del reino de Dios, donde gobiernan la justicia, la paz y el gozo en el Espíritu Santo, Romanos 14:17.</a:t>
            </a:r>
          </a:p>
          <a:p>
            <a:pPr marL="354013" indent="-354013" algn="just">
              <a:buFont typeface="Wingdings" panose="05000000000000000000" pitchFamily="2" charset="2"/>
              <a:buChar char="§"/>
            </a:pPr>
            <a:r>
              <a:rPr lang="es-GT" sz="3500" dirty="0"/>
              <a:t>El cristiano ha sido llamado a vivir como hijos de la luz, a honrar a Dios con su vida.</a:t>
            </a:r>
          </a:p>
          <a:p>
            <a:pPr marL="354013" indent="-354013" algn="just">
              <a:buFont typeface="Wingdings" panose="05000000000000000000" pitchFamily="2" charset="2"/>
              <a:buChar char="§"/>
            </a:pPr>
            <a:r>
              <a:rPr lang="es-GT" sz="3500" dirty="0"/>
              <a:t>Dediquémonos a la buena obra de darnos aliento y edificarnos mutuamente.</a:t>
            </a:r>
          </a:p>
          <a:p>
            <a:pPr marL="354013" indent="-354013" algn="just">
              <a:buFont typeface="Wingdings" panose="05000000000000000000" pitchFamily="2" charset="2"/>
              <a:buChar char="§"/>
            </a:pPr>
            <a:r>
              <a:rPr lang="es-GT" sz="3500" dirty="0"/>
              <a:t>Hagámosle el bien a los que no creen en Cristo, que nos desprecian y nos maltratan.</a:t>
            </a:r>
          </a:p>
          <a:p>
            <a:pPr marL="354013" indent="-354013" algn="just">
              <a:buFont typeface="Wingdings" panose="05000000000000000000" pitchFamily="2" charset="2"/>
              <a:buChar char="§"/>
            </a:pPr>
            <a:r>
              <a:rPr lang="es-GT" sz="3500" dirty="0"/>
              <a:t>Oremos a Dios para que podamos convivir como un cuerpo saludable, el cuerpo de Cristo.</a:t>
            </a:r>
          </a:p>
        </p:txBody>
      </p:sp>
    </p:spTree>
    <p:extLst>
      <p:ext uri="{BB962C8B-B14F-4D97-AF65-F5344CB8AC3E}">
        <p14:creationId xmlns:p14="http://schemas.microsoft.com/office/powerpoint/2010/main" val="20291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F234384-BCBA-4A8C-9ACD-946DC9771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8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bre 11"/>
          <p:cNvSpPr/>
          <p:nvPr/>
        </p:nvSpPr>
        <p:spPr>
          <a:xfrm>
            <a:off x="2415539" y="3818606"/>
            <a:ext cx="8938260" cy="2472466"/>
          </a:xfrm>
          <a:custGeom>
            <a:avLst/>
            <a:gdLst>
              <a:gd name="connsiteX0" fmla="*/ 0 w 8938260"/>
              <a:gd name="connsiteY0" fmla="*/ 172257 h 1722568"/>
              <a:gd name="connsiteX1" fmla="*/ 172257 w 8938260"/>
              <a:gd name="connsiteY1" fmla="*/ 0 h 1722568"/>
              <a:gd name="connsiteX2" fmla="*/ 8766003 w 8938260"/>
              <a:gd name="connsiteY2" fmla="*/ 0 h 1722568"/>
              <a:gd name="connsiteX3" fmla="*/ 8938260 w 8938260"/>
              <a:gd name="connsiteY3" fmla="*/ 172257 h 1722568"/>
              <a:gd name="connsiteX4" fmla="*/ 8938260 w 8938260"/>
              <a:gd name="connsiteY4" fmla="*/ 1550311 h 1722568"/>
              <a:gd name="connsiteX5" fmla="*/ 8766003 w 8938260"/>
              <a:gd name="connsiteY5" fmla="*/ 1722568 h 1722568"/>
              <a:gd name="connsiteX6" fmla="*/ 172257 w 8938260"/>
              <a:gd name="connsiteY6" fmla="*/ 1722568 h 1722568"/>
              <a:gd name="connsiteX7" fmla="*/ 0 w 8938260"/>
              <a:gd name="connsiteY7" fmla="*/ 1550311 h 1722568"/>
              <a:gd name="connsiteX8" fmla="*/ 0 w 8938260"/>
              <a:gd name="connsiteY8" fmla="*/ 172257 h 172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38260" h="1722568">
                <a:moveTo>
                  <a:pt x="0" y="172257"/>
                </a:moveTo>
                <a:cubicBezTo>
                  <a:pt x="0" y="77122"/>
                  <a:pt x="77122" y="0"/>
                  <a:pt x="172257" y="0"/>
                </a:cubicBezTo>
                <a:lnTo>
                  <a:pt x="8766003" y="0"/>
                </a:lnTo>
                <a:cubicBezTo>
                  <a:pt x="8861138" y="0"/>
                  <a:pt x="8938260" y="77122"/>
                  <a:pt x="8938260" y="172257"/>
                </a:cubicBezTo>
                <a:lnTo>
                  <a:pt x="8938260" y="1550311"/>
                </a:lnTo>
                <a:cubicBezTo>
                  <a:pt x="8938260" y="1645446"/>
                  <a:pt x="8861138" y="1722568"/>
                  <a:pt x="8766003" y="1722568"/>
                </a:cubicBezTo>
                <a:lnTo>
                  <a:pt x="172257" y="1722568"/>
                </a:lnTo>
                <a:cubicBezTo>
                  <a:pt x="77122" y="1722568"/>
                  <a:pt x="0" y="1645446"/>
                  <a:pt x="0" y="1550311"/>
                </a:cubicBezTo>
                <a:lnTo>
                  <a:pt x="0" y="172257"/>
                </a:lnTo>
                <a:close/>
              </a:path>
            </a:pathLst>
          </a:custGeom>
          <a:solidFill>
            <a:srgbClr val="3F92FE"/>
          </a:solidFill>
          <a:ln>
            <a:solidFill>
              <a:srgbClr val="D07D00"/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7353344"/>
              <a:satOff val="-10228"/>
              <a:lumOff val="-3922"/>
              <a:alphaOff val="0"/>
            </a:schemeClr>
          </a:fillRef>
          <a:effectRef idx="2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7132" tIns="157132" rIns="2065472" bIns="157132" numCol="1" spcCol="1270" anchor="ctr" anchorCtr="0">
            <a:noAutofit/>
          </a:bodyPr>
          <a:lstStyle/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600" b="1" dirty="0">
                <a:solidFill>
                  <a:schemeClr val="tx1"/>
                </a:solidFill>
              </a:rPr>
              <a:t>FUNDAMENTO BÍBLICO:</a:t>
            </a:r>
          </a:p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600" dirty="0">
                <a:solidFill>
                  <a:schemeClr val="tx1"/>
                </a:solidFill>
              </a:rPr>
              <a:t>1 Tesalonicenses 5:1-24.</a:t>
            </a:r>
            <a:endParaRPr lang="es-GT" sz="3600" kern="1200" dirty="0">
              <a:solidFill>
                <a:schemeClr val="tx1"/>
              </a:solidFill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838200" y="780288"/>
            <a:ext cx="8938259" cy="2767584"/>
          </a:xfrm>
          <a:custGeom>
            <a:avLst/>
            <a:gdLst>
              <a:gd name="connsiteX0" fmla="*/ 0 w 8938260"/>
              <a:gd name="connsiteY0" fmla="*/ 172257 h 1722568"/>
              <a:gd name="connsiteX1" fmla="*/ 172257 w 8938260"/>
              <a:gd name="connsiteY1" fmla="*/ 0 h 1722568"/>
              <a:gd name="connsiteX2" fmla="*/ 8766003 w 8938260"/>
              <a:gd name="connsiteY2" fmla="*/ 0 h 1722568"/>
              <a:gd name="connsiteX3" fmla="*/ 8938260 w 8938260"/>
              <a:gd name="connsiteY3" fmla="*/ 172257 h 1722568"/>
              <a:gd name="connsiteX4" fmla="*/ 8938260 w 8938260"/>
              <a:gd name="connsiteY4" fmla="*/ 1550311 h 1722568"/>
              <a:gd name="connsiteX5" fmla="*/ 8766003 w 8938260"/>
              <a:gd name="connsiteY5" fmla="*/ 1722568 h 1722568"/>
              <a:gd name="connsiteX6" fmla="*/ 172257 w 8938260"/>
              <a:gd name="connsiteY6" fmla="*/ 1722568 h 1722568"/>
              <a:gd name="connsiteX7" fmla="*/ 0 w 8938260"/>
              <a:gd name="connsiteY7" fmla="*/ 1550311 h 1722568"/>
              <a:gd name="connsiteX8" fmla="*/ 0 w 8938260"/>
              <a:gd name="connsiteY8" fmla="*/ 172257 h 172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38260" h="1722568">
                <a:moveTo>
                  <a:pt x="0" y="172257"/>
                </a:moveTo>
                <a:cubicBezTo>
                  <a:pt x="0" y="77122"/>
                  <a:pt x="77122" y="0"/>
                  <a:pt x="172257" y="0"/>
                </a:cubicBezTo>
                <a:lnTo>
                  <a:pt x="8766003" y="0"/>
                </a:lnTo>
                <a:cubicBezTo>
                  <a:pt x="8861138" y="0"/>
                  <a:pt x="8938260" y="77122"/>
                  <a:pt x="8938260" y="172257"/>
                </a:cubicBezTo>
                <a:lnTo>
                  <a:pt x="8938260" y="1550311"/>
                </a:lnTo>
                <a:cubicBezTo>
                  <a:pt x="8938260" y="1645446"/>
                  <a:pt x="8861138" y="1722568"/>
                  <a:pt x="8766003" y="1722568"/>
                </a:cubicBezTo>
                <a:lnTo>
                  <a:pt x="172257" y="1722568"/>
                </a:lnTo>
                <a:cubicBezTo>
                  <a:pt x="77122" y="1722568"/>
                  <a:pt x="0" y="1645446"/>
                  <a:pt x="0" y="1550311"/>
                </a:cubicBezTo>
                <a:lnTo>
                  <a:pt x="0" y="172257"/>
                </a:lnTo>
                <a:close/>
              </a:path>
            </a:pathLst>
          </a:custGeom>
          <a:solidFill>
            <a:srgbClr val="3F92FE"/>
          </a:solidFill>
          <a:ln>
            <a:solidFill>
              <a:srgbClr val="D07D00"/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7132" tIns="157132" rIns="1915014" bIns="157132" numCol="1" spcCol="1270" anchor="ctr" anchorCtr="0">
            <a:noAutofit/>
          </a:bodyPr>
          <a:lstStyle/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600" b="1" dirty="0">
                <a:solidFill>
                  <a:schemeClr val="tx1"/>
                </a:solidFill>
              </a:rPr>
              <a:t>VERSÍCULO CLAVE: </a:t>
            </a:r>
          </a:p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200" dirty="0">
                <a:solidFill>
                  <a:schemeClr val="tx1"/>
                </a:solidFill>
              </a:rPr>
              <a:t> </a:t>
            </a:r>
            <a:r>
              <a:rPr lang="es-GT" sz="3600" dirty="0">
                <a:solidFill>
                  <a:schemeClr val="tx1"/>
                </a:solidFill>
              </a:rPr>
              <a:t>“Porque todos vosotros sois hijos de luz e hijos del día; no somos de la noche ni de las tinieblas”                           1 Tesalonicenses 5:5.  </a:t>
            </a:r>
            <a:endParaRPr lang="es-GT" sz="3600" kern="1200" dirty="0">
              <a:solidFill>
                <a:schemeClr val="tx1"/>
              </a:solidFill>
            </a:endParaRPr>
          </a:p>
        </p:txBody>
      </p:sp>
      <p:sp>
        <p:nvSpPr>
          <p:cNvPr id="16" name="Forma libre 15"/>
          <p:cNvSpPr/>
          <p:nvPr/>
        </p:nvSpPr>
        <p:spPr>
          <a:xfrm>
            <a:off x="8656790" y="2605681"/>
            <a:ext cx="1119669" cy="1771247"/>
          </a:xfrm>
          <a:custGeom>
            <a:avLst/>
            <a:gdLst>
              <a:gd name="connsiteX0" fmla="*/ 0 w 1119669"/>
              <a:gd name="connsiteY0" fmla="*/ 615818 h 1119669"/>
              <a:gd name="connsiteX1" fmla="*/ 251926 w 1119669"/>
              <a:gd name="connsiteY1" fmla="*/ 615818 h 1119669"/>
              <a:gd name="connsiteX2" fmla="*/ 251926 w 1119669"/>
              <a:gd name="connsiteY2" fmla="*/ 0 h 1119669"/>
              <a:gd name="connsiteX3" fmla="*/ 867743 w 1119669"/>
              <a:gd name="connsiteY3" fmla="*/ 0 h 1119669"/>
              <a:gd name="connsiteX4" fmla="*/ 867743 w 1119669"/>
              <a:gd name="connsiteY4" fmla="*/ 615818 h 1119669"/>
              <a:gd name="connsiteX5" fmla="*/ 1119669 w 1119669"/>
              <a:gd name="connsiteY5" fmla="*/ 615818 h 1119669"/>
              <a:gd name="connsiteX6" fmla="*/ 559835 w 1119669"/>
              <a:gd name="connsiteY6" fmla="*/ 1119669 h 1119669"/>
              <a:gd name="connsiteX7" fmla="*/ 0 w 1119669"/>
              <a:gd name="connsiteY7" fmla="*/ 615818 h 111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9669" h="1119669">
                <a:moveTo>
                  <a:pt x="0" y="615818"/>
                </a:moveTo>
                <a:lnTo>
                  <a:pt x="251926" y="615818"/>
                </a:lnTo>
                <a:lnTo>
                  <a:pt x="251926" y="0"/>
                </a:lnTo>
                <a:lnTo>
                  <a:pt x="867743" y="0"/>
                </a:lnTo>
                <a:lnTo>
                  <a:pt x="867743" y="615818"/>
                </a:lnTo>
                <a:lnTo>
                  <a:pt x="1119669" y="615818"/>
                </a:lnTo>
                <a:lnTo>
                  <a:pt x="559835" y="1119669"/>
                </a:lnTo>
                <a:lnTo>
                  <a:pt x="0" y="615818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D07D00">
                <a:alpha val="90000"/>
              </a:srgbClr>
            </a:solidFill>
          </a:ln>
          <a:scene3d>
            <a:camera prst="orthographicFront"/>
            <a:lightRig rig="flat" dir="t"/>
          </a:scene3d>
          <a:sp3d z="190500" extrusionH="12700" prstMaterial="plastic">
            <a:bevelT w="50800" h="50800"/>
          </a:sp3d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2726" tIns="50800" rIns="302726" bIns="327918" numCol="1" spcCol="1270" anchor="ctr" anchorCtr="0">
            <a:noAutofit/>
          </a:bodyPr>
          <a:lstStyle/>
          <a:p>
            <a:pPr lvl="0" algn="just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GT" sz="4000" kern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2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2727" y="1825625"/>
            <a:ext cx="10820399" cy="4505902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3800" dirty="0"/>
              <a:t>Dios envío a su Hijo para darle salvación a todo aquel que en Él cree.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3800" dirty="0"/>
              <a:t>El que cree en Cristo no es condenado pero el que no cree en Cristo, ya ha sido condenado.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3800" dirty="0"/>
              <a:t>La razón de esta condenación es: amaron más las tinieblas que la luz.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3800" dirty="0"/>
              <a:t>El desafío que nos presenta esta lección es a vivir como hijos de Dios, hijos de luz.</a:t>
            </a:r>
          </a:p>
        </p:txBody>
      </p:sp>
    </p:spTree>
    <p:extLst>
      <p:ext uri="{BB962C8B-B14F-4D97-AF65-F5344CB8AC3E}">
        <p14:creationId xmlns:p14="http://schemas.microsoft.com/office/powerpoint/2010/main" val="262977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984C2F8-7988-43C9-81E5-DE6EAEF4A6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17" y="1969397"/>
            <a:ext cx="5756424" cy="43203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365" y="374072"/>
            <a:ext cx="11887200" cy="1233055"/>
          </a:xfrm>
        </p:spPr>
        <p:txBody>
          <a:bodyPr anchor="ctr">
            <a:noAutofit/>
          </a:bodyPr>
          <a:lstStyle/>
          <a:p>
            <a:pPr algn="ctr"/>
            <a:r>
              <a:rPr lang="pt-BR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ALERTA Y CON DOMINIO PROPIO </a:t>
            </a:r>
            <a:endParaRPr lang="es-GT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43361" y="2964873"/>
            <a:ext cx="5758601" cy="89695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Tesalonicenses 5:1-10.</a:t>
            </a:r>
          </a:p>
        </p:txBody>
      </p:sp>
      <p:sp>
        <p:nvSpPr>
          <p:cNvPr id="8" name="Elipse 7"/>
          <p:cNvSpPr/>
          <p:nvPr/>
        </p:nvSpPr>
        <p:spPr>
          <a:xfrm>
            <a:off x="8399763" y="4128564"/>
            <a:ext cx="1445795" cy="1302418"/>
          </a:xfrm>
          <a:prstGeom prst="ellipse">
            <a:avLst/>
          </a:prstGeom>
          <a:solidFill>
            <a:srgbClr val="3F92FE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8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561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D1C4-B53F-4097-AE2C-1EA84642D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8"/>
            <a:ext cx="11180618" cy="6096000"/>
          </a:xfrm>
        </p:spPr>
        <p:txBody>
          <a:bodyPr anchor="ctr">
            <a:normAutofit lnSpcReduction="10000"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600" b="1" dirty="0"/>
              <a:t>El cristiano tiene que estar alerta ante el regreso de Cristo.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/>
              <a:t>El cristiano sabe que Cristo volverá, pero no sabe en qué momento, V.1.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/>
              <a:t>El regreso de Cristo o el día del Señor sorprenderá al mundo no creyente, V.2,3.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000" dirty="0"/>
              <a:t>El ladrón no avisa en qué momento entrará a una casa.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000" dirty="0"/>
              <a:t>De igual manera, Dios no revela el momento en el que regresará Cristo.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000" dirty="0"/>
              <a:t>Jesús, Pedro y Juan utilizaron el mismo lenguaje, Mateo 24:42-44; Lucas 12:39-40; 2 Pedro 3:10; Apocalipsis 3:3, 16:15.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/>
              <a:t>El regreso de Cristo no debe sorprender al cristiano, V.4,5. Véase Juan 1:6-9.</a:t>
            </a:r>
          </a:p>
        </p:txBody>
      </p:sp>
    </p:spTree>
    <p:extLst>
      <p:ext uri="{BB962C8B-B14F-4D97-AF65-F5344CB8AC3E}">
        <p14:creationId xmlns:p14="http://schemas.microsoft.com/office/powerpoint/2010/main" val="206262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D1C4-B53F-4097-AE2C-1EA84642D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40326"/>
            <a:ext cx="11180618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3800" b="1" dirty="0"/>
              <a:t>El cristiano tiene que estar alerta espiritualmente.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/>
              <a:t>No dormir, sino velar y ser sobrio, V.6.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/>
              <a:t>No vivir un estilo de vida pecaminoso como los inconversos, V.7.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/>
              <a:t>Revestirnos de la armadura espiritual, V.8.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/>
              <a:t>Estar seguro de nuestro futuro, V.9,10.</a:t>
            </a:r>
          </a:p>
          <a:p>
            <a:pPr marL="539750" indent="-539750" algn="just">
              <a:buFont typeface="+mj-lt"/>
              <a:buAutoNum type="alphaUcPeriod" startAt="2"/>
            </a:pPr>
            <a:r>
              <a:rPr lang="es-GT" sz="3800" b="1" dirty="0"/>
              <a:t>Es necesario que el cristiano viva una vida agradable a Cristo, de manera que siempre esté listo para su venida.</a:t>
            </a:r>
          </a:p>
        </p:txBody>
      </p:sp>
    </p:spTree>
    <p:extLst>
      <p:ext uri="{BB962C8B-B14F-4D97-AF65-F5344CB8AC3E}">
        <p14:creationId xmlns:p14="http://schemas.microsoft.com/office/powerpoint/2010/main" val="174364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B80C60F-1D57-4456-A9A3-9D1A8EB5A3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3" y="1969395"/>
            <a:ext cx="5762561" cy="43203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365" y="374072"/>
            <a:ext cx="11887200" cy="1233055"/>
          </a:xfrm>
        </p:spPr>
        <p:txBody>
          <a:bodyPr anchor="ctr">
            <a:noAutofit/>
          </a:bodyPr>
          <a:lstStyle/>
          <a:p>
            <a:pPr algn="ctr"/>
            <a:r>
              <a:rPr lang="pt-BR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EDIFICACIÓN MUTUA</a:t>
            </a:r>
            <a:endParaRPr lang="es-GT" sz="6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43361" y="2964873"/>
            <a:ext cx="5758601" cy="89695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Tesalonicenses 5:11-15.</a:t>
            </a:r>
          </a:p>
        </p:txBody>
      </p:sp>
      <p:sp>
        <p:nvSpPr>
          <p:cNvPr id="8" name="Elipse 7"/>
          <p:cNvSpPr/>
          <p:nvPr/>
        </p:nvSpPr>
        <p:spPr>
          <a:xfrm>
            <a:off x="8399763" y="4128564"/>
            <a:ext cx="1445795" cy="1302418"/>
          </a:xfrm>
          <a:prstGeom prst="ellipse">
            <a:avLst/>
          </a:prstGeom>
          <a:solidFill>
            <a:srgbClr val="3F92FE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8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5045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D1C4-B53F-4097-AE2C-1EA84642D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8"/>
            <a:ext cx="11180618" cy="6096000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600" b="1" dirty="0"/>
              <a:t>El privilegio del cristiano en relación fraternal con los demás: darnos aliento, ayudarnos y edificarnos unos a otros, V.11.</a:t>
            </a:r>
          </a:p>
          <a:p>
            <a:pPr marL="539750" indent="-539750" algn="just">
              <a:buFont typeface="+mj-lt"/>
              <a:buAutoNum type="alphaUcPeriod"/>
            </a:pPr>
            <a:r>
              <a:rPr lang="es-GT" sz="3600" b="1" dirty="0"/>
              <a:t>El privilegio del cristiano en relación a nuestros líderes, V.12-13.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Reconocer a vuestros líderes por su trabajo, por presidir o guiar a la congregación, y por amonestar. “Amonestar= Llamar la atención, reprender gentilmente, advertir como un hermano mayor”.</a:t>
            </a:r>
            <a:endParaRPr lang="es-GT" sz="3600" dirty="0"/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Tenerlos en mucha estima y amor por causa de su obra.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200" dirty="0"/>
              <a:t>Tener paz entre vosotros= “Dejar sus riñas y discusiones”.</a:t>
            </a:r>
          </a:p>
        </p:txBody>
      </p:sp>
    </p:spTree>
    <p:extLst>
      <p:ext uri="{BB962C8B-B14F-4D97-AF65-F5344CB8AC3E}">
        <p14:creationId xmlns:p14="http://schemas.microsoft.com/office/powerpoint/2010/main" val="42520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ED1C4-B53F-4097-AE2C-1EA84642D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40326"/>
            <a:ext cx="11180618" cy="5763491"/>
          </a:xfrm>
        </p:spPr>
        <p:txBody>
          <a:bodyPr anchor="ctr">
            <a:normAutofit lnSpcReduction="10000"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3800" b="1" dirty="0"/>
              <a:t>El privilegio de lidiar con las personas difíciles,        V.14-15.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400" dirty="0"/>
              <a:t>Amonestar a los ociosos o holgazanes.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400" dirty="0"/>
              <a:t>Animar a los de poco animo o poco inteligentes.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400" dirty="0"/>
              <a:t>Sostener a los débiles en la fe.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400" dirty="0"/>
              <a:t>Ser pacientes con todos.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400" dirty="0"/>
              <a:t>No ser vengativo más bien perdonar. Véase Mateo 5:44; Romanos 12:17-20.</a:t>
            </a:r>
          </a:p>
          <a:p>
            <a:pPr marL="539750" indent="-539750" algn="just">
              <a:buFont typeface="+mj-lt"/>
              <a:buAutoNum type="alphaUcPeriod" startAt="3"/>
            </a:pPr>
            <a:r>
              <a:rPr lang="es-GT" sz="3800" b="1" dirty="0"/>
              <a:t>Es necesario que el cristiano manifieste el amor de Dios tanto a sus hermanos en la fe, como también a todos los inconversos.</a:t>
            </a:r>
          </a:p>
        </p:txBody>
      </p:sp>
    </p:spTree>
    <p:extLst>
      <p:ext uri="{BB962C8B-B14F-4D97-AF65-F5344CB8AC3E}">
        <p14:creationId xmlns:p14="http://schemas.microsoft.com/office/powerpoint/2010/main" val="408478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804</Words>
  <Application>Microsoft Office PowerPoint</Application>
  <PresentationFormat>Panorámica</PresentationFormat>
  <Paragraphs>65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Tema de Office</vt:lpstr>
      <vt:lpstr>HIJOS DE LA LUZ</vt:lpstr>
      <vt:lpstr>Presentación de PowerPoint</vt:lpstr>
      <vt:lpstr>INTRODUCCIÓN</vt:lpstr>
      <vt:lpstr>ALERTA Y CON DOMINIO PROPIO </vt:lpstr>
      <vt:lpstr>Presentación de PowerPoint</vt:lpstr>
      <vt:lpstr>Presentación de PowerPoint</vt:lpstr>
      <vt:lpstr>LA EDIFICACIÓN MUTUA</vt:lpstr>
      <vt:lpstr>Presentación de PowerPoint</vt:lpstr>
      <vt:lpstr>Presentación de PowerPoint</vt:lpstr>
      <vt:lpstr>OBEDEZCA LA VOLUNTAD DE DIOS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MINISTERIO DE LA RECONCILIACIÓN</dc:title>
  <dc:creator>Alberto A. Gaitan Ortiz</dc:creator>
  <cp:lastModifiedBy>El Chiko de Rojo</cp:lastModifiedBy>
  <cp:revision>224</cp:revision>
  <dcterms:created xsi:type="dcterms:W3CDTF">2018-04-23T20:17:41Z</dcterms:created>
  <dcterms:modified xsi:type="dcterms:W3CDTF">2020-02-11T00:08:24Z</dcterms:modified>
</cp:coreProperties>
</file>