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80" r:id="rId6"/>
    <p:sldId id="281" r:id="rId7"/>
    <p:sldId id="278" r:id="rId8"/>
    <p:sldId id="284" r:id="rId9"/>
    <p:sldId id="260" r:id="rId10"/>
    <p:sldId id="271" r:id="rId11"/>
    <p:sldId id="285" r:id="rId12"/>
    <p:sldId id="286" r:id="rId13"/>
    <p:sldId id="287" r:id="rId14"/>
    <p:sldId id="277" r:id="rId15"/>
    <p:sldId id="261" r:id="rId16"/>
    <p:sldId id="288" r:id="rId17"/>
    <p:sldId id="267" r:id="rId18"/>
    <p:sldId id="262" r:id="rId19"/>
    <p:sldId id="268" r:id="rId20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DFDE"/>
    <a:srgbClr val="44B8B4"/>
    <a:srgbClr val="B77A31"/>
    <a:srgbClr val="EAD8C0"/>
    <a:srgbClr val="DFA35B"/>
    <a:srgbClr val="7EBC37"/>
    <a:srgbClr val="9DCD58"/>
    <a:srgbClr val="0B0302"/>
    <a:srgbClr val="D0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27/01/2020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8282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27/01/2020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9458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27/01/2020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5966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27/01/2020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6607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27/01/2020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8665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27/01/2020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572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27/01/2020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3734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27/01/2020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3551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27/01/2020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60955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27/01/2020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465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27/01/2020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0707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1000" t="-12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0535-6C3B-443B-B00D-50F61ADF4491}" type="datetimeFigureOut">
              <a:rPr lang="es-GT" smtClean="0"/>
              <a:t>27/01/2020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1847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C27CE1E-A997-4DE2-91B7-2C3BEB06F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370" y="558800"/>
            <a:ext cx="5412259" cy="57520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9872" y="898839"/>
            <a:ext cx="5096255" cy="2530161"/>
          </a:xfrm>
        </p:spPr>
        <p:txBody>
          <a:bodyPr anchor="ctr">
            <a:noAutofit/>
          </a:bodyPr>
          <a:lstStyle/>
          <a:p>
            <a:pPr algn="ctr"/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FIRMES EN CRISTO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28C001B-C0A7-4C82-9B7B-3517B6080AE4}"/>
              </a:ext>
            </a:extLst>
          </p:cNvPr>
          <p:cNvSpPr/>
          <p:nvPr/>
        </p:nvSpPr>
        <p:spPr>
          <a:xfrm>
            <a:off x="499872" y="3508171"/>
            <a:ext cx="50962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3600" dirty="0"/>
              <a:t>“En Cristo, los creyentes nos podemos mantener firmes en medio de todas las adversidades”  </a:t>
            </a:r>
          </a:p>
        </p:txBody>
      </p:sp>
    </p:spTree>
    <p:extLst>
      <p:ext uri="{BB962C8B-B14F-4D97-AF65-F5344CB8AC3E}">
        <p14:creationId xmlns:p14="http://schemas.microsoft.com/office/powerpoint/2010/main" val="3349184620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8" y="357187"/>
            <a:ext cx="10987087" cy="6129337"/>
          </a:xfrm>
        </p:spPr>
        <p:txBody>
          <a:bodyPr anchor="ctr">
            <a:noAutofit/>
          </a:bodyPr>
          <a:lstStyle/>
          <a:p>
            <a:pPr marL="536575" lvl="4" indent="-536575" algn="just">
              <a:buFont typeface="+mj-lt"/>
              <a:buAutoNum type="alphaUcPeriod" startAt="2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Pablo les había enseñado que iban a pasar por tribulaciones, V.4,5. </a:t>
            </a:r>
          </a:p>
          <a:p>
            <a:pPr marL="987425" lvl="4" indent="-538163" algn="just">
              <a:buFont typeface="+mj-lt"/>
              <a:buAutoNum type="arabicParenR"/>
            </a:pPr>
            <a:r>
              <a:rPr lang="es-GT" sz="3800" dirty="0"/>
              <a:t>Jesús enseño a los discípulos a esperar persecuciones de los incrédulos, Juan 15:18-20; 16:33.</a:t>
            </a:r>
          </a:p>
          <a:p>
            <a:pPr marL="987425" lvl="4" indent="-538163" algn="just">
              <a:buFont typeface="+mj-lt"/>
              <a:buAutoNum type="arabicParenR"/>
            </a:pPr>
            <a:r>
              <a:rPr lang="es-GT" sz="3800" dirty="0"/>
              <a:t>Los apóstoles enseñaron a los primeros cristianos a esperar hostilidades y persecuciones, 2 Timoteo 3:12.</a:t>
            </a:r>
          </a:p>
        </p:txBody>
      </p:sp>
    </p:spTree>
    <p:extLst>
      <p:ext uri="{BB962C8B-B14F-4D97-AF65-F5344CB8AC3E}">
        <p14:creationId xmlns:p14="http://schemas.microsoft.com/office/powerpoint/2010/main" val="243972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7" y="357188"/>
            <a:ext cx="11158537" cy="6143625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Pablo justifica el porque de la urgencia de enviarles a Timoteo, V.5.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Para que no claudicaran en su fe.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Para que Satanás no sacara provecho de esta temporada de sufrimiento.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Para que el trabajo de Pablo no fuera en vano.</a:t>
            </a:r>
          </a:p>
        </p:txBody>
      </p:sp>
    </p:spTree>
    <p:extLst>
      <p:ext uri="{BB962C8B-B14F-4D97-AF65-F5344CB8AC3E}">
        <p14:creationId xmlns:p14="http://schemas.microsoft.com/office/powerpoint/2010/main" val="153101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7" y="357188"/>
            <a:ext cx="11158537" cy="6143625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4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 cristiano necesita la comunión, la instrucción y el apoyo de los demás, para afirmarse en Cristo y poder enfrentar las tentaciones, las pruebas y las hostilidades contra su fe.</a:t>
            </a:r>
          </a:p>
        </p:txBody>
      </p:sp>
    </p:spTree>
    <p:extLst>
      <p:ext uri="{BB962C8B-B14F-4D97-AF65-F5344CB8AC3E}">
        <p14:creationId xmlns:p14="http://schemas.microsoft.com/office/powerpoint/2010/main" val="364301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171" y="377371"/>
            <a:ext cx="5762172" cy="2685143"/>
          </a:xfrm>
        </p:spPr>
        <p:txBody>
          <a:bodyPr anchor="ctr">
            <a:no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INTENSA INTERCESIÓN DE PABLO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4171" y="3425371"/>
            <a:ext cx="5762172" cy="1189575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b="1" i="1" dirty="0"/>
              <a:t>1 Tesalonicenses 3:6-13.</a:t>
            </a:r>
          </a:p>
        </p:txBody>
      </p:sp>
      <p:sp>
        <p:nvSpPr>
          <p:cNvPr id="6" name="Elipse 5"/>
          <p:cNvSpPr/>
          <p:nvPr/>
        </p:nvSpPr>
        <p:spPr>
          <a:xfrm>
            <a:off x="2396351" y="4940282"/>
            <a:ext cx="1317812" cy="1358917"/>
          </a:xfrm>
          <a:prstGeom prst="ellipse">
            <a:avLst/>
          </a:prstGeom>
          <a:solidFill>
            <a:srgbClr val="86DFD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tx1"/>
                </a:solidFill>
              </a:rPr>
              <a:t>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D444F6-1433-40BC-8A01-B501AA2DE8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288" y="235528"/>
            <a:ext cx="6077712" cy="641465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isometricOffAxis2Left"/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39860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029" y="371474"/>
            <a:ext cx="11161485" cy="6143625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efecto del informe positivo de Timoteo en Pablo.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se sintió consolado por la fe y el amor de los cristianos, V.6,7.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se sintió renovado en su vida, al saber que estaban permaneciendo firmes, V.8.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no pudo encontrar palabras adecuadas para dar gracias a Dios por la fe perseverante de ellos, V.9.</a:t>
            </a:r>
          </a:p>
        </p:txBody>
      </p:sp>
    </p:spTree>
    <p:extLst>
      <p:ext uri="{BB962C8B-B14F-4D97-AF65-F5344CB8AC3E}">
        <p14:creationId xmlns:p14="http://schemas.microsoft.com/office/powerpoint/2010/main" val="250592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2924" y="371475"/>
            <a:ext cx="11158539" cy="6129338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s-G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apóstol</a:t>
            </a: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Pablo ora intensamente para verlos otra vez y completar lo que les hacía falta. 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800" dirty="0"/>
              <a:t>Les faltaba completar su fe, V.10.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800" dirty="0"/>
              <a:t>Les faltaba instrucción y ánimo, V.11.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800" dirty="0"/>
              <a:t>Les faltaba crecer y abundar en amor, V.12.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800" dirty="0"/>
              <a:t>Les faltaba afirmar sus corazones en santidad, V.13. </a:t>
            </a:r>
          </a:p>
        </p:txBody>
      </p:sp>
    </p:spTree>
    <p:extLst>
      <p:ext uri="{BB962C8B-B14F-4D97-AF65-F5344CB8AC3E}">
        <p14:creationId xmlns:p14="http://schemas.microsoft.com/office/powerpoint/2010/main" val="19921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7" y="357188"/>
            <a:ext cx="11158537" cy="6143625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 cristiano debe orar diariamente en forma intensa por nuestros hermanos en la fe, tanto los cercanos como los distantes, sobre todo los que están en lugares difíciles.</a:t>
            </a:r>
          </a:p>
        </p:txBody>
      </p:sp>
    </p:spTree>
    <p:extLst>
      <p:ext uri="{BB962C8B-B14F-4D97-AF65-F5344CB8AC3E}">
        <p14:creationId xmlns:p14="http://schemas.microsoft.com/office/powerpoint/2010/main" val="294885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02104"/>
            <a:ext cx="10515600" cy="5403663"/>
          </a:xfrm>
          <a:prstGeom prst="curvedRightArrow">
            <a:avLst>
              <a:gd name="adj1" fmla="val 49044"/>
              <a:gd name="adj2" fmla="val 50000"/>
              <a:gd name="adj3" fmla="val 25000"/>
            </a:avLst>
          </a:prstGeom>
          <a:solidFill>
            <a:srgbClr val="86DFDE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es-GT" sz="72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72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br>
              <a:rPr lang="es-GT" sz="72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72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234287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8343" y="377371"/>
            <a:ext cx="11509828" cy="6206309"/>
          </a:xfrm>
        </p:spPr>
        <p:txBody>
          <a:bodyPr anchor="ctr">
            <a:noAutofit/>
          </a:bodyPr>
          <a:lstStyle/>
          <a:p>
            <a:pPr marL="449263" indent="-449263" algn="just">
              <a:buFont typeface="Wingdings" panose="05000000000000000000" pitchFamily="2" charset="2"/>
              <a:buChar char="ü"/>
            </a:pPr>
            <a:r>
              <a:rPr lang="es-GT" sz="3400" dirty="0"/>
              <a:t>Es de suma importancia mantenernos firmes en Cristo no importa las hostilidades que esto cause.</a:t>
            </a:r>
          </a:p>
          <a:p>
            <a:pPr marL="449263" indent="-449263" algn="just">
              <a:buFont typeface="Wingdings" panose="05000000000000000000" pitchFamily="2" charset="2"/>
              <a:buChar char="ü"/>
            </a:pPr>
            <a:r>
              <a:rPr lang="es-GT" sz="3400" dirty="0"/>
              <a:t>Jesús dijo que Él recibiría en la vida eterna a sus siervos buenos y fieles, Mateo 25: 21,23.</a:t>
            </a:r>
          </a:p>
          <a:p>
            <a:pPr marL="449263" indent="-449263" algn="just">
              <a:buFont typeface="Wingdings" panose="05000000000000000000" pitchFamily="2" charset="2"/>
              <a:buChar char="ü"/>
            </a:pPr>
            <a:r>
              <a:rPr lang="es-GT" sz="3400" dirty="0"/>
              <a:t>Pablo dijo: He peleado la buena batalla, he acabado la carrera, he guardado la fe, 2 Timoteo 4:7.</a:t>
            </a:r>
          </a:p>
          <a:p>
            <a:pPr marL="449263" indent="-449263" algn="just">
              <a:buFont typeface="Wingdings" panose="05000000000000000000" pitchFamily="2" charset="2"/>
              <a:buChar char="ü"/>
            </a:pPr>
            <a:r>
              <a:rPr lang="es-GT" sz="3400" dirty="0"/>
              <a:t>Podemos ser fieles, por Cristo es fiel con nosotros.</a:t>
            </a:r>
          </a:p>
          <a:p>
            <a:pPr marL="449263" indent="-449263" algn="just">
              <a:buFont typeface="Wingdings" panose="05000000000000000000" pitchFamily="2" charset="2"/>
              <a:buChar char="ü"/>
            </a:pPr>
            <a:r>
              <a:rPr lang="es-GT" sz="3400" dirty="0"/>
              <a:t>Animémonos mutuamente para mantenernos firmes en Cristo.</a:t>
            </a:r>
          </a:p>
          <a:p>
            <a:pPr marL="449263" indent="-449263" algn="just">
              <a:buFont typeface="Wingdings" panose="05000000000000000000" pitchFamily="2" charset="2"/>
              <a:buChar char="ü"/>
            </a:pPr>
            <a:r>
              <a:rPr lang="es-GT" sz="3400" dirty="0"/>
              <a:t>Apoyemos a nuestros hermanos en la fe que pueden estar sufriendo persecución, Hebreos 10:23-25.</a:t>
            </a:r>
          </a:p>
        </p:txBody>
      </p:sp>
    </p:spTree>
    <p:extLst>
      <p:ext uri="{BB962C8B-B14F-4D97-AF65-F5344CB8AC3E}">
        <p14:creationId xmlns:p14="http://schemas.microsoft.com/office/powerpoint/2010/main" val="202912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B87794-CEEC-4F8A-8DE4-9D71C4D466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9"/>
            <a:ext cx="12192000" cy="6852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08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bre 11"/>
          <p:cNvSpPr/>
          <p:nvPr/>
        </p:nvSpPr>
        <p:spPr>
          <a:xfrm>
            <a:off x="3893892" y="4136571"/>
            <a:ext cx="7846126" cy="1732509"/>
          </a:xfrm>
          <a:custGeom>
            <a:avLst/>
            <a:gdLst>
              <a:gd name="connsiteX0" fmla="*/ 0 w 8938260"/>
              <a:gd name="connsiteY0" fmla="*/ 172257 h 1722568"/>
              <a:gd name="connsiteX1" fmla="*/ 172257 w 8938260"/>
              <a:gd name="connsiteY1" fmla="*/ 0 h 1722568"/>
              <a:gd name="connsiteX2" fmla="*/ 8766003 w 8938260"/>
              <a:gd name="connsiteY2" fmla="*/ 0 h 1722568"/>
              <a:gd name="connsiteX3" fmla="*/ 8938260 w 8938260"/>
              <a:gd name="connsiteY3" fmla="*/ 172257 h 1722568"/>
              <a:gd name="connsiteX4" fmla="*/ 8938260 w 8938260"/>
              <a:gd name="connsiteY4" fmla="*/ 1550311 h 1722568"/>
              <a:gd name="connsiteX5" fmla="*/ 8766003 w 8938260"/>
              <a:gd name="connsiteY5" fmla="*/ 1722568 h 1722568"/>
              <a:gd name="connsiteX6" fmla="*/ 172257 w 8938260"/>
              <a:gd name="connsiteY6" fmla="*/ 1722568 h 1722568"/>
              <a:gd name="connsiteX7" fmla="*/ 0 w 8938260"/>
              <a:gd name="connsiteY7" fmla="*/ 1550311 h 1722568"/>
              <a:gd name="connsiteX8" fmla="*/ 0 w 8938260"/>
              <a:gd name="connsiteY8" fmla="*/ 172257 h 1722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38260" h="1722568">
                <a:moveTo>
                  <a:pt x="0" y="172257"/>
                </a:moveTo>
                <a:cubicBezTo>
                  <a:pt x="0" y="77122"/>
                  <a:pt x="77122" y="0"/>
                  <a:pt x="172257" y="0"/>
                </a:cubicBezTo>
                <a:lnTo>
                  <a:pt x="8766003" y="0"/>
                </a:lnTo>
                <a:cubicBezTo>
                  <a:pt x="8861138" y="0"/>
                  <a:pt x="8938260" y="77122"/>
                  <a:pt x="8938260" y="172257"/>
                </a:cubicBezTo>
                <a:lnTo>
                  <a:pt x="8938260" y="1550311"/>
                </a:lnTo>
                <a:cubicBezTo>
                  <a:pt x="8938260" y="1645446"/>
                  <a:pt x="8861138" y="1722568"/>
                  <a:pt x="8766003" y="1722568"/>
                </a:cubicBezTo>
                <a:lnTo>
                  <a:pt x="172257" y="1722568"/>
                </a:lnTo>
                <a:cubicBezTo>
                  <a:pt x="77122" y="1722568"/>
                  <a:pt x="0" y="1645446"/>
                  <a:pt x="0" y="1550311"/>
                </a:cubicBezTo>
                <a:lnTo>
                  <a:pt x="0" y="172257"/>
                </a:lnTo>
                <a:close/>
              </a:path>
            </a:pathLst>
          </a:custGeom>
          <a:solidFill>
            <a:srgbClr val="86DFD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GT" sz="3400" dirty="0">
                <a:solidFill>
                  <a:schemeClr val="tx1"/>
                </a:solidFill>
              </a:rPr>
              <a:t>1 Tesalonicenses 2:13-20, 3:1-13. </a:t>
            </a:r>
          </a:p>
        </p:txBody>
      </p:sp>
      <p:sp>
        <p:nvSpPr>
          <p:cNvPr id="15" name="Forma libre 14"/>
          <p:cNvSpPr/>
          <p:nvPr/>
        </p:nvSpPr>
        <p:spPr>
          <a:xfrm>
            <a:off x="3893893" y="899886"/>
            <a:ext cx="7846125" cy="2714171"/>
          </a:xfrm>
          <a:custGeom>
            <a:avLst/>
            <a:gdLst>
              <a:gd name="connsiteX0" fmla="*/ 0 w 8938260"/>
              <a:gd name="connsiteY0" fmla="*/ 172257 h 1722568"/>
              <a:gd name="connsiteX1" fmla="*/ 172257 w 8938260"/>
              <a:gd name="connsiteY1" fmla="*/ 0 h 1722568"/>
              <a:gd name="connsiteX2" fmla="*/ 8766003 w 8938260"/>
              <a:gd name="connsiteY2" fmla="*/ 0 h 1722568"/>
              <a:gd name="connsiteX3" fmla="*/ 8938260 w 8938260"/>
              <a:gd name="connsiteY3" fmla="*/ 172257 h 1722568"/>
              <a:gd name="connsiteX4" fmla="*/ 8938260 w 8938260"/>
              <a:gd name="connsiteY4" fmla="*/ 1550311 h 1722568"/>
              <a:gd name="connsiteX5" fmla="*/ 8766003 w 8938260"/>
              <a:gd name="connsiteY5" fmla="*/ 1722568 h 1722568"/>
              <a:gd name="connsiteX6" fmla="*/ 172257 w 8938260"/>
              <a:gd name="connsiteY6" fmla="*/ 1722568 h 1722568"/>
              <a:gd name="connsiteX7" fmla="*/ 0 w 8938260"/>
              <a:gd name="connsiteY7" fmla="*/ 1550311 h 1722568"/>
              <a:gd name="connsiteX8" fmla="*/ 0 w 8938260"/>
              <a:gd name="connsiteY8" fmla="*/ 172257 h 1722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38260" h="1722568">
                <a:moveTo>
                  <a:pt x="0" y="172257"/>
                </a:moveTo>
                <a:cubicBezTo>
                  <a:pt x="0" y="77122"/>
                  <a:pt x="77122" y="0"/>
                  <a:pt x="172257" y="0"/>
                </a:cubicBezTo>
                <a:lnTo>
                  <a:pt x="8766003" y="0"/>
                </a:lnTo>
                <a:cubicBezTo>
                  <a:pt x="8861138" y="0"/>
                  <a:pt x="8938260" y="77122"/>
                  <a:pt x="8938260" y="172257"/>
                </a:cubicBezTo>
                <a:lnTo>
                  <a:pt x="8938260" y="1550311"/>
                </a:lnTo>
                <a:cubicBezTo>
                  <a:pt x="8938260" y="1645446"/>
                  <a:pt x="8861138" y="1722568"/>
                  <a:pt x="8766003" y="1722568"/>
                </a:cubicBezTo>
                <a:lnTo>
                  <a:pt x="172257" y="1722568"/>
                </a:lnTo>
                <a:cubicBezTo>
                  <a:pt x="77122" y="1722568"/>
                  <a:pt x="0" y="1645446"/>
                  <a:pt x="0" y="1550311"/>
                </a:cubicBezTo>
                <a:lnTo>
                  <a:pt x="0" y="172257"/>
                </a:lnTo>
                <a:close/>
              </a:path>
            </a:pathLst>
          </a:custGeom>
          <a:solidFill>
            <a:srgbClr val="86DFD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GT" sz="3200" dirty="0">
                <a:solidFill>
                  <a:schemeClr val="tx1"/>
                </a:solidFill>
              </a:rPr>
              <a:t>“</a:t>
            </a:r>
            <a:r>
              <a:rPr lang="es-GT" sz="3400" dirty="0">
                <a:solidFill>
                  <a:schemeClr val="tx1"/>
                </a:solidFill>
              </a:rPr>
              <a:t>Para que sean afirmados vuestros corazones, irreprensibles en santidad delante de Dios nuestro Padre, en la venida de nuestro Señor Jesucristo con todos sus santos” 1 Tesalonicenses 3:13. </a:t>
            </a:r>
          </a:p>
        </p:txBody>
      </p:sp>
      <p:sp>
        <p:nvSpPr>
          <p:cNvPr id="2" name="Rectángulo redondeado 1"/>
          <p:cNvSpPr/>
          <p:nvPr/>
        </p:nvSpPr>
        <p:spPr>
          <a:xfrm>
            <a:off x="514801" y="1315757"/>
            <a:ext cx="3244977" cy="1746790"/>
          </a:xfrm>
          <a:prstGeom prst="roundRect">
            <a:avLst/>
          </a:prstGeom>
          <a:solidFill>
            <a:srgbClr val="86DFD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3600" b="1" dirty="0">
                <a:solidFill>
                  <a:schemeClr val="tx1"/>
                </a:solidFill>
              </a:rPr>
              <a:t>VERSÍCULO CLAVE: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514802" y="4136570"/>
            <a:ext cx="3244977" cy="1732509"/>
          </a:xfrm>
          <a:prstGeom prst="roundRect">
            <a:avLst/>
          </a:prstGeom>
          <a:solidFill>
            <a:srgbClr val="86DFD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3600" b="1" dirty="0">
                <a:solidFill>
                  <a:schemeClr val="tx1"/>
                </a:solidFill>
              </a:rPr>
              <a:t>FUNDAMENTO BÍBLICO:</a:t>
            </a:r>
          </a:p>
        </p:txBody>
      </p:sp>
    </p:spTree>
    <p:extLst>
      <p:ext uri="{BB962C8B-B14F-4D97-AF65-F5344CB8AC3E}">
        <p14:creationId xmlns:p14="http://schemas.microsoft.com/office/powerpoint/2010/main" val="358792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2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8343" y="275772"/>
            <a:ext cx="11524343" cy="986972"/>
          </a:xfrm>
        </p:spPr>
        <p:txBody>
          <a:bodyPr>
            <a:normAutofit/>
          </a:bodyPr>
          <a:lstStyle/>
          <a:p>
            <a:pPr algn="ctr"/>
            <a:r>
              <a:rPr lang="es-GT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8343" y="1436914"/>
            <a:ext cx="11524343" cy="5050971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400" dirty="0"/>
              <a:t>La fe firme en Cristo comprende el hecho de creer que Él es todo lo que Él dice sobre sí mismo: el Hijo eterno de Dios y el Salvador de los pecadores. 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400" dirty="0"/>
              <a:t>Comprende también la confianza en Él, la seguridad total de que Jesucristo vela sobre nosotros, provee para nosotros y nos da poder para servirle. 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400" dirty="0"/>
              <a:t>La fe firme es una fe practica: vivir de acuerdo con nuestra fe en Cristo, cualesquiera que sean nuestras circunstancias. 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400" dirty="0"/>
              <a:t>El apóstol Pablo nos da buena instrucción y nos anima a ayudarnos a que nos mantengamos firmes. </a:t>
            </a:r>
          </a:p>
        </p:txBody>
      </p:sp>
    </p:spTree>
    <p:extLst>
      <p:ext uri="{BB962C8B-B14F-4D97-AF65-F5344CB8AC3E}">
        <p14:creationId xmlns:p14="http://schemas.microsoft.com/office/powerpoint/2010/main" val="262977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171" y="551543"/>
            <a:ext cx="5762172" cy="2299233"/>
          </a:xfrm>
        </p:spPr>
        <p:txBody>
          <a:bodyPr anchor="ctr">
            <a:no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FIELES EN LA ADVERSIDAD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4171" y="3176111"/>
            <a:ext cx="5762172" cy="1438835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b="1" i="1" dirty="0"/>
              <a:t>1 Tesalonicenses 2:13-20. </a:t>
            </a:r>
          </a:p>
        </p:txBody>
      </p:sp>
      <p:sp>
        <p:nvSpPr>
          <p:cNvPr id="6" name="Elipse 5"/>
          <p:cNvSpPr/>
          <p:nvPr/>
        </p:nvSpPr>
        <p:spPr>
          <a:xfrm>
            <a:off x="2396351" y="4940282"/>
            <a:ext cx="1317812" cy="1358917"/>
          </a:xfrm>
          <a:prstGeom prst="ellipse">
            <a:avLst/>
          </a:prstGeom>
          <a:solidFill>
            <a:srgbClr val="86DFD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tx1"/>
                </a:solidFill>
              </a:rPr>
              <a:t>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E9FD3E-651D-47A3-AABD-05E10D169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63236"/>
            <a:ext cx="6089904" cy="631767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isometricOffAxis2Left"/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35561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029" y="371475"/>
            <a:ext cx="11161485" cy="6129338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perseverancia de los cristianos de Tesalónica.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Ellos recibieron el Evangelio como la Palabra de Dios y no de hombres, V.13.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Ellos sufrieron persecución de su propia gente, V.14.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Ellos imitaron a aquellos que habían sufrido antes que ellos, V.15. Véase Juan 1:11.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Ellos debían saber que eran perseguidos por agradar a Dios, V.16. </a:t>
            </a:r>
          </a:p>
        </p:txBody>
      </p:sp>
    </p:spTree>
    <p:extLst>
      <p:ext uri="{BB962C8B-B14F-4D97-AF65-F5344CB8AC3E}">
        <p14:creationId xmlns:p14="http://schemas.microsoft.com/office/powerpoint/2010/main" val="213392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371475"/>
            <a:ext cx="11146971" cy="6129338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fidelidad de los cristianos de Tesalónica.</a:t>
            </a:r>
          </a:p>
          <a:p>
            <a:pPr marL="908050" lvl="1" indent="-450850" algn="just">
              <a:buFont typeface="+mj-lt"/>
              <a:buAutoNum type="arabicParenR"/>
            </a:pPr>
            <a:r>
              <a:rPr lang="es-GT" sz="3600" dirty="0"/>
              <a:t>Pablo ya no pudo ministrarles a causa de la persecución, V.17.</a:t>
            </a:r>
          </a:p>
          <a:p>
            <a:pPr marL="908050" lvl="1" indent="-450850" algn="just">
              <a:buFont typeface="+mj-lt"/>
              <a:buAutoNum type="arabicParenR"/>
            </a:pPr>
            <a:r>
              <a:rPr lang="es-GT" sz="3600" dirty="0"/>
              <a:t>Pablo culpa específicamente a Satanás, quien obraba a través de sus perseguidores para limitar sus viajes, V.18.</a:t>
            </a:r>
          </a:p>
          <a:p>
            <a:pPr marL="908050" lvl="1" indent="-450850" algn="just">
              <a:buFont typeface="+mj-lt"/>
              <a:buAutoNum type="arabicParenR"/>
            </a:pPr>
            <a:r>
              <a:rPr lang="es-GT" sz="3600" dirty="0"/>
              <a:t>Pablo se regocijaba por la fidelidad de ellos a Cristo, V.19.</a:t>
            </a:r>
          </a:p>
          <a:p>
            <a:pPr marL="908050" lvl="1" indent="-450850" algn="just">
              <a:buFont typeface="+mj-lt"/>
              <a:buAutoNum type="arabicParenR"/>
            </a:pPr>
            <a:r>
              <a:rPr lang="es-GT" sz="3600" dirty="0"/>
              <a:t>Pablo confiaba que ellos perseverarían hasta que Cristo regresara, V:20. </a:t>
            </a:r>
          </a:p>
        </p:txBody>
      </p:sp>
    </p:spTree>
    <p:extLst>
      <p:ext uri="{BB962C8B-B14F-4D97-AF65-F5344CB8AC3E}">
        <p14:creationId xmlns:p14="http://schemas.microsoft.com/office/powerpoint/2010/main" val="375799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D35F39-CC5A-4A8A-9F24-23FD1AAF7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551543"/>
            <a:ext cx="11144250" cy="5747657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 cristiano debe ser modelo de fidelidad a Cristo a lo largo de los aspectos normales y rutinarios de la vida, y también en los momentos extraordinarios de prueba. </a:t>
            </a:r>
          </a:p>
        </p:txBody>
      </p:sp>
    </p:spTree>
    <p:extLst>
      <p:ext uri="{BB962C8B-B14F-4D97-AF65-F5344CB8AC3E}">
        <p14:creationId xmlns:p14="http://schemas.microsoft.com/office/powerpoint/2010/main" val="58371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171" y="377371"/>
            <a:ext cx="5762172" cy="2685143"/>
          </a:xfrm>
        </p:spPr>
        <p:txBody>
          <a:bodyPr anchor="ctr">
            <a:no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ALIENTO EN MEDIO DE LA PERSECUSIÓN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4171" y="3425371"/>
            <a:ext cx="5762172" cy="1189575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b="1" i="1" dirty="0"/>
              <a:t>1 Tesalonicenses 3:1-5.</a:t>
            </a:r>
          </a:p>
        </p:txBody>
      </p:sp>
      <p:sp>
        <p:nvSpPr>
          <p:cNvPr id="6" name="Elipse 5"/>
          <p:cNvSpPr/>
          <p:nvPr/>
        </p:nvSpPr>
        <p:spPr>
          <a:xfrm>
            <a:off x="2396351" y="4940282"/>
            <a:ext cx="1317812" cy="1358917"/>
          </a:xfrm>
          <a:prstGeom prst="ellipse">
            <a:avLst/>
          </a:prstGeom>
          <a:solidFill>
            <a:srgbClr val="86DFD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tx1"/>
                </a:solidFill>
              </a:rPr>
              <a:t>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7AC49A-9E6E-46E4-819D-1F9F01476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49381"/>
            <a:ext cx="6087101" cy="640080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isometricOffAxis2Left"/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3945753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7" y="357188"/>
            <a:ext cx="11158537" cy="6143625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Pablo envió a Timoteo a ministrarle a los cristianos de Tesalónica.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Para confirmarlos y exhortarlos a permanecer firmes en su fe, V.1,2.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Para que no se inquietaran antes la tribulación que estaban afrontando, V.3.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Para que supieran que el sufrimiento es parte de la vida normal del cristiano, V.3.  </a:t>
            </a:r>
          </a:p>
        </p:txBody>
      </p:sp>
    </p:spTree>
    <p:extLst>
      <p:ext uri="{BB962C8B-B14F-4D97-AF65-F5344CB8AC3E}">
        <p14:creationId xmlns:p14="http://schemas.microsoft.com/office/powerpoint/2010/main" val="164707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830</Words>
  <Application>Microsoft Office PowerPoint</Application>
  <PresentationFormat>Panorámica</PresentationFormat>
  <Paragraphs>60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Tema de Office</vt:lpstr>
      <vt:lpstr>FIRMES EN CRISTO</vt:lpstr>
      <vt:lpstr>Presentación de PowerPoint</vt:lpstr>
      <vt:lpstr>INTRODUCCIÓN</vt:lpstr>
      <vt:lpstr>FIELES EN LA ADVERSIDAD</vt:lpstr>
      <vt:lpstr>Presentación de PowerPoint</vt:lpstr>
      <vt:lpstr>Presentación de PowerPoint</vt:lpstr>
      <vt:lpstr>Presentación de PowerPoint</vt:lpstr>
      <vt:lpstr>ALIENTO EN MEDIO DE LA PERSECUSIÓN</vt:lpstr>
      <vt:lpstr>Presentación de PowerPoint</vt:lpstr>
      <vt:lpstr>Presentación de PowerPoint</vt:lpstr>
      <vt:lpstr>Presentación de PowerPoint</vt:lpstr>
      <vt:lpstr>Presentación de PowerPoint</vt:lpstr>
      <vt:lpstr>LA INTENSA INTERCESIÓN DE PABLO</vt:lpstr>
      <vt:lpstr>Presentación de PowerPoint</vt:lpstr>
      <vt:lpstr>Presentación de PowerPoint</vt:lpstr>
      <vt:lpstr>Presentación de PowerPoint</vt:lpstr>
      <vt:lpstr>DISCIPULADO Y   MINISTERIO EN ACCIÓN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MINISTERIO DE LA RECONCILIACIÓN</dc:title>
  <dc:creator>Alberto A. Gaitan Ortiz</dc:creator>
  <cp:lastModifiedBy>El Chiko de Rojo</cp:lastModifiedBy>
  <cp:revision>185</cp:revision>
  <dcterms:created xsi:type="dcterms:W3CDTF">2018-04-23T20:17:41Z</dcterms:created>
  <dcterms:modified xsi:type="dcterms:W3CDTF">2020-01-28T01:34:10Z</dcterms:modified>
</cp:coreProperties>
</file>