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78" r:id="rId7"/>
    <p:sldId id="276" r:id="rId8"/>
    <p:sldId id="282" r:id="rId9"/>
    <p:sldId id="283" r:id="rId10"/>
    <p:sldId id="284" r:id="rId11"/>
    <p:sldId id="285" r:id="rId12"/>
    <p:sldId id="277" r:id="rId13"/>
    <p:sldId id="286" r:id="rId14"/>
    <p:sldId id="279" r:id="rId15"/>
    <p:sldId id="280" r:id="rId16"/>
    <p:sldId id="281" r:id="rId17"/>
    <p:sldId id="287" r:id="rId18"/>
    <p:sldId id="267" r:id="rId19"/>
    <p:sldId id="262" r:id="rId20"/>
    <p:sldId id="268" r:id="rId21"/>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C51"/>
    <a:srgbClr val="3F92FE"/>
    <a:srgbClr val="0068AF"/>
    <a:srgbClr val="DFA35B"/>
    <a:srgbClr val="7EBC37"/>
    <a:srgbClr val="9DCD58"/>
    <a:srgbClr val="0B0302"/>
    <a:srgbClr val="D07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p:cNvSpPr>
            <a:spLocks noGrp="1"/>
          </p:cNvSpPr>
          <p:nvPr>
            <p:ph type="dt" sz="half" idx="10"/>
          </p:nvPr>
        </p:nvSpPr>
        <p:spPr/>
        <p:txBody>
          <a:bodyPr/>
          <a:lstStyle/>
          <a:p>
            <a:fld id="{C9C10535-6C3B-443B-B00D-50F61ADF4491}" type="datetimeFigureOut">
              <a:rPr lang="es-GT" smtClean="0"/>
              <a:t>6/01/2020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1282828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C9C10535-6C3B-443B-B00D-50F61ADF4491}" type="datetimeFigureOut">
              <a:rPr lang="es-GT" smtClean="0"/>
              <a:t>6/01/2020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1694586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C9C10535-6C3B-443B-B00D-50F61ADF4491}" type="datetimeFigureOut">
              <a:rPr lang="es-GT" smtClean="0"/>
              <a:t>6/01/2020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425966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C9C10535-6C3B-443B-B00D-50F61ADF4491}" type="datetimeFigureOut">
              <a:rPr lang="es-GT" smtClean="0"/>
              <a:t>6/01/2020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1566076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9C10535-6C3B-443B-B00D-50F61ADF4491}" type="datetimeFigureOut">
              <a:rPr lang="es-GT" smtClean="0"/>
              <a:t>6/01/2020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2986659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C9C10535-6C3B-443B-B00D-50F61ADF4491}" type="datetimeFigureOut">
              <a:rPr lang="es-GT" smtClean="0"/>
              <a:t>6/01/2020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235728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C9C10535-6C3B-443B-B00D-50F61ADF4491}" type="datetimeFigureOut">
              <a:rPr lang="es-GT" smtClean="0"/>
              <a:t>6/01/2020</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2337344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C9C10535-6C3B-443B-B00D-50F61ADF4491}" type="datetimeFigureOut">
              <a:rPr lang="es-GT" smtClean="0"/>
              <a:t>6/01/2020</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93551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9C10535-6C3B-443B-B00D-50F61ADF4491}" type="datetimeFigureOut">
              <a:rPr lang="es-GT" smtClean="0"/>
              <a:t>6/01/2020</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2760955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9C10535-6C3B-443B-B00D-50F61ADF4491}" type="datetimeFigureOut">
              <a:rPr lang="es-GT" smtClean="0"/>
              <a:t>6/01/2020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2814656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9C10535-6C3B-443B-B00D-50F61ADF4491}" type="datetimeFigureOut">
              <a:rPr lang="es-GT" smtClean="0"/>
              <a:t>6/01/2020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8EA34135-F387-4A8E-920C-4B7F873C30FA}" type="slidenum">
              <a:rPr lang="es-GT" smtClean="0"/>
              <a:t>‹Nº›</a:t>
            </a:fld>
            <a:endParaRPr lang="es-GT"/>
          </a:p>
        </p:txBody>
      </p:sp>
    </p:spTree>
    <p:extLst>
      <p:ext uri="{BB962C8B-B14F-4D97-AF65-F5344CB8AC3E}">
        <p14:creationId xmlns:p14="http://schemas.microsoft.com/office/powerpoint/2010/main" val="907077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10535-6C3B-443B-B00D-50F61ADF4491}" type="datetimeFigureOut">
              <a:rPr lang="es-GT" smtClean="0"/>
              <a:t>6/01/2020</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34135-F387-4A8E-920C-4B7F873C30FA}" type="slidenum">
              <a:rPr lang="es-GT" smtClean="0"/>
              <a:t>‹Nº›</a:t>
            </a:fld>
            <a:endParaRPr lang="es-GT"/>
          </a:p>
        </p:txBody>
      </p:sp>
    </p:spTree>
    <p:extLst>
      <p:ext uri="{BB962C8B-B14F-4D97-AF65-F5344CB8AC3E}">
        <p14:creationId xmlns:p14="http://schemas.microsoft.com/office/powerpoint/2010/main" val="3118471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1734" y="1249680"/>
            <a:ext cx="5441511" cy="4358639"/>
          </a:xfrm>
        </p:spPr>
        <p:txBody>
          <a:bodyPr anchor="ctr">
            <a:noAutofit/>
          </a:bodyPr>
          <a:lstStyle/>
          <a:p>
            <a:pPr algn="ctr"/>
            <a:r>
              <a:rPr lang="es-GT" sz="8800" b="1" dirty="0">
                <a:effectLst>
                  <a:outerShdw blurRad="38100" dist="38100" dir="2700000" algn="tl">
                    <a:srgbClr val="000000">
                      <a:alpha val="43137"/>
                    </a:srgbClr>
                  </a:outerShdw>
                </a:effectLst>
                <a:latin typeface="+mn-lt"/>
              </a:rPr>
              <a:t>CRISTO VOLVERÁ OTRA VEZ</a:t>
            </a:r>
          </a:p>
        </p:txBody>
      </p:sp>
      <p:pic>
        <p:nvPicPr>
          <p:cNvPr id="6" name="Imagen 5">
            <a:extLst>
              <a:ext uri="{FF2B5EF4-FFF2-40B4-BE49-F238E27FC236}">
                <a16:creationId xmlns:a16="http://schemas.microsoft.com/office/drawing/2014/main" id="{B347E89E-F8EB-48D2-8605-C5BE59E7D3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8757" y="550787"/>
            <a:ext cx="5486400" cy="575642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349184620"/>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34290" y="554181"/>
            <a:ext cx="10792692" cy="5763492"/>
          </a:xfrm>
        </p:spPr>
        <p:txBody>
          <a:bodyPr anchor="ctr">
            <a:noAutofit/>
          </a:bodyPr>
          <a:lstStyle/>
          <a:p>
            <a:pPr marL="539750" indent="-539750" algn="just">
              <a:buFont typeface="+mj-lt"/>
              <a:buAutoNum type="alphaUcPeriod" startAt="2"/>
            </a:pPr>
            <a:r>
              <a:rPr lang="es-GT" sz="4000" dirty="0"/>
              <a:t>Razones para estar preparados, Mateo 24:42-51.</a:t>
            </a:r>
          </a:p>
          <a:p>
            <a:pPr marL="1200150" lvl="1" indent="-742950" algn="just">
              <a:buFont typeface="+mj-lt"/>
              <a:buAutoNum type="arabicParenR"/>
            </a:pPr>
            <a:r>
              <a:rPr lang="es-GT" sz="3600" dirty="0"/>
              <a:t>Implica estar vigilantes, Mateo 24:36,42-43. Ejemplo del ladrón que no anuncia cuando asaltará una casa, Lucas 122:39-40. </a:t>
            </a:r>
          </a:p>
          <a:p>
            <a:pPr marL="1200150" lvl="1" indent="-742950" algn="just">
              <a:buFont typeface="+mj-lt"/>
              <a:buAutoNum type="arabicParenR"/>
            </a:pPr>
            <a:r>
              <a:rPr lang="es-GT" sz="3600" dirty="0"/>
              <a:t>Implica estar preparados, Mateo 24:44. Ejemplo del amo o novio que regresa a casa con su esposa después de la celebración de sus bodas, Lucas 12:35-40.</a:t>
            </a:r>
          </a:p>
        </p:txBody>
      </p:sp>
    </p:spTree>
    <p:extLst>
      <p:ext uri="{BB962C8B-B14F-4D97-AF65-F5344CB8AC3E}">
        <p14:creationId xmlns:p14="http://schemas.microsoft.com/office/powerpoint/2010/main" val="24390620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34290" y="554181"/>
            <a:ext cx="10792692" cy="5763492"/>
          </a:xfrm>
        </p:spPr>
        <p:txBody>
          <a:bodyPr anchor="ctr">
            <a:noAutofit/>
          </a:bodyPr>
          <a:lstStyle/>
          <a:p>
            <a:pPr marL="539750" indent="-539750" algn="just">
              <a:buFont typeface="+mj-lt"/>
              <a:buAutoNum type="alphaUcPeriod" startAt="2"/>
            </a:pPr>
            <a:r>
              <a:rPr lang="es-GT" sz="4000" dirty="0"/>
              <a:t>Razones para estar preparados, Mateo 24:42-51.</a:t>
            </a:r>
          </a:p>
          <a:p>
            <a:pPr marL="1200150" lvl="1" indent="-742950" algn="just">
              <a:buFont typeface="+mj-lt"/>
              <a:buAutoNum type="arabicParenR" startAt="3"/>
            </a:pPr>
            <a:r>
              <a:rPr lang="es-GT" sz="3600" dirty="0"/>
              <a:t>Implica ser fieles, Mateo 24:45-51. Ejemplo del amo que hace un largo viaje y regresa, Mateo 24:45-46.</a:t>
            </a:r>
          </a:p>
          <a:p>
            <a:pPr marL="1200150" lvl="1" indent="-742950" algn="just">
              <a:buFont typeface="+mj-lt"/>
              <a:buAutoNum type="arabicParenR" startAt="3"/>
            </a:pPr>
            <a:r>
              <a:rPr lang="es-GT" sz="3600" dirty="0"/>
              <a:t>Implica paciencia y firmeza, Santiago 5:7,8.  Ejemplo del labrador que aguarda con paciencia hasta que reciba la lluvia temprana y la tardía. </a:t>
            </a:r>
          </a:p>
        </p:txBody>
      </p:sp>
    </p:spTree>
    <p:extLst>
      <p:ext uri="{BB962C8B-B14F-4D97-AF65-F5344CB8AC3E}">
        <p14:creationId xmlns:p14="http://schemas.microsoft.com/office/powerpoint/2010/main" val="25350398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35405BA-CA03-473B-8402-1375BE9620CD}"/>
              </a:ext>
            </a:extLst>
          </p:cNvPr>
          <p:cNvSpPr>
            <a:spLocks noGrp="1"/>
          </p:cNvSpPr>
          <p:nvPr>
            <p:ph idx="1"/>
          </p:nvPr>
        </p:nvSpPr>
        <p:spPr>
          <a:xfrm>
            <a:off x="720435" y="554182"/>
            <a:ext cx="10792692" cy="5749636"/>
          </a:xfrm>
        </p:spPr>
        <p:txBody>
          <a:bodyPr anchor="ctr">
            <a:normAutofit/>
          </a:bodyPr>
          <a:lstStyle/>
          <a:p>
            <a:pPr marL="514350" indent="-514350" algn="just">
              <a:buFont typeface="+mj-lt"/>
              <a:buAutoNum type="alphaUcPeriod" startAt="3"/>
            </a:pPr>
            <a:r>
              <a:rPr lang="es-GT" sz="4400" dirty="0"/>
              <a:t>Ante el inminente regreso de Cristo estemos vigilantes y siempre preparados para su venida. Véase 1 Tesalonicenses 5:1-4;                   2 Pedro 3:10. </a:t>
            </a:r>
          </a:p>
        </p:txBody>
      </p:sp>
    </p:spTree>
    <p:extLst>
      <p:ext uri="{BB962C8B-B14F-4D97-AF65-F5344CB8AC3E}">
        <p14:creationId xmlns:p14="http://schemas.microsoft.com/office/powerpoint/2010/main" val="1640699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0108" y="360219"/>
            <a:ext cx="6123709" cy="4322618"/>
          </a:xfrm>
        </p:spPr>
        <p:txBody>
          <a:bodyPr anchor="ctr">
            <a:noAutofit/>
          </a:bodyPr>
          <a:lstStyle/>
          <a:p>
            <a:pPr algn="ctr"/>
            <a:r>
              <a:rPr lang="es-GT" sz="8000" b="1" dirty="0">
                <a:effectLst>
                  <a:outerShdw blurRad="38100" dist="38100" dir="2700000" algn="tl">
                    <a:srgbClr val="000000">
                      <a:alpha val="43137"/>
                    </a:srgbClr>
                  </a:outerShdw>
                </a:effectLst>
              </a:rPr>
              <a:t>LA RAZÓN POR LA CUAL CRISTO VOLVERÁ</a:t>
            </a:r>
          </a:p>
        </p:txBody>
      </p:sp>
      <p:sp>
        <p:nvSpPr>
          <p:cNvPr id="6" name="Elipse 5"/>
          <p:cNvSpPr/>
          <p:nvPr/>
        </p:nvSpPr>
        <p:spPr>
          <a:xfrm>
            <a:off x="2583056" y="5153075"/>
            <a:ext cx="1317812" cy="1344706"/>
          </a:xfrm>
          <a:prstGeom prst="ellipse">
            <a:avLst/>
          </a:prstGeom>
          <a:solidFill>
            <a:srgbClr val="3F92F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5400" b="1" dirty="0">
                <a:solidFill>
                  <a:schemeClr val="tx1"/>
                </a:solidFill>
              </a:rPr>
              <a:t>3</a:t>
            </a:r>
          </a:p>
        </p:txBody>
      </p:sp>
      <p:pic>
        <p:nvPicPr>
          <p:cNvPr id="7" name="Imagen 6">
            <a:extLst>
              <a:ext uri="{FF2B5EF4-FFF2-40B4-BE49-F238E27FC236}">
                <a16:creationId xmlns:a16="http://schemas.microsoft.com/office/drawing/2014/main" id="{EB3DFCE0-621D-46C2-B198-A05AEDFD1D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7950" y="0"/>
            <a:ext cx="5734050" cy="6858000"/>
          </a:xfrm>
          <a:prstGeom prst="rect">
            <a:avLst/>
          </a:prstGeom>
        </p:spPr>
      </p:pic>
    </p:spTree>
    <p:extLst>
      <p:ext uri="{BB962C8B-B14F-4D97-AF65-F5344CB8AC3E}">
        <p14:creationId xmlns:p14="http://schemas.microsoft.com/office/powerpoint/2010/main" val="32003901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20436" y="540327"/>
            <a:ext cx="10778837" cy="5760462"/>
          </a:xfrm>
        </p:spPr>
        <p:txBody>
          <a:bodyPr anchor="ctr">
            <a:noAutofit/>
          </a:bodyPr>
          <a:lstStyle/>
          <a:p>
            <a:pPr marL="542925" indent="-542925" algn="just">
              <a:buFont typeface="+mj-lt"/>
              <a:buAutoNum type="alphaUcPeriod"/>
            </a:pPr>
            <a:r>
              <a:rPr lang="es-GT" sz="4000" dirty="0"/>
              <a:t>Pedro predicó, señalando que Dios enviará nuevamente a Jesucristo. Sin embargo, Él permanecerá en el cielo hasta que llegue el momento adecuado, “los tiempos de la restauración de todas las cosas, de que habló Dios por boca de sus santos profetas que han sido desde tiempo antiguo”, Hechos 3:19-21.</a:t>
            </a:r>
          </a:p>
        </p:txBody>
      </p:sp>
    </p:spTree>
    <p:extLst>
      <p:ext uri="{BB962C8B-B14F-4D97-AF65-F5344CB8AC3E}">
        <p14:creationId xmlns:p14="http://schemas.microsoft.com/office/powerpoint/2010/main" val="41892733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92726" y="554181"/>
            <a:ext cx="10820401" cy="5746607"/>
          </a:xfrm>
        </p:spPr>
        <p:txBody>
          <a:bodyPr anchor="ctr">
            <a:noAutofit/>
          </a:bodyPr>
          <a:lstStyle/>
          <a:p>
            <a:pPr marL="539750" indent="-539750" algn="just">
              <a:buFont typeface="+mj-lt"/>
              <a:buAutoNum type="alphaUcPeriod" startAt="2"/>
            </a:pPr>
            <a:r>
              <a:rPr lang="es-GT" sz="4000" dirty="0"/>
              <a:t>Pablo predicó, que Jesús, con su vida, sufrimientos, muerte, resurrección y ascensión, hizo todo lo necesario para nuestra redención del pecado y nuestra salvación eterna.</a:t>
            </a:r>
          </a:p>
          <a:p>
            <a:pPr marL="539750" indent="-539750" algn="just">
              <a:buNone/>
            </a:pPr>
            <a:r>
              <a:rPr lang="es-GT" sz="4000" dirty="0"/>
              <a:t>	Por eso los cristianos esperamos la perfección de nuestra redención, 1 Corintios 15:24-26; Romanos 8:22-25. </a:t>
            </a:r>
          </a:p>
        </p:txBody>
      </p:sp>
    </p:spTree>
    <p:extLst>
      <p:ext uri="{BB962C8B-B14F-4D97-AF65-F5344CB8AC3E}">
        <p14:creationId xmlns:p14="http://schemas.microsoft.com/office/powerpoint/2010/main" val="38471296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06582" y="540327"/>
            <a:ext cx="10834254" cy="5777346"/>
          </a:xfrm>
        </p:spPr>
        <p:txBody>
          <a:bodyPr anchor="ctr">
            <a:noAutofit/>
          </a:bodyPr>
          <a:lstStyle/>
          <a:p>
            <a:pPr marL="539750" indent="-539750" algn="just">
              <a:buFont typeface="+mj-lt"/>
              <a:buAutoNum type="alphaUcPeriod" startAt="3"/>
            </a:pPr>
            <a:r>
              <a:rPr lang="es-GT" sz="4000" dirty="0"/>
              <a:t>Pedro continua diciendo que el regreso de Cristo será un tiempo de juicio sobre este corrupto tiempo presente. Surgirá un nuevo mundo libre de la maldición del pecado y la muerte, habrá un nuevo cielo y una nueva tierra. 2 Pedro 3:10-13. Véase Isaías 64:17; 66:22; Apocalipsis 21:1-4.</a:t>
            </a:r>
          </a:p>
        </p:txBody>
      </p:sp>
    </p:spTree>
    <p:extLst>
      <p:ext uri="{BB962C8B-B14F-4D97-AF65-F5344CB8AC3E}">
        <p14:creationId xmlns:p14="http://schemas.microsoft.com/office/powerpoint/2010/main" val="38796346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06582" y="554182"/>
            <a:ext cx="10820400" cy="5763492"/>
          </a:xfrm>
        </p:spPr>
        <p:txBody>
          <a:bodyPr anchor="ctr">
            <a:noAutofit/>
          </a:bodyPr>
          <a:lstStyle/>
          <a:p>
            <a:pPr marL="742950" indent="-742950" algn="just">
              <a:buFont typeface="+mj-lt"/>
              <a:buAutoNum type="alphaUcPeriod" startAt="3"/>
            </a:pPr>
            <a:r>
              <a:rPr lang="es-GT" sz="4400" dirty="0"/>
              <a:t>Ante el inminente regreso de Cristo debemos “procurar con diligencia ser hallados por él sin mancha e irreprensibles, en paz”, 2 Pedro 3:14.  </a:t>
            </a:r>
          </a:p>
        </p:txBody>
      </p:sp>
    </p:spTree>
    <p:extLst>
      <p:ext uri="{BB962C8B-B14F-4D97-AF65-F5344CB8AC3E}">
        <p14:creationId xmlns:p14="http://schemas.microsoft.com/office/powerpoint/2010/main" val="29331411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4"/>
            <a:ext cx="10515600" cy="5403663"/>
          </a:xfrm>
          <a:prstGeom prst="curvedRightArrow">
            <a:avLst>
              <a:gd name="adj1" fmla="val 41492"/>
              <a:gd name="adj2" fmla="val 50000"/>
              <a:gd name="adj3" fmla="val 25000"/>
            </a:avLst>
          </a:prstGeom>
          <a:solidFill>
            <a:srgbClr val="3F92FE"/>
          </a:solidFill>
          <a:ln>
            <a:noFill/>
          </a:ln>
          <a:scene3d>
            <a:camera prst="isometricOffAxis2Left"/>
            <a:lightRig rig="threePt" dir="t"/>
          </a:scene3d>
        </p:spPr>
        <p:txBody>
          <a:bodyPr>
            <a:normAutofit/>
          </a:bodyPr>
          <a:lstStyle/>
          <a:p>
            <a:pPr algn="ctr"/>
            <a:r>
              <a:rPr lang="es-GT" sz="6700" b="1" dirty="0">
                <a:ln w="10160">
                  <a:solidFill>
                    <a:schemeClr val="tx1"/>
                  </a:solidFill>
                  <a:prstDash val="solid"/>
                </a:ln>
                <a:effectLst>
                  <a:outerShdw blurRad="38100" dist="22860" dir="5400000" algn="tl" rotWithShape="0">
                    <a:srgbClr val="000000">
                      <a:alpha val="30000"/>
                    </a:srgbClr>
                  </a:outerShdw>
                </a:effectLst>
              </a:rPr>
              <a:t>DISCIPULADO Y </a:t>
            </a:r>
            <a:br>
              <a:rPr lang="es-GT" sz="6700" b="1" dirty="0">
                <a:ln w="10160">
                  <a:solidFill>
                    <a:schemeClr val="tx1"/>
                  </a:solidFill>
                  <a:prstDash val="solid"/>
                </a:ln>
                <a:effectLst>
                  <a:outerShdw blurRad="38100" dist="22860" dir="5400000" algn="tl" rotWithShape="0">
                    <a:srgbClr val="000000">
                      <a:alpha val="30000"/>
                    </a:srgbClr>
                  </a:outerShdw>
                </a:effectLst>
              </a:rPr>
            </a:br>
            <a:br>
              <a:rPr lang="es-GT" sz="6700" b="1" dirty="0">
                <a:ln w="10160">
                  <a:solidFill>
                    <a:schemeClr val="tx1"/>
                  </a:solidFill>
                  <a:prstDash val="solid"/>
                </a:ln>
                <a:effectLst>
                  <a:outerShdw blurRad="38100" dist="22860" dir="5400000" algn="tl" rotWithShape="0">
                    <a:srgbClr val="000000">
                      <a:alpha val="30000"/>
                    </a:srgbClr>
                  </a:outerShdw>
                </a:effectLst>
              </a:rPr>
            </a:br>
            <a:br>
              <a:rPr lang="es-GT" sz="6700" b="1" dirty="0">
                <a:ln w="10160">
                  <a:solidFill>
                    <a:schemeClr val="tx1"/>
                  </a:solidFill>
                  <a:prstDash val="solid"/>
                </a:ln>
                <a:effectLst>
                  <a:outerShdw blurRad="38100" dist="22860" dir="5400000" algn="tl" rotWithShape="0">
                    <a:srgbClr val="000000">
                      <a:alpha val="30000"/>
                    </a:srgbClr>
                  </a:outerShdw>
                </a:effectLst>
              </a:rPr>
            </a:br>
            <a:r>
              <a:rPr lang="es-GT" sz="6700" b="1" dirty="0">
                <a:ln w="10160">
                  <a:solidFill>
                    <a:schemeClr val="tx1"/>
                  </a:solidFill>
                  <a:prstDash val="solid"/>
                </a:ln>
                <a:effectLst>
                  <a:outerShdw blurRad="38100" dist="22860" dir="5400000" algn="tl" rotWithShape="0">
                    <a:srgbClr val="000000">
                      <a:alpha val="30000"/>
                    </a:srgbClr>
                  </a:outerShdw>
                </a:effectLst>
              </a:rPr>
              <a:t>MINISTERIO EN ACCIÓN</a:t>
            </a:r>
          </a:p>
        </p:txBody>
      </p:sp>
    </p:spTree>
    <p:extLst>
      <p:ext uri="{BB962C8B-B14F-4D97-AF65-F5344CB8AC3E}">
        <p14:creationId xmlns:p14="http://schemas.microsoft.com/office/powerpoint/2010/main" val="2342875379"/>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6473" y="360218"/>
            <a:ext cx="11166763" cy="6137564"/>
          </a:xfrm>
        </p:spPr>
        <p:txBody>
          <a:bodyPr anchor="ctr">
            <a:noAutofit/>
          </a:bodyPr>
          <a:lstStyle/>
          <a:p>
            <a:pPr marL="542925" indent="-542925" algn="just">
              <a:buFont typeface="Wingdings" panose="05000000000000000000" pitchFamily="2" charset="2"/>
              <a:buChar char="§"/>
            </a:pPr>
            <a:r>
              <a:rPr lang="es-GT" sz="4000" dirty="0"/>
              <a:t>La seguridad que tenemos de recibir vida eterna en Cristo, y en un mundo nuevo y perfecto, es un poderoso incentivo para el discipulado cristiano.</a:t>
            </a:r>
          </a:p>
          <a:p>
            <a:pPr marL="542925" indent="-542925" algn="just">
              <a:buFont typeface="Wingdings" panose="05000000000000000000" pitchFamily="2" charset="2"/>
              <a:buChar char="§"/>
            </a:pPr>
            <a:r>
              <a:rPr lang="es-GT" sz="4000" dirty="0"/>
              <a:t>En la espera del regreso de Cristo y de un nuevo cielo y una nueva tierra, nuestra decisión de seguir firmemente a Cristo debe quedar reafirmada y fortalecida.</a:t>
            </a:r>
          </a:p>
          <a:p>
            <a:pPr marL="542925" indent="-542925" algn="just">
              <a:buFont typeface="Wingdings" panose="05000000000000000000" pitchFamily="2" charset="2"/>
              <a:buChar char="§"/>
            </a:pPr>
            <a:r>
              <a:rPr lang="es-GT" sz="4000" dirty="0"/>
              <a:t>Hay que compartir esta esperanza bienaventurada y también dar respuesta a todo aquel que nos pida razón de nuestra esperanza en Cristo, Tito 2:13; 1 Pedro 3:15. </a:t>
            </a:r>
          </a:p>
        </p:txBody>
      </p:sp>
    </p:spTree>
    <p:extLst>
      <p:ext uri="{BB962C8B-B14F-4D97-AF65-F5344CB8AC3E}">
        <p14:creationId xmlns:p14="http://schemas.microsoft.com/office/powerpoint/2010/main" val="2029126906"/>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rma libre 11"/>
          <p:cNvSpPr/>
          <p:nvPr/>
        </p:nvSpPr>
        <p:spPr>
          <a:xfrm>
            <a:off x="2117667" y="2657856"/>
            <a:ext cx="9236132" cy="3791712"/>
          </a:xfrm>
          <a:custGeom>
            <a:avLst/>
            <a:gdLst>
              <a:gd name="connsiteX0" fmla="*/ 0 w 8938260"/>
              <a:gd name="connsiteY0" fmla="*/ 172257 h 1722568"/>
              <a:gd name="connsiteX1" fmla="*/ 172257 w 8938260"/>
              <a:gd name="connsiteY1" fmla="*/ 0 h 1722568"/>
              <a:gd name="connsiteX2" fmla="*/ 8766003 w 8938260"/>
              <a:gd name="connsiteY2" fmla="*/ 0 h 1722568"/>
              <a:gd name="connsiteX3" fmla="*/ 8938260 w 8938260"/>
              <a:gd name="connsiteY3" fmla="*/ 172257 h 1722568"/>
              <a:gd name="connsiteX4" fmla="*/ 8938260 w 8938260"/>
              <a:gd name="connsiteY4" fmla="*/ 1550311 h 1722568"/>
              <a:gd name="connsiteX5" fmla="*/ 8766003 w 8938260"/>
              <a:gd name="connsiteY5" fmla="*/ 1722568 h 1722568"/>
              <a:gd name="connsiteX6" fmla="*/ 172257 w 8938260"/>
              <a:gd name="connsiteY6" fmla="*/ 1722568 h 1722568"/>
              <a:gd name="connsiteX7" fmla="*/ 0 w 8938260"/>
              <a:gd name="connsiteY7" fmla="*/ 1550311 h 1722568"/>
              <a:gd name="connsiteX8" fmla="*/ 0 w 8938260"/>
              <a:gd name="connsiteY8" fmla="*/ 172257 h 1722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38260" h="1722568">
                <a:moveTo>
                  <a:pt x="0" y="172257"/>
                </a:moveTo>
                <a:cubicBezTo>
                  <a:pt x="0" y="77122"/>
                  <a:pt x="77122" y="0"/>
                  <a:pt x="172257" y="0"/>
                </a:cubicBezTo>
                <a:lnTo>
                  <a:pt x="8766003" y="0"/>
                </a:lnTo>
                <a:cubicBezTo>
                  <a:pt x="8861138" y="0"/>
                  <a:pt x="8938260" y="77122"/>
                  <a:pt x="8938260" y="172257"/>
                </a:cubicBezTo>
                <a:lnTo>
                  <a:pt x="8938260" y="1550311"/>
                </a:lnTo>
                <a:cubicBezTo>
                  <a:pt x="8938260" y="1645446"/>
                  <a:pt x="8861138" y="1722568"/>
                  <a:pt x="8766003" y="1722568"/>
                </a:cubicBezTo>
                <a:lnTo>
                  <a:pt x="172257" y="1722568"/>
                </a:lnTo>
                <a:cubicBezTo>
                  <a:pt x="77122" y="1722568"/>
                  <a:pt x="0" y="1645446"/>
                  <a:pt x="0" y="1550311"/>
                </a:cubicBezTo>
                <a:lnTo>
                  <a:pt x="0" y="172257"/>
                </a:lnTo>
                <a:close/>
              </a:path>
            </a:pathLst>
          </a:custGeom>
          <a:solidFill>
            <a:srgbClr val="3F92F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7353344"/>
              <a:satOff val="-10228"/>
              <a:lumOff val="-3922"/>
              <a:alphaOff val="0"/>
            </a:schemeClr>
          </a:fillRef>
          <a:effectRef idx="2">
            <a:schemeClr val="accent5">
              <a:hueOff val="-7353344"/>
              <a:satOff val="-10228"/>
              <a:lumOff val="-3922"/>
              <a:alphaOff val="0"/>
            </a:schemeClr>
          </a:effectRef>
          <a:fontRef idx="minor">
            <a:schemeClr val="lt1"/>
          </a:fontRef>
        </p:style>
        <p:txBody>
          <a:bodyPr spcFirstLastPara="0" vert="horz" wrap="square" lIns="157132" tIns="157132" rIns="2065472" bIns="157132" numCol="1" spcCol="1270" anchor="ctr" anchorCtr="0">
            <a:noAutofit/>
          </a:bodyPr>
          <a:lstStyle/>
          <a:p>
            <a:pPr lvl="0" algn="just" defTabSz="1244600">
              <a:lnSpc>
                <a:spcPct val="90000"/>
              </a:lnSpc>
              <a:spcBef>
                <a:spcPct val="0"/>
              </a:spcBef>
              <a:spcAft>
                <a:spcPct val="35000"/>
              </a:spcAft>
            </a:pPr>
            <a:r>
              <a:rPr lang="es-GT" sz="3800" b="1" dirty="0">
                <a:solidFill>
                  <a:schemeClr val="tx1"/>
                </a:solidFill>
              </a:rPr>
              <a:t>VERSÍCULO CLAVE:</a:t>
            </a:r>
          </a:p>
          <a:p>
            <a:pPr lvl="0" algn="just" defTabSz="1244600">
              <a:lnSpc>
                <a:spcPct val="90000"/>
              </a:lnSpc>
              <a:spcBef>
                <a:spcPct val="0"/>
              </a:spcBef>
              <a:spcAft>
                <a:spcPct val="35000"/>
              </a:spcAft>
            </a:pPr>
            <a:r>
              <a:rPr lang="es-GT" sz="3600" b="1" dirty="0">
                <a:solidFill>
                  <a:schemeClr val="tx1"/>
                </a:solidFill>
              </a:rPr>
              <a:t>“Varones galileos, ¿por qué estáis mirando al cielo? Este mismo Jesús, que ha sido tomado de vosotros al cielo, así vendrá como le habéis visto ir al cielo”, Hechos 1:11. </a:t>
            </a:r>
            <a:r>
              <a:rPr lang="es-GT" sz="3600" dirty="0">
                <a:solidFill>
                  <a:schemeClr val="tx1"/>
                </a:solidFill>
              </a:rPr>
              <a:t> </a:t>
            </a:r>
            <a:endParaRPr lang="es-GT" sz="3600" kern="1200" dirty="0">
              <a:solidFill>
                <a:schemeClr val="tx1"/>
              </a:solidFill>
            </a:endParaRPr>
          </a:p>
        </p:txBody>
      </p:sp>
      <p:sp>
        <p:nvSpPr>
          <p:cNvPr id="15" name="Forma libre 14"/>
          <p:cNvSpPr/>
          <p:nvPr/>
        </p:nvSpPr>
        <p:spPr>
          <a:xfrm>
            <a:off x="540328" y="526473"/>
            <a:ext cx="9236132" cy="1817481"/>
          </a:xfrm>
          <a:custGeom>
            <a:avLst/>
            <a:gdLst>
              <a:gd name="connsiteX0" fmla="*/ 0 w 8938260"/>
              <a:gd name="connsiteY0" fmla="*/ 172257 h 1722568"/>
              <a:gd name="connsiteX1" fmla="*/ 172257 w 8938260"/>
              <a:gd name="connsiteY1" fmla="*/ 0 h 1722568"/>
              <a:gd name="connsiteX2" fmla="*/ 8766003 w 8938260"/>
              <a:gd name="connsiteY2" fmla="*/ 0 h 1722568"/>
              <a:gd name="connsiteX3" fmla="*/ 8938260 w 8938260"/>
              <a:gd name="connsiteY3" fmla="*/ 172257 h 1722568"/>
              <a:gd name="connsiteX4" fmla="*/ 8938260 w 8938260"/>
              <a:gd name="connsiteY4" fmla="*/ 1550311 h 1722568"/>
              <a:gd name="connsiteX5" fmla="*/ 8766003 w 8938260"/>
              <a:gd name="connsiteY5" fmla="*/ 1722568 h 1722568"/>
              <a:gd name="connsiteX6" fmla="*/ 172257 w 8938260"/>
              <a:gd name="connsiteY6" fmla="*/ 1722568 h 1722568"/>
              <a:gd name="connsiteX7" fmla="*/ 0 w 8938260"/>
              <a:gd name="connsiteY7" fmla="*/ 1550311 h 1722568"/>
              <a:gd name="connsiteX8" fmla="*/ 0 w 8938260"/>
              <a:gd name="connsiteY8" fmla="*/ 172257 h 1722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38260" h="1722568">
                <a:moveTo>
                  <a:pt x="0" y="172257"/>
                </a:moveTo>
                <a:cubicBezTo>
                  <a:pt x="0" y="77122"/>
                  <a:pt x="77122" y="0"/>
                  <a:pt x="172257" y="0"/>
                </a:cubicBezTo>
                <a:lnTo>
                  <a:pt x="8766003" y="0"/>
                </a:lnTo>
                <a:cubicBezTo>
                  <a:pt x="8861138" y="0"/>
                  <a:pt x="8938260" y="77122"/>
                  <a:pt x="8938260" y="172257"/>
                </a:cubicBezTo>
                <a:lnTo>
                  <a:pt x="8938260" y="1550311"/>
                </a:lnTo>
                <a:cubicBezTo>
                  <a:pt x="8938260" y="1645446"/>
                  <a:pt x="8861138" y="1722568"/>
                  <a:pt x="8766003" y="1722568"/>
                </a:cubicBezTo>
                <a:lnTo>
                  <a:pt x="172257" y="1722568"/>
                </a:lnTo>
                <a:cubicBezTo>
                  <a:pt x="77122" y="1722568"/>
                  <a:pt x="0" y="1645446"/>
                  <a:pt x="0" y="1550311"/>
                </a:cubicBezTo>
                <a:lnTo>
                  <a:pt x="0" y="172257"/>
                </a:lnTo>
                <a:close/>
              </a:path>
            </a:pathLst>
          </a:custGeom>
          <a:solidFill>
            <a:srgbClr val="3F92F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spcFirstLastPara="0" vert="horz" wrap="square" lIns="157132" tIns="157132" rIns="1915014" bIns="157132" numCol="1" spcCol="1270" anchor="ctr" anchorCtr="0">
            <a:noAutofit/>
          </a:bodyPr>
          <a:lstStyle/>
          <a:p>
            <a:pPr lvl="0" algn="ctr" defTabSz="1244600">
              <a:lnSpc>
                <a:spcPct val="90000"/>
              </a:lnSpc>
              <a:spcBef>
                <a:spcPct val="0"/>
              </a:spcBef>
              <a:spcAft>
                <a:spcPct val="35000"/>
              </a:spcAft>
            </a:pPr>
            <a:r>
              <a:rPr lang="es-GT" sz="3800" b="1" dirty="0">
                <a:solidFill>
                  <a:schemeClr val="tx1"/>
                </a:solidFill>
              </a:rPr>
              <a:t>VERDAD CENTRAL: </a:t>
            </a:r>
          </a:p>
          <a:p>
            <a:pPr lvl="0" algn="ctr" defTabSz="1244600">
              <a:lnSpc>
                <a:spcPct val="90000"/>
              </a:lnSpc>
              <a:spcBef>
                <a:spcPct val="0"/>
              </a:spcBef>
              <a:spcAft>
                <a:spcPct val="35000"/>
              </a:spcAft>
            </a:pPr>
            <a:r>
              <a:rPr lang="es-GT" sz="3600" dirty="0">
                <a:solidFill>
                  <a:schemeClr val="tx1"/>
                </a:solidFill>
                <a:effectLst>
                  <a:outerShdw blurRad="38100" dist="38100" dir="2700000" algn="tl">
                    <a:srgbClr val="000000">
                      <a:alpha val="43137"/>
                    </a:srgbClr>
                  </a:outerShdw>
                </a:effectLst>
              </a:rPr>
              <a:t>“Jesucristo, quien ya vino a nuestro mundo, volverá a venir”.</a:t>
            </a:r>
            <a:endParaRPr lang="es-GT" sz="3600" kern="1200" dirty="0">
              <a:solidFill>
                <a:schemeClr val="tx1"/>
              </a:solidFill>
              <a:effectLst>
                <a:outerShdw blurRad="38100" dist="38100" dir="2700000" algn="tl">
                  <a:srgbClr val="000000">
                    <a:alpha val="43137"/>
                  </a:srgbClr>
                </a:outerShdw>
              </a:effectLst>
            </a:endParaRPr>
          </a:p>
        </p:txBody>
      </p:sp>
      <p:sp>
        <p:nvSpPr>
          <p:cNvPr id="16" name="Forma libre 15"/>
          <p:cNvSpPr/>
          <p:nvPr/>
        </p:nvSpPr>
        <p:spPr>
          <a:xfrm>
            <a:off x="8656790" y="2194561"/>
            <a:ext cx="1119669" cy="1234440"/>
          </a:xfrm>
          <a:custGeom>
            <a:avLst/>
            <a:gdLst>
              <a:gd name="connsiteX0" fmla="*/ 0 w 1119669"/>
              <a:gd name="connsiteY0" fmla="*/ 615818 h 1119669"/>
              <a:gd name="connsiteX1" fmla="*/ 251926 w 1119669"/>
              <a:gd name="connsiteY1" fmla="*/ 615818 h 1119669"/>
              <a:gd name="connsiteX2" fmla="*/ 251926 w 1119669"/>
              <a:gd name="connsiteY2" fmla="*/ 0 h 1119669"/>
              <a:gd name="connsiteX3" fmla="*/ 867743 w 1119669"/>
              <a:gd name="connsiteY3" fmla="*/ 0 h 1119669"/>
              <a:gd name="connsiteX4" fmla="*/ 867743 w 1119669"/>
              <a:gd name="connsiteY4" fmla="*/ 615818 h 1119669"/>
              <a:gd name="connsiteX5" fmla="*/ 1119669 w 1119669"/>
              <a:gd name="connsiteY5" fmla="*/ 615818 h 1119669"/>
              <a:gd name="connsiteX6" fmla="*/ 559835 w 1119669"/>
              <a:gd name="connsiteY6" fmla="*/ 1119669 h 1119669"/>
              <a:gd name="connsiteX7" fmla="*/ 0 w 1119669"/>
              <a:gd name="connsiteY7" fmla="*/ 615818 h 111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9669" h="1119669">
                <a:moveTo>
                  <a:pt x="0" y="615818"/>
                </a:moveTo>
                <a:lnTo>
                  <a:pt x="251926" y="615818"/>
                </a:lnTo>
                <a:lnTo>
                  <a:pt x="251926" y="0"/>
                </a:lnTo>
                <a:lnTo>
                  <a:pt x="867743" y="0"/>
                </a:lnTo>
                <a:lnTo>
                  <a:pt x="867743" y="615818"/>
                </a:lnTo>
                <a:lnTo>
                  <a:pt x="1119669" y="615818"/>
                </a:lnTo>
                <a:lnTo>
                  <a:pt x="559835" y="1119669"/>
                </a:lnTo>
                <a:lnTo>
                  <a:pt x="0" y="615818"/>
                </a:lnTo>
                <a:close/>
              </a:path>
            </a:pathLst>
          </a:custGeom>
          <a:solidFill>
            <a:schemeClr val="bg1"/>
          </a:solidFill>
          <a:scene3d>
            <a:camera prst="orthographicFront"/>
            <a:lightRig rig="flat" dir="t"/>
          </a:scene3d>
          <a:sp3d z="190500" extrusionH="12700" prstMaterial="plastic">
            <a:bevelT w="50800" h="50800"/>
          </a:sp3d>
        </p:spPr>
        <p:style>
          <a:lnRef idx="1">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2">
            <a:schemeClr val="accent5">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302726" tIns="50800" rIns="302726" bIns="327918" numCol="1" spcCol="1270" anchor="ctr" anchorCtr="0">
            <a:noAutofit/>
          </a:bodyPr>
          <a:lstStyle/>
          <a:p>
            <a:pPr lvl="0" algn="just" defTabSz="1778000">
              <a:lnSpc>
                <a:spcPct val="90000"/>
              </a:lnSpc>
              <a:spcBef>
                <a:spcPct val="0"/>
              </a:spcBef>
              <a:spcAft>
                <a:spcPct val="35000"/>
              </a:spcAft>
            </a:pPr>
            <a:endParaRPr lang="es-GT" sz="4000" kern="1200">
              <a:solidFill>
                <a:schemeClr val="tx1"/>
              </a:solidFill>
            </a:endParaRPr>
          </a:p>
        </p:txBody>
      </p:sp>
    </p:spTree>
    <p:extLst>
      <p:ext uri="{BB962C8B-B14F-4D97-AF65-F5344CB8AC3E}">
        <p14:creationId xmlns:p14="http://schemas.microsoft.com/office/powerpoint/2010/main" val="35879266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Imagen 22">
            <a:extLst>
              <a:ext uri="{FF2B5EF4-FFF2-40B4-BE49-F238E27FC236}">
                <a16:creationId xmlns:a16="http://schemas.microsoft.com/office/drawing/2014/main" id="{0B00B04B-3012-449B-9C19-FE1BA187D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 y="1534"/>
            <a:ext cx="12187909" cy="6854932"/>
          </a:xfrm>
          <a:prstGeom prst="rect">
            <a:avLst/>
          </a:prstGeom>
        </p:spPr>
      </p:pic>
    </p:spTree>
    <p:extLst>
      <p:ext uri="{BB962C8B-B14F-4D97-AF65-F5344CB8AC3E}">
        <p14:creationId xmlns:p14="http://schemas.microsoft.com/office/powerpoint/2010/main" val="304808986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74073"/>
            <a:ext cx="10515600" cy="1066799"/>
          </a:xfrm>
        </p:spPr>
        <p:txBody>
          <a:bodyPr>
            <a:normAutofit fontScale="90000"/>
          </a:bodyPr>
          <a:lstStyle/>
          <a:p>
            <a:pPr algn="ctr"/>
            <a:r>
              <a:rPr lang="es-GT" sz="7200" b="1" dirty="0">
                <a:effectLst>
                  <a:outerShdw blurRad="38100" dist="38100" dir="2700000" algn="tl">
                    <a:srgbClr val="000000">
                      <a:alpha val="43137"/>
                    </a:srgbClr>
                  </a:outerShdw>
                </a:effectLst>
                <a:latin typeface="+mn-lt"/>
              </a:rPr>
              <a:t>INTRODUCCIÓN</a:t>
            </a:r>
          </a:p>
        </p:txBody>
      </p:sp>
      <p:sp>
        <p:nvSpPr>
          <p:cNvPr id="3" name="Marcador de contenido 2"/>
          <p:cNvSpPr>
            <a:spLocks noGrp="1"/>
          </p:cNvSpPr>
          <p:nvPr>
            <p:ph idx="1"/>
          </p:nvPr>
        </p:nvSpPr>
        <p:spPr>
          <a:xfrm>
            <a:off x="346364" y="1440873"/>
            <a:ext cx="11540836" cy="5052002"/>
          </a:xfrm>
        </p:spPr>
        <p:txBody>
          <a:bodyPr anchor="ctr">
            <a:noAutofit/>
          </a:bodyPr>
          <a:lstStyle/>
          <a:p>
            <a:pPr marL="360363" indent="-360363" algn="just">
              <a:buFont typeface="Wingdings" panose="05000000000000000000" pitchFamily="2" charset="2"/>
              <a:buChar char="§"/>
            </a:pPr>
            <a:r>
              <a:rPr lang="es-GT" sz="3400" dirty="0"/>
              <a:t>El regreso de Cristo es una parte fundamental del Evangelio. El Credo de los Apóstoles dice: “Jesucristo…ascendió a los cielos y… desde allí ha de venir a juzgar a vivos y muertos”. </a:t>
            </a:r>
          </a:p>
          <a:p>
            <a:pPr marL="360363" indent="-360363" algn="just">
              <a:buFont typeface="Wingdings" panose="05000000000000000000" pitchFamily="2" charset="2"/>
              <a:buChar char="§"/>
            </a:pPr>
            <a:r>
              <a:rPr lang="es-GT" sz="3400" dirty="0"/>
              <a:t>Estas palabras nos recuerdan que su regreso  tiene una importante relación con su muerte, resurrección y ascensión al Padre. Ese regreso comenzará la consumación de su obra redentora. </a:t>
            </a:r>
          </a:p>
          <a:p>
            <a:pPr marL="360363" indent="-360363" algn="just">
              <a:buFont typeface="Wingdings" panose="05000000000000000000" pitchFamily="2" charset="2"/>
              <a:buChar char="§"/>
            </a:pPr>
            <a:r>
              <a:rPr lang="es-GT" sz="3400" dirty="0"/>
              <a:t>Por esta razón, debemos vivir esperando su regreso y proclamar con denuedo esta gran verdad ante un mundo necesitado de esperanza.</a:t>
            </a:r>
          </a:p>
        </p:txBody>
      </p:sp>
    </p:spTree>
    <p:extLst>
      <p:ext uri="{BB962C8B-B14F-4D97-AF65-F5344CB8AC3E}">
        <p14:creationId xmlns:p14="http://schemas.microsoft.com/office/powerpoint/2010/main" val="26297720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0108" y="360219"/>
            <a:ext cx="6123709" cy="4322618"/>
          </a:xfrm>
        </p:spPr>
        <p:txBody>
          <a:bodyPr anchor="ctr">
            <a:noAutofit/>
          </a:bodyPr>
          <a:lstStyle/>
          <a:p>
            <a:pPr algn="ctr"/>
            <a:r>
              <a:rPr lang="pt-BR" sz="8000" b="1" dirty="0">
                <a:effectLst>
                  <a:outerShdw blurRad="38100" dist="38100" dir="2700000" algn="tl">
                    <a:srgbClr val="000000">
                      <a:alpha val="43137"/>
                    </a:srgbClr>
                  </a:outerShdw>
                </a:effectLst>
              </a:rPr>
              <a:t>LA PROMESA DE QUE CRISTO VOLVERÁ</a:t>
            </a:r>
            <a:endParaRPr lang="es-GT" sz="8000" b="1" dirty="0">
              <a:effectLst>
                <a:outerShdw blurRad="38100" dist="38100" dir="2700000" algn="tl">
                  <a:srgbClr val="000000">
                    <a:alpha val="43137"/>
                  </a:srgbClr>
                </a:outerShdw>
              </a:effectLst>
            </a:endParaRPr>
          </a:p>
        </p:txBody>
      </p:sp>
      <p:sp>
        <p:nvSpPr>
          <p:cNvPr id="6" name="Elipse 5"/>
          <p:cNvSpPr/>
          <p:nvPr/>
        </p:nvSpPr>
        <p:spPr>
          <a:xfrm>
            <a:off x="2583056" y="5153075"/>
            <a:ext cx="1317812" cy="1344706"/>
          </a:xfrm>
          <a:prstGeom prst="ellipse">
            <a:avLst/>
          </a:prstGeom>
          <a:solidFill>
            <a:srgbClr val="3F92F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5400" b="1" dirty="0">
                <a:solidFill>
                  <a:schemeClr val="tx1"/>
                </a:solidFill>
              </a:rPr>
              <a:t>1</a:t>
            </a:r>
          </a:p>
        </p:txBody>
      </p:sp>
      <p:pic>
        <p:nvPicPr>
          <p:cNvPr id="5" name="Imagen 4">
            <a:extLst>
              <a:ext uri="{FF2B5EF4-FFF2-40B4-BE49-F238E27FC236}">
                <a16:creationId xmlns:a16="http://schemas.microsoft.com/office/drawing/2014/main" id="{9C1F4C7F-DA26-447E-9C81-2624CC6D9F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7950" y="0"/>
            <a:ext cx="5734050" cy="6858000"/>
          </a:xfrm>
          <a:prstGeom prst="rect">
            <a:avLst/>
          </a:prstGeom>
        </p:spPr>
      </p:pic>
    </p:spTree>
    <p:extLst>
      <p:ext uri="{BB962C8B-B14F-4D97-AF65-F5344CB8AC3E}">
        <p14:creationId xmlns:p14="http://schemas.microsoft.com/office/powerpoint/2010/main" val="35561461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12618" y="554183"/>
            <a:ext cx="11194473" cy="5735782"/>
          </a:xfrm>
        </p:spPr>
        <p:txBody>
          <a:bodyPr anchor="ctr">
            <a:normAutofit/>
          </a:bodyPr>
          <a:lstStyle/>
          <a:p>
            <a:pPr marL="514350" indent="-514350" algn="just">
              <a:buFont typeface="+mj-lt"/>
              <a:buAutoNum type="alphaUcPeriod"/>
            </a:pPr>
            <a:r>
              <a:rPr lang="es-GT" sz="4000" dirty="0"/>
              <a:t>Jesús al afirmar esta promesa dijo a sus discípulos, Juan 14:1-3.</a:t>
            </a:r>
          </a:p>
          <a:p>
            <a:pPr marL="901700" lvl="1" indent="-450850" algn="just">
              <a:buFont typeface="+mj-lt"/>
              <a:buAutoNum type="arabicParenR"/>
            </a:pPr>
            <a:r>
              <a:rPr lang="es-GT" sz="3600" dirty="0"/>
              <a:t>Que tranquilizaran sus corazones preocupados.</a:t>
            </a:r>
          </a:p>
          <a:p>
            <a:pPr marL="901700" lvl="1" indent="-450850" algn="just">
              <a:buFont typeface="+mj-lt"/>
              <a:buAutoNum type="arabicParenR"/>
            </a:pPr>
            <a:r>
              <a:rPr lang="es-GT" sz="3600" dirty="0"/>
              <a:t>Que confiaran firmemente en Dios y en Él.</a:t>
            </a:r>
          </a:p>
          <a:p>
            <a:pPr marL="901700" lvl="1" indent="-450850" algn="just">
              <a:buFont typeface="+mj-lt"/>
              <a:buAutoNum type="arabicParenR"/>
            </a:pPr>
            <a:r>
              <a:rPr lang="es-GT" sz="3600" dirty="0"/>
              <a:t>Que en la casa del Padre muchas moradas hay.</a:t>
            </a:r>
          </a:p>
          <a:p>
            <a:pPr marL="901700" lvl="1" indent="-450850" algn="just">
              <a:buFont typeface="+mj-lt"/>
              <a:buAutoNum type="arabicParenR"/>
            </a:pPr>
            <a:r>
              <a:rPr lang="es-GT" sz="3600" dirty="0"/>
              <a:t>Que fue a preparar lugar para ellos.</a:t>
            </a:r>
          </a:p>
          <a:p>
            <a:pPr marL="901700" lvl="1" indent="-450850" algn="just">
              <a:buFont typeface="+mj-lt"/>
              <a:buAutoNum type="arabicParenR"/>
            </a:pPr>
            <a:r>
              <a:rPr lang="es-GT" sz="3600" dirty="0"/>
              <a:t>Que volvería y los atraería a Él. </a:t>
            </a:r>
          </a:p>
        </p:txBody>
      </p:sp>
    </p:spTree>
    <p:extLst>
      <p:ext uri="{BB962C8B-B14F-4D97-AF65-F5344CB8AC3E}">
        <p14:creationId xmlns:p14="http://schemas.microsoft.com/office/powerpoint/2010/main" val="23367535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6473" y="540327"/>
            <a:ext cx="11180618" cy="5749637"/>
          </a:xfrm>
        </p:spPr>
        <p:txBody>
          <a:bodyPr anchor="ctr">
            <a:normAutofit/>
          </a:bodyPr>
          <a:lstStyle/>
          <a:p>
            <a:pPr marL="542925" indent="-542925" algn="just">
              <a:buFont typeface="+mj-lt"/>
              <a:buAutoNum type="alphaUcPeriod" startAt="2"/>
            </a:pPr>
            <a:r>
              <a:rPr lang="es-GT" sz="4000" dirty="0"/>
              <a:t>Los ángeles confirmaron esta promesa. “Jesús volvería de la manera en que ellos lo habían visto ir al cielo”, Hechos 1:6-11. Véase Lucas 24:50-51.</a:t>
            </a:r>
          </a:p>
          <a:p>
            <a:pPr marL="542925" indent="-542925" algn="just">
              <a:buFont typeface="+mj-lt"/>
              <a:buAutoNum type="alphaUcPeriod" startAt="2"/>
            </a:pPr>
            <a:r>
              <a:rPr lang="es-GT" sz="4000" dirty="0"/>
              <a:t>Pablo nos dice que seremos tomados de manera repentina para ser llevados a estar con Jesús, 1Tesalonicenses4:13-18. “Arrebatamiento”. </a:t>
            </a:r>
          </a:p>
          <a:p>
            <a:pPr marL="1000125" lvl="1" indent="-542925" algn="just">
              <a:buFont typeface="+mj-lt"/>
              <a:buAutoNum type="arabicParenR"/>
            </a:pPr>
            <a:r>
              <a:rPr lang="es-GT" sz="3600" dirty="0"/>
              <a:t>Los muertos en Cristo serán resucitados.</a:t>
            </a:r>
          </a:p>
          <a:p>
            <a:pPr marL="1000125" lvl="1" indent="-542925" algn="just">
              <a:buFont typeface="+mj-lt"/>
              <a:buAutoNum type="arabicParenR"/>
            </a:pPr>
            <a:r>
              <a:rPr lang="es-GT" sz="3600" dirty="0"/>
              <a:t>Los que estén vivos serán transformados, 1 Tesalonicenses 4:17; 1 Corintios 15:51-52. </a:t>
            </a:r>
          </a:p>
        </p:txBody>
      </p:sp>
    </p:spTree>
    <p:extLst>
      <p:ext uri="{BB962C8B-B14F-4D97-AF65-F5344CB8AC3E}">
        <p14:creationId xmlns:p14="http://schemas.microsoft.com/office/powerpoint/2010/main" val="1984234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6473" y="551329"/>
            <a:ext cx="11166763" cy="5755342"/>
          </a:xfrm>
        </p:spPr>
        <p:txBody>
          <a:bodyPr anchor="ctr">
            <a:normAutofit/>
          </a:bodyPr>
          <a:lstStyle/>
          <a:p>
            <a:pPr marL="536575" indent="-536575" algn="just">
              <a:buFont typeface="+mj-lt"/>
              <a:buAutoNum type="alphaUcPeriod" startAt="3"/>
            </a:pPr>
            <a:r>
              <a:rPr lang="es-GT" sz="4400" dirty="0"/>
              <a:t>Ante el inminente regreso de Cristo dediquémonos a la instrucción de las Escrituras a fin de estar preparados para su venida. </a:t>
            </a:r>
          </a:p>
        </p:txBody>
      </p:sp>
    </p:spTree>
    <p:extLst>
      <p:ext uri="{BB962C8B-B14F-4D97-AF65-F5344CB8AC3E}">
        <p14:creationId xmlns:p14="http://schemas.microsoft.com/office/powerpoint/2010/main" val="26881971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0108" y="360219"/>
            <a:ext cx="6123709" cy="4322618"/>
          </a:xfrm>
        </p:spPr>
        <p:txBody>
          <a:bodyPr anchor="ctr">
            <a:noAutofit/>
          </a:bodyPr>
          <a:lstStyle/>
          <a:p>
            <a:pPr algn="ctr"/>
            <a:r>
              <a:rPr lang="es-GT" sz="8000" b="1" dirty="0">
                <a:effectLst>
                  <a:outerShdw blurRad="38100" dist="38100" dir="2700000" algn="tl">
                    <a:srgbClr val="000000">
                      <a:alpha val="43137"/>
                    </a:srgbClr>
                  </a:outerShdw>
                </a:effectLst>
              </a:rPr>
              <a:t>PREPÁRESE  PARA EL REGRESO DE CRISTO</a:t>
            </a:r>
          </a:p>
        </p:txBody>
      </p:sp>
      <p:sp>
        <p:nvSpPr>
          <p:cNvPr id="6" name="Elipse 5"/>
          <p:cNvSpPr/>
          <p:nvPr/>
        </p:nvSpPr>
        <p:spPr>
          <a:xfrm>
            <a:off x="2583056" y="5153075"/>
            <a:ext cx="1317812" cy="1344706"/>
          </a:xfrm>
          <a:prstGeom prst="ellipse">
            <a:avLst/>
          </a:prstGeom>
          <a:solidFill>
            <a:srgbClr val="3F92F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5400" b="1" dirty="0">
                <a:solidFill>
                  <a:schemeClr val="tx1"/>
                </a:solidFill>
              </a:rPr>
              <a:t>2</a:t>
            </a:r>
          </a:p>
        </p:txBody>
      </p:sp>
      <p:pic>
        <p:nvPicPr>
          <p:cNvPr id="5" name="Imagen 4">
            <a:extLst>
              <a:ext uri="{FF2B5EF4-FFF2-40B4-BE49-F238E27FC236}">
                <a16:creationId xmlns:a16="http://schemas.microsoft.com/office/drawing/2014/main" id="{B52D2A40-4701-424F-A7BB-BC4B8BAE24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0123" y="3068"/>
            <a:ext cx="5731877" cy="6854932"/>
          </a:xfrm>
          <a:prstGeom prst="rect">
            <a:avLst/>
          </a:prstGeom>
        </p:spPr>
      </p:pic>
    </p:spTree>
    <p:extLst>
      <p:ext uri="{BB962C8B-B14F-4D97-AF65-F5344CB8AC3E}">
        <p14:creationId xmlns:p14="http://schemas.microsoft.com/office/powerpoint/2010/main" val="24606882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34290" y="554181"/>
            <a:ext cx="10792692" cy="5763492"/>
          </a:xfrm>
        </p:spPr>
        <p:txBody>
          <a:bodyPr anchor="ctr">
            <a:noAutofit/>
          </a:bodyPr>
          <a:lstStyle/>
          <a:p>
            <a:pPr marL="514350" indent="-514350" algn="just">
              <a:buFont typeface="+mj-lt"/>
              <a:buAutoNum type="alphaUcPeriod"/>
            </a:pPr>
            <a:r>
              <a:rPr lang="es-GT" sz="4000" dirty="0"/>
              <a:t>Razones para estar preparados, Mateo 24:42-51.</a:t>
            </a:r>
          </a:p>
          <a:p>
            <a:pPr marL="1200150" lvl="1" indent="-742950" algn="just">
              <a:buFont typeface="+mj-lt"/>
              <a:buAutoNum type="arabicParenR"/>
            </a:pPr>
            <a:r>
              <a:rPr lang="es-GT" sz="3600" dirty="0"/>
              <a:t>Por no saber el tiempo del fin, V.42-44.</a:t>
            </a:r>
          </a:p>
          <a:p>
            <a:pPr marL="1200150" lvl="1" indent="-742950" algn="just">
              <a:buFont typeface="+mj-lt"/>
              <a:buAutoNum type="arabicParenR"/>
            </a:pPr>
            <a:r>
              <a:rPr lang="es-GT" sz="3600" dirty="0"/>
              <a:t>Por tener una responsabilidad, V.45.</a:t>
            </a:r>
          </a:p>
          <a:p>
            <a:pPr marL="1200150" lvl="1" indent="-742950" algn="just">
              <a:buFont typeface="+mj-lt"/>
              <a:buAutoNum type="arabicParenR"/>
            </a:pPr>
            <a:r>
              <a:rPr lang="es-GT" sz="3600" dirty="0"/>
              <a:t>Por tener que dar cuentas al Señor, V.46-51.</a:t>
            </a:r>
            <a:endParaRPr lang="es-GT" sz="3200" dirty="0"/>
          </a:p>
        </p:txBody>
      </p:sp>
    </p:spTree>
    <p:extLst>
      <p:ext uri="{BB962C8B-B14F-4D97-AF65-F5344CB8AC3E}">
        <p14:creationId xmlns:p14="http://schemas.microsoft.com/office/powerpoint/2010/main" val="9615165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TotalTime>
  <Words>791</Words>
  <Application>Microsoft Office PowerPoint</Application>
  <PresentationFormat>Panorámica</PresentationFormat>
  <Paragraphs>46</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Wingdings</vt:lpstr>
      <vt:lpstr>Tema de Office</vt:lpstr>
      <vt:lpstr>CRISTO VOLVERÁ OTRA VEZ</vt:lpstr>
      <vt:lpstr>Presentación de PowerPoint</vt:lpstr>
      <vt:lpstr>INTRODUCCIÓN</vt:lpstr>
      <vt:lpstr>LA PROMESA DE QUE CRISTO VOLVERÁ</vt:lpstr>
      <vt:lpstr>Presentación de PowerPoint</vt:lpstr>
      <vt:lpstr>Presentación de PowerPoint</vt:lpstr>
      <vt:lpstr>Presentación de PowerPoint</vt:lpstr>
      <vt:lpstr>PREPÁRESE  PARA EL REGRESO DE CRISTO</vt:lpstr>
      <vt:lpstr>Presentación de PowerPoint</vt:lpstr>
      <vt:lpstr>Presentación de PowerPoint</vt:lpstr>
      <vt:lpstr>Presentación de PowerPoint</vt:lpstr>
      <vt:lpstr>Presentación de PowerPoint</vt:lpstr>
      <vt:lpstr>LA RAZÓN POR LA CUAL CRISTO VOLVERÁ</vt:lpstr>
      <vt:lpstr>Presentación de PowerPoint</vt:lpstr>
      <vt:lpstr>Presentación de PowerPoint</vt:lpstr>
      <vt:lpstr>Presentación de PowerPoint</vt:lpstr>
      <vt:lpstr>Presentación de PowerPoint</vt:lpstr>
      <vt:lpstr>DISCIPULADO Y    MINISTERIO EN ACCIÓN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MINISTERIO DE LA RECONCILIACIÓN</dc:title>
  <dc:creator>Alberto A. Gaitan Ortiz</dc:creator>
  <cp:lastModifiedBy>El Chiko de Rojo</cp:lastModifiedBy>
  <cp:revision>145</cp:revision>
  <dcterms:created xsi:type="dcterms:W3CDTF">2018-04-23T20:17:41Z</dcterms:created>
  <dcterms:modified xsi:type="dcterms:W3CDTF">2020-01-06T21:37:02Z</dcterms:modified>
</cp:coreProperties>
</file>