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8" r:id="rId3"/>
    <p:sldId id="259" r:id="rId4"/>
    <p:sldId id="260" r:id="rId5"/>
    <p:sldId id="257" r:id="rId6"/>
    <p:sldId id="261" r:id="rId7"/>
    <p:sldId id="262" r:id="rId8"/>
    <p:sldId id="275" r:id="rId9"/>
    <p:sldId id="264" r:id="rId10"/>
    <p:sldId id="265" r:id="rId11"/>
    <p:sldId id="266" r:id="rId12"/>
    <p:sldId id="276" r:id="rId13"/>
    <p:sldId id="268" r:id="rId14"/>
    <p:sldId id="269" r:id="rId15"/>
    <p:sldId id="270" r:id="rId16"/>
    <p:sldId id="271" r:id="rId17"/>
    <p:sldId id="274" r:id="rId18"/>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BC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2AA04B90-A15D-495A-AF70-9DF80E605636}" type="datetimeFigureOut">
              <a:rPr lang="es-GT" smtClean="0"/>
              <a:t>30/12/2019</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262350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AA04B90-A15D-495A-AF70-9DF80E605636}" type="datetimeFigureOut">
              <a:rPr lang="es-GT" smtClean="0"/>
              <a:t>30/12/2019</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2185865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AA04B90-A15D-495A-AF70-9DF80E605636}" type="datetimeFigureOut">
              <a:rPr lang="es-GT" smtClean="0"/>
              <a:t>30/12/2019</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89577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2AA04B90-A15D-495A-AF70-9DF80E605636}" type="datetimeFigureOut">
              <a:rPr lang="es-GT" smtClean="0"/>
              <a:t>30/12/2019</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1440559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AA04B90-A15D-495A-AF70-9DF80E605636}" type="datetimeFigureOut">
              <a:rPr lang="es-GT" smtClean="0"/>
              <a:t>30/12/2019</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414360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2AA04B90-A15D-495A-AF70-9DF80E605636}" type="datetimeFigureOut">
              <a:rPr lang="es-GT" smtClean="0"/>
              <a:t>30/12/2019</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1534177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2AA04B90-A15D-495A-AF70-9DF80E605636}" type="datetimeFigureOut">
              <a:rPr lang="es-GT" smtClean="0"/>
              <a:t>30/12/2019</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206394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2AA04B90-A15D-495A-AF70-9DF80E605636}" type="datetimeFigureOut">
              <a:rPr lang="es-GT" smtClean="0"/>
              <a:t>30/12/2019</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1834936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AA04B90-A15D-495A-AF70-9DF80E605636}" type="datetimeFigureOut">
              <a:rPr lang="es-GT" smtClean="0"/>
              <a:t>30/12/2019</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125558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AA04B90-A15D-495A-AF70-9DF80E605636}" type="datetimeFigureOut">
              <a:rPr lang="es-GT" smtClean="0"/>
              <a:t>30/12/2019</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534324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AA04B90-A15D-495A-AF70-9DF80E605636}" type="datetimeFigureOut">
              <a:rPr lang="es-GT" smtClean="0"/>
              <a:t>30/12/2019</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903930CB-C9DF-40CE-BB0E-F7796409BEB4}" type="slidenum">
              <a:rPr lang="es-GT" smtClean="0"/>
              <a:t>‹Nº›</a:t>
            </a:fld>
            <a:endParaRPr lang="es-GT"/>
          </a:p>
        </p:txBody>
      </p:sp>
    </p:spTree>
    <p:extLst>
      <p:ext uri="{BB962C8B-B14F-4D97-AF65-F5344CB8AC3E}">
        <p14:creationId xmlns:p14="http://schemas.microsoft.com/office/powerpoint/2010/main" val="248155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5000"/>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04B90-A15D-495A-AF70-9DF80E605636}" type="datetimeFigureOut">
              <a:rPr lang="es-GT" smtClean="0"/>
              <a:t>30/12/2019</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930CB-C9DF-40CE-BB0E-F7796409BEB4}" type="slidenum">
              <a:rPr lang="es-GT" smtClean="0"/>
              <a:t>‹Nº›</a:t>
            </a:fld>
            <a:endParaRPr lang="es-GT"/>
          </a:p>
        </p:txBody>
      </p:sp>
    </p:spTree>
    <p:extLst>
      <p:ext uri="{BB962C8B-B14F-4D97-AF65-F5344CB8AC3E}">
        <p14:creationId xmlns:p14="http://schemas.microsoft.com/office/powerpoint/2010/main" val="4133273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2" y="1852035"/>
            <a:ext cx="5755341" cy="3153930"/>
          </a:xfrm>
        </p:spPr>
        <p:txBody>
          <a:bodyPr>
            <a:noAutofit/>
          </a:bodyPr>
          <a:lstStyle/>
          <a:p>
            <a:pPr algn="ctr"/>
            <a:r>
              <a:rPr lang="es-GT" sz="7500" b="1" dirty="0">
                <a:latin typeface="+mn-lt"/>
              </a:rPr>
              <a:t>CRISTO ESTÁ EDIFICANDO SU IGLESIA</a:t>
            </a:r>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4768" y="0"/>
            <a:ext cx="6047232" cy="68580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4323811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1329" y="389965"/>
            <a:ext cx="11147611" cy="6104964"/>
          </a:xfrm>
        </p:spPr>
        <p:txBody>
          <a:bodyPr anchor="ctr">
            <a:normAutofit fontScale="92500" lnSpcReduction="10000"/>
          </a:bodyPr>
          <a:lstStyle/>
          <a:p>
            <a:pPr marL="538163" indent="-538163" algn="just">
              <a:buFont typeface="+mj-lt"/>
              <a:buAutoNum type="alphaUcPeriod" startAt="2"/>
            </a:pPr>
            <a:r>
              <a:rPr lang="es-GT" sz="4100" b="1" dirty="0"/>
              <a:t>Ejemplos de la obra de Cristo en el libro de los Hechos. </a:t>
            </a:r>
          </a:p>
          <a:p>
            <a:pPr marL="1081088" lvl="1" indent="-623888" algn="just">
              <a:buFont typeface="+mj-lt"/>
              <a:buAutoNum type="arabicParenR"/>
            </a:pPr>
            <a:r>
              <a:rPr lang="es-GT" sz="3900" dirty="0"/>
              <a:t>Tres mil personas creyeron en Cristo, Hechos 2:41,42.</a:t>
            </a:r>
          </a:p>
          <a:p>
            <a:pPr marL="1081088" lvl="1" indent="-623888" algn="just">
              <a:buFont typeface="+mj-lt"/>
              <a:buAutoNum type="arabicParenR"/>
            </a:pPr>
            <a:r>
              <a:rPr lang="es-GT" sz="3900" dirty="0"/>
              <a:t>Y el Señor añadía cada día a la iglesia los que habían de ser salvos, Hechos 2:47.</a:t>
            </a:r>
          </a:p>
          <a:p>
            <a:pPr marL="1081088" lvl="1" indent="-623888" algn="just">
              <a:buFont typeface="+mj-lt"/>
              <a:buAutoNum type="arabicParenR"/>
            </a:pPr>
            <a:r>
              <a:rPr lang="es-GT" sz="3900" dirty="0"/>
              <a:t>El número aumento a cinco mil, Hechos 4:4.</a:t>
            </a:r>
          </a:p>
          <a:p>
            <a:pPr marL="1081088" lvl="1" indent="-623888" algn="just">
              <a:buFont typeface="+mj-lt"/>
              <a:buAutoNum type="arabicParenR"/>
            </a:pPr>
            <a:r>
              <a:rPr lang="es-GT" sz="3900" dirty="0"/>
              <a:t>Los creían en el Señor aumentaban más, hombres y mujeres, Hechos 5:12-14.</a:t>
            </a:r>
          </a:p>
          <a:p>
            <a:pPr marL="1081088" lvl="1" indent="-623888" algn="just">
              <a:buFont typeface="+mj-lt"/>
              <a:buAutoNum type="arabicParenR"/>
            </a:pPr>
            <a:r>
              <a:rPr lang="es-GT" sz="3900" dirty="0"/>
              <a:t>Un gran número de sacerdotes judíos comenzaron a creer en Jesús, Hechos 6:7. </a:t>
            </a:r>
          </a:p>
          <a:p>
            <a:pPr marL="1081088" lvl="1" indent="-623888" algn="just">
              <a:buFont typeface="+mj-lt"/>
              <a:buAutoNum type="arabicParenR"/>
            </a:pPr>
            <a:r>
              <a:rPr lang="es-GT" sz="3900" dirty="0"/>
              <a:t>Jesús edifica su Iglesia de una manera asombrosa, Hechos 5:12.</a:t>
            </a:r>
          </a:p>
        </p:txBody>
      </p:sp>
    </p:spTree>
    <p:extLst>
      <p:ext uri="{BB962C8B-B14F-4D97-AF65-F5344CB8AC3E}">
        <p14:creationId xmlns:p14="http://schemas.microsoft.com/office/powerpoint/2010/main" val="20046475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99248" y="551329"/>
            <a:ext cx="10797987" cy="5755342"/>
          </a:xfrm>
        </p:spPr>
        <p:txBody>
          <a:bodyPr anchor="ctr">
            <a:normAutofit/>
          </a:bodyPr>
          <a:lstStyle/>
          <a:p>
            <a:pPr marL="538163" indent="-538163" algn="just">
              <a:buFont typeface="+mj-lt"/>
              <a:buAutoNum type="alphaUcPeriod" startAt="3"/>
            </a:pPr>
            <a:r>
              <a:rPr lang="es-GT" sz="4400" b="1" dirty="0"/>
              <a:t>Cristo está edificando su Iglesia, y como respuesta a esto, nosotros debemos centrarnos en hacer las cosas que son saludables, buenas, y rectas.</a:t>
            </a:r>
            <a:endParaRPr lang="es-GT" sz="4400" dirty="0"/>
          </a:p>
        </p:txBody>
      </p:sp>
    </p:spTree>
    <p:extLst>
      <p:ext uri="{BB962C8B-B14F-4D97-AF65-F5344CB8AC3E}">
        <p14:creationId xmlns:p14="http://schemas.microsoft.com/office/powerpoint/2010/main" val="12680153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4812" y="537883"/>
            <a:ext cx="5755341" cy="3565116"/>
          </a:xfrm>
        </p:spPr>
        <p:txBody>
          <a:bodyPr anchor="ctr">
            <a:noAutofit/>
          </a:bodyPr>
          <a:lstStyle/>
          <a:p>
            <a:pPr algn="ctr"/>
            <a:r>
              <a:rPr lang="es-GT" sz="6500" b="1" dirty="0">
                <a:latin typeface="+mn-lt"/>
              </a:rPr>
              <a:t>BAUTIZADOS EN CRISTO POR EL ESPIRITU SANTO</a:t>
            </a:r>
          </a:p>
        </p:txBody>
      </p:sp>
      <p:sp>
        <p:nvSpPr>
          <p:cNvPr id="5" name="Rectángulo redondeado 4"/>
          <p:cNvSpPr/>
          <p:nvPr/>
        </p:nvSpPr>
        <p:spPr>
          <a:xfrm>
            <a:off x="2420471" y="4518203"/>
            <a:ext cx="1304364" cy="766482"/>
          </a:xfrm>
          <a:prstGeom prst="roundRect">
            <a:avLst/>
          </a:prstGeom>
          <a:solidFill>
            <a:srgbClr val="3DBCA5"/>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800" b="1" dirty="0">
                <a:solidFill>
                  <a:schemeClr val="tx1"/>
                </a:solidFill>
                <a:effectLst>
                  <a:outerShdw blurRad="38100" dist="38100" dir="2700000" algn="tl">
                    <a:srgbClr val="000000">
                      <a:alpha val="43137"/>
                    </a:srgbClr>
                  </a:outerShdw>
                </a:effectLst>
              </a:rPr>
              <a:t>2</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2485" y="0"/>
            <a:ext cx="6089515" cy="68580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6140647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882" y="363072"/>
            <a:ext cx="11174506" cy="6145304"/>
          </a:xfrm>
        </p:spPr>
        <p:txBody>
          <a:bodyPr anchor="ctr">
            <a:normAutofit/>
          </a:bodyPr>
          <a:lstStyle/>
          <a:p>
            <a:pPr marL="538163" indent="-538163" algn="just">
              <a:buFont typeface="+mj-lt"/>
              <a:buAutoNum type="alphaUcPeriod"/>
            </a:pPr>
            <a:r>
              <a:rPr lang="es-GT" sz="4000" b="1" dirty="0"/>
              <a:t>La Iglesia es el cuerpo de Cristo, Efesios 1:17-23. </a:t>
            </a:r>
          </a:p>
          <a:p>
            <a:pPr marL="1081088" lvl="1" indent="-623888" algn="just">
              <a:buFont typeface="+mj-lt"/>
              <a:buAutoNum type="arabicParenR"/>
            </a:pPr>
            <a:r>
              <a:rPr lang="es-GT" sz="3800" dirty="0"/>
              <a:t>Los creyentes en Cristo deben conocer a su Dios, V. 17-19.</a:t>
            </a:r>
          </a:p>
          <a:p>
            <a:pPr marL="1081088" lvl="1" indent="-623888" algn="just">
              <a:buFont typeface="+mj-lt"/>
              <a:buAutoNum type="arabicParenR"/>
            </a:pPr>
            <a:r>
              <a:rPr lang="es-GT" sz="3800" dirty="0"/>
              <a:t>Los que han creído en Cristo se apoyan en el hecho de que Dios resucitó a Jesús de entre los muertos y lo exaltó hasta ocupar su diestra, el poder supremo del universo, V.20-22.</a:t>
            </a:r>
          </a:p>
          <a:p>
            <a:pPr marL="1081088" lvl="1" indent="-623888" algn="just">
              <a:buFont typeface="+mj-lt"/>
              <a:buAutoNum type="arabicParenR"/>
            </a:pPr>
            <a:r>
              <a:rPr lang="es-GT" sz="3800" dirty="0"/>
              <a:t>Los creyentes que conforman el cuerpo de Cristo gozan de su guianza como cabeza, de su presencia y bendiciones, V.22-23. </a:t>
            </a:r>
          </a:p>
        </p:txBody>
      </p:sp>
    </p:spTree>
    <p:extLst>
      <p:ext uri="{BB962C8B-B14F-4D97-AF65-F5344CB8AC3E}">
        <p14:creationId xmlns:p14="http://schemas.microsoft.com/office/powerpoint/2010/main" val="24027299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1329" y="389965"/>
            <a:ext cx="11147612" cy="6104964"/>
          </a:xfrm>
        </p:spPr>
        <p:txBody>
          <a:bodyPr anchor="ctr">
            <a:normAutofit lnSpcReduction="10000"/>
          </a:bodyPr>
          <a:lstStyle/>
          <a:p>
            <a:pPr marL="538163" indent="-538163" algn="just">
              <a:buFont typeface="+mj-lt"/>
              <a:buAutoNum type="alphaUcPeriod" startAt="2"/>
            </a:pPr>
            <a:r>
              <a:rPr lang="es-GT" sz="4000" b="1" dirty="0"/>
              <a:t>La obra del Espíritu Santo en el cuerpo de Cristo, 1 Corintios 12:12-14,26-27.</a:t>
            </a:r>
          </a:p>
          <a:p>
            <a:pPr marL="1081088" lvl="1" indent="-623888" algn="just">
              <a:buFont typeface="+mj-lt"/>
              <a:buAutoNum type="arabicParenR"/>
            </a:pPr>
            <a:r>
              <a:rPr lang="es-GT" sz="3800" dirty="0"/>
              <a:t>El bautiza en Cristo y en el cuerpo de Cristo, que es la Iglesia, 1 Corintios 12:13.</a:t>
            </a:r>
          </a:p>
          <a:p>
            <a:pPr marL="1081088" lvl="1" indent="-623888" algn="just">
              <a:buFont typeface="+mj-lt"/>
              <a:buAutoNum type="arabicParenR"/>
            </a:pPr>
            <a:r>
              <a:rPr lang="es-GT" sz="3800" dirty="0"/>
              <a:t>El regenera o establece la salvación en los que hemos creído en Cristo, 1 Corintios 12:13. Véase Juan 3:5-8; Tito 3:5.</a:t>
            </a:r>
          </a:p>
          <a:p>
            <a:pPr marL="1081088" lvl="1" indent="-623888" algn="just">
              <a:buFont typeface="+mj-lt"/>
              <a:buAutoNum type="arabicParenR"/>
            </a:pPr>
            <a:r>
              <a:rPr lang="es-GT" sz="3800" dirty="0"/>
              <a:t>El incorpora al cuerpo de Cristo al pecador arrepentido. Véase Romanos 6:3.</a:t>
            </a:r>
          </a:p>
          <a:p>
            <a:pPr marL="1081088" lvl="1" indent="-623888" algn="just">
              <a:buFont typeface="+mj-lt"/>
              <a:buAutoNum type="arabicParenR"/>
            </a:pPr>
            <a:r>
              <a:rPr lang="es-GT" sz="3800" dirty="0"/>
              <a:t>El deseo de Dios es que el creyente sea bautizado en el Espíritu Santo, una experiencia posterior y distinta a lo anterior, Mateo 3:11.</a:t>
            </a:r>
          </a:p>
        </p:txBody>
      </p:sp>
    </p:spTree>
    <p:extLst>
      <p:ext uri="{BB962C8B-B14F-4D97-AF65-F5344CB8AC3E}">
        <p14:creationId xmlns:p14="http://schemas.microsoft.com/office/powerpoint/2010/main" val="25837870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5800" y="551329"/>
            <a:ext cx="10827328" cy="5741895"/>
          </a:xfrm>
        </p:spPr>
        <p:txBody>
          <a:bodyPr anchor="ctr">
            <a:normAutofit/>
          </a:bodyPr>
          <a:lstStyle/>
          <a:p>
            <a:pPr marL="538163" indent="-538163" algn="just">
              <a:buFont typeface="+mj-lt"/>
              <a:buAutoNum type="alphaUcPeriod" startAt="3"/>
            </a:pPr>
            <a:r>
              <a:rPr lang="es-GT" sz="4400" b="1" dirty="0"/>
              <a:t>Mediante la obra del Espíritu Santo nos hemos convertido en miembros del cuerpo de Cristo, es necesario ser parte de una iglesia local, todos somos valiosos en la Iglesia de Cristo.</a:t>
            </a:r>
          </a:p>
        </p:txBody>
      </p:sp>
    </p:spTree>
    <p:extLst>
      <p:ext uri="{BB962C8B-B14F-4D97-AF65-F5344CB8AC3E}">
        <p14:creationId xmlns:p14="http://schemas.microsoft.com/office/powerpoint/2010/main" val="42024485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32509"/>
            <a:ext cx="10515600" cy="817417"/>
          </a:xfrm>
        </p:spPr>
        <p:txBody>
          <a:bodyPr/>
          <a:lstStyle/>
          <a:p>
            <a:pPr algn="ctr"/>
            <a:r>
              <a:rPr lang="es-GT" b="1" dirty="0">
                <a:latin typeface="+mn-lt"/>
              </a:rPr>
              <a:t>DISCIPULADO Y MINISTERIO EN ACCIÓN</a:t>
            </a:r>
          </a:p>
        </p:txBody>
      </p:sp>
      <p:sp>
        <p:nvSpPr>
          <p:cNvPr id="3" name="Marcador de contenido 2"/>
          <p:cNvSpPr>
            <a:spLocks noGrp="1"/>
          </p:cNvSpPr>
          <p:nvPr>
            <p:ph idx="1"/>
          </p:nvPr>
        </p:nvSpPr>
        <p:spPr>
          <a:xfrm>
            <a:off x="526473" y="1330042"/>
            <a:ext cx="11166763" cy="5126182"/>
          </a:xfrm>
        </p:spPr>
        <p:txBody>
          <a:bodyPr anchor="ctr">
            <a:noAutofit/>
          </a:bodyPr>
          <a:lstStyle/>
          <a:p>
            <a:pPr marL="538163" indent="-538163" algn="just">
              <a:buFont typeface="Wingdings" panose="05000000000000000000" pitchFamily="2" charset="2"/>
              <a:buChar char="ü"/>
            </a:pPr>
            <a:r>
              <a:rPr lang="es-GT" sz="4000" dirty="0"/>
              <a:t>Puesto que amamos a Cristo, debemos amar a la Iglesia por la cual Él murió.</a:t>
            </a:r>
          </a:p>
          <a:p>
            <a:pPr marL="538163" indent="-538163" algn="just">
              <a:buFont typeface="Wingdings" panose="05000000000000000000" pitchFamily="2" charset="2"/>
              <a:buChar char="ü"/>
            </a:pPr>
            <a:r>
              <a:rPr lang="es-GT" sz="4000" dirty="0"/>
              <a:t>Ame a Cristo, sea fiel a Cristo, ame a la Iglesia, a sus hermanos y hermanas en Cristo, sea fiel a la Iglesia. </a:t>
            </a:r>
          </a:p>
          <a:p>
            <a:pPr marL="538163" indent="-538163" algn="just">
              <a:buFont typeface="Wingdings" panose="05000000000000000000" pitchFamily="2" charset="2"/>
              <a:buChar char="ü"/>
            </a:pPr>
            <a:r>
              <a:rPr lang="es-GT" sz="4000" dirty="0"/>
              <a:t>Ore a diario por su Iglesia local y por la Iglesia en el mundo entero.</a:t>
            </a:r>
          </a:p>
          <a:p>
            <a:pPr marL="538163" indent="-538163" algn="just">
              <a:buFont typeface="Wingdings" panose="05000000000000000000" pitchFamily="2" charset="2"/>
              <a:buChar char="ü"/>
            </a:pPr>
            <a:r>
              <a:rPr lang="es-GT" sz="4000" dirty="0"/>
              <a:t>Que Dios cumpla el plan que desde el principio Él se propuso cumplir a través de ella, Mateo 6;9,10. </a:t>
            </a:r>
          </a:p>
        </p:txBody>
      </p:sp>
    </p:spTree>
    <p:extLst>
      <p:ext uri="{BB962C8B-B14F-4D97-AF65-F5344CB8AC3E}">
        <p14:creationId xmlns:p14="http://schemas.microsoft.com/office/powerpoint/2010/main" val="3300273376"/>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104964"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4964" y="3747"/>
            <a:ext cx="6087035" cy="685050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14349574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4069" y="739587"/>
            <a:ext cx="10780059" cy="2151531"/>
          </a:xfrm>
        </p:spPr>
        <p:txBody>
          <a:bodyPr>
            <a:noAutofit/>
          </a:bodyPr>
          <a:lstStyle/>
          <a:p>
            <a:pPr algn="ctr"/>
            <a:r>
              <a:rPr lang="es-GT" sz="5400" b="1" dirty="0">
                <a:latin typeface="+mn-lt"/>
              </a:rPr>
              <a:t>VERDAD CENTRAL: </a:t>
            </a:r>
            <a:br>
              <a:rPr lang="es-GT" sz="3600" b="1" dirty="0">
                <a:latin typeface="+mn-lt"/>
              </a:rPr>
            </a:br>
            <a:r>
              <a:rPr lang="es-GT" sz="4000" dirty="0">
                <a:latin typeface="+mn-lt"/>
              </a:rPr>
              <a:t>“La Iglesia permanece porque Jesús es su constructor”.</a:t>
            </a:r>
          </a:p>
        </p:txBody>
      </p:sp>
      <p:sp>
        <p:nvSpPr>
          <p:cNvPr id="3" name="Marcador de contenido 2"/>
          <p:cNvSpPr>
            <a:spLocks noGrp="1"/>
          </p:cNvSpPr>
          <p:nvPr>
            <p:ph sz="half" idx="1"/>
          </p:nvPr>
        </p:nvSpPr>
        <p:spPr>
          <a:xfrm>
            <a:off x="744069" y="3254188"/>
            <a:ext cx="10780059" cy="2864224"/>
          </a:xfrm>
        </p:spPr>
        <p:txBody>
          <a:bodyPr>
            <a:noAutofit/>
          </a:bodyPr>
          <a:lstStyle/>
          <a:p>
            <a:pPr marL="0" indent="0" algn="ctr">
              <a:buNone/>
            </a:pPr>
            <a:r>
              <a:rPr lang="es-GT" sz="5400" b="1" dirty="0"/>
              <a:t>VERSÍCULO CLAVE:</a:t>
            </a:r>
          </a:p>
          <a:p>
            <a:pPr marL="0" indent="0" algn="ctr">
              <a:buNone/>
            </a:pPr>
            <a:r>
              <a:rPr lang="es-GT" sz="4000" dirty="0"/>
              <a:t>“Sobre esta roca edificaré mi iglesia; y las puertas del Hades no prevalecerán contra ella” </a:t>
            </a:r>
          </a:p>
          <a:p>
            <a:pPr marL="0" indent="0" algn="ctr">
              <a:buNone/>
            </a:pPr>
            <a:r>
              <a:rPr lang="es-GT" sz="4000" dirty="0"/>
              <a:t>Mateo 16:18.</a:t>
            </a:r>
          </a:p>
        </p:txBody>
      </p:sp>
    </p:spTree>
    <p:extLst>
      <p:ext uri="{BB962C8B-B14F-4D97-AF65-F5344CB8AC3E}">
        <p14:creationId xmlns:p14="http://schemas.microsoft.com/office/powerpoint/2010/main" val="338539724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68941"/>
            <a:ext cx="10515600" cy="1075765"/>
          </a:xfrm>
        </p:spPr>
        <p:txBody>
          <a:bodyPr>
            <a:normAutofit/>
          </a:bodyPr>
          <a:lstStyle/>
          <a:p>
            <a:pPr algn="ctr"/>
            <a:r>
              <a:rPr lang="es-GT" sz="6000" b="1" dirty="0">
                <a:latin typeface="+mn-lt"/>
              </a:rPr>
              <a:t>INTRODUCCIÓN:</a:t>
            </a:r>
          </a:p>
        </p:txBody>
      </p:sp>
      <p:sp>
        <p:nvSpPr>
          <p:cNvPr id="3" name="Marcador de contenido 2"/>
          <p:cNvSpPr>
            <a:spLocks noGrp="1"/>
          </p:cNvSpPr>
          <p:nvPr>
            <p:ph idx="1"/>
          </p:nvPr>
        </p:nvSpPr>
        <p:spPr>
          <a:xfrm>
            <a:off x="349624" y="1452282"/>
            <a:ext cx="11510682" cy="5123330"/>
          </a:xfrm>
        </p:spPr>
        <p:txBody>
          <a:bodyPr anchor="ctr">
            <a:noAutofit/>
          </a:bodyPr>
          <a:lstStyle/>
          <a:p>
            <a:pPr marL="538163" indent="-538163" algn="just">
              <a:buFont typeface="Wingdings" panose="05000000000000000000" pitchFamily="2" charset="2"/>
              <a:buChar char="ü"/>
            </a:pPr>
            <a:r>
              <a:rPr lang="es-GT" sz="3800" dirty="0"/>
              <a:t>El termino griego original “ekklesía” significa asamblea o congregación. </a:t>
            </a:r>
          </a:p>
          <a:p>
            <a:pPr marL="538163" indent="-538163" algn="just">
              <a:buFont typeface="Wingdings" panose="05000000000000000000" pitchFamily="2" charset="2"/>
              <a:buChar char="ü"/>
            </a:pPr>
            <a:r>
              <a:rPr lang="es-GT" sz="3800" dirty="0"/>
              <a:t>Esta lección nos ayuda a identificar la verdad de la Biblia sobre el tema de la Iglesia. </a:t>
            </a:r>
          </a:p>
          <a:p>
            <a:pPr marL="538163" indent="-538163" algn="just">
              <a:buFont typeface="Wingdings" panose="05000000000000000000" pitchFamily="2" charset="2"/>
              <a:buChar char="ü"/>
            </a:pPr>
            <a:r>
              <a:rPr lang="es-GT" sz="3800" dirty="0"/>
              <a:t>Al mismo tiempo prepara a los creyentes para comprender su papel como miembros del cuerpo de la Iglesia.</a:t>
            </a:r>
          </a:p>
          <a:p>
            <a:pPr marL="538163" indent="-538163" algn="just">
              <a:buFont typeface="Wingdings" panose="05000000000000000000" pitchFamily="2" charset="2"/>
              <a:buChar char="ü"/>
            </a:pPr>
            <a:r>
              <a:rPr lang="es-GT" sz="3800" dirty="0"/>
              <a:t>El tema de la Iglesia es importante puesto que Cristo se entregó así mismo por la Iglesia, Efesios 5:25.</a:t>
            </a:r>
          </a:p>
        </p:txBody>
      </p:sp>
    </p:spTree>
    <p:extLst>
      <p:ext uri="{BB962C8B-B14F-4D97-AF65-F5344CB8AC3E}">
        <p14:creationId xmlns:p14="http://schemas.microsoft.com/office/powerpoint/2010/main" val="26107547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7312" y="847179"/>
            <a:ext cx="5351135" cy="3255819"/>
          </a:xfrm>
        </p:spPr>
        <p:txBody>
          <a:bodyPr anchor="ctr">
            <a:noAutofit/>
          </a:bodyPr>
          <a:lstStyle/>
          <a:p>
            <a:pPr algn="ctr"/>
            <a:r>
              <a:rPr lang="es-GT" sz="6500" b="1" dirty="0">
                <a:latin typeface="+mn-lt"/>
              </a:rPr>
              <a:t>LA IGLESIA EN TODAS PARTES ES DE DIOS</a:t>
            </a:r>
          </a:p>
        </p:txBody>
      </p:sp>
      <p:sp>
        <p:nvSpPr>
          <p:cNvPr id="5" name="Rectángulo redondeado 4"/>
          <p:cNvSpPr/>
          <p:nvPr/>
        </p:nvSpPr>
        <p:spPr>
          <a:xfrm>
            <a:off x="2420471" y="4518203"/>
            <a:ext cx="1304364" cy="766482"/>
          </a:xfrm>
          <a:prstGeom prst="roundRect">
            <a:avLst/>
          </a:prstGeom>
          <a:solidFill>
            <a:srgbClr val="3DBCA5"/>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800" b="1" dirty="0">
                <a:solidFill>
                  <a:schemeClr val="tx1"/>
                </a:solidFill>
                <a:effectLst>
                  <a:outerShdw blurRad="38100" dist="38100" dir="2700000" algn="tl">
                    <a:srgbClr val="000000">
                      <a:alpha val="43137"/>
                    </a:srgbClr>
                  </a:outerShdw>
                </a:effectLst>
              </a:rPr>
              <a:t>1</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0047" y="0"/>
            <a:ext cx="6081953" cy="68580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1627600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1329" y="389965"/>
            <a:ext cx="11147612" cy="6104964"/>
          </a:xfrm>
        </p:spPr>
        <p:txBody>
          <a:bodyPr anchor="ctr">
            <a:normAutofit fontScale="92500" lnSpcReduction="20000"/>
          </a:bodyPr>
          <a:lstStyle/>
          <a:p>
            <a:pPr marL="538163" indent="-538163" algn="just">
              <a:buFont typeface="+mj-lt"/>
              <a:buAutoNum type="alphaUcPeriod"/>
            </a:pPr>
            <a:r>
              <a:rPr lang="es-GT" sz="4300" b="1" dirty="0"/>
              <a:t>Los que han creído en Cristo pertenecen a la Iglesia de Dios, 1 Corintios 1:1,2.</a:t>
            </a:r>
          </a:p>
          <a:p>
            <a:pPr marL="538163" indent="-538163" algn="just">
              <a:buFont typeface="+mj-lt"/>
              <a:buAutoNum type="alphaUcPeriod"/>
            </a:pPr>
            <a:r>
              <a:rPr lang="es-GT" sz="4300" b="1" dirty="0"/>
              <a:t>Los cristianos que pertenecemos a la Iglesia, Efesios 2: 19-22. </a:t>
            </a:r>
          </a:p>
          <a:p>
            <a:pPr marL="1081088" lvl="1" indent="-623888" algn="just">
              <a:buFont typeface="+mj-lt"/>
              <a:buAutoNum type="arabicParenR"/>
            </a:pPr>
            <a:r>
              <a:rPr lang="es-GT" sz="4100" dirty="0"/>
              <a:t>Nos convertimos en “conciudadanos de los santos, y miembros de la familia de Dios, V.19.</a:t>
            </a:r>
          </a:p>
          <a:p>
            <a:pPr marL="1081088" lvl="1" indent="-623888" algn="just">
              <a:buFont typeface="+mj-lt"/>
              <a:buAutoNum type="arabicParenR"/>
            </a:pPr>
            <a:r>
              <a:rPr lang="es-GT" sz="4100" dirty="0"/>
              <a:t>Estamos edificados sobre el fundamento de la Palabra de Dios, y de Cristo, la Palabra Viva, V.20.</a:t>
            </a:r>
          </a:p>
          <a:p>
            <a:pPr marL="1081088" lvl="1" indent="-623888" algn="just">
              <a:buFont typeface="+mj-lt"/>
              <a:buAutoNum type="arabicParenR"/>
            </a:pPr>
            <a:r>
              <a:rPr lang="es-GT" sz="4100" dirty="0"/>
              <a:t>Vamos creciendo para ser un templo santo en el Señor “Jesús”, V. 21.</a:t>
            </a:r>
          </a:p>
          <a:p>
            <a:pPr marL="1081088" lvl="1" indent="-623888" algn="just">
              <a:buFont typeface="+mj-lt"/>
              <a:buAutoNum type="arabicParenR"/>
            </a:pPr>
            <a:r>
              <a:rPr lang="es-GT" sz="4100" dirty="0"/>
              <a:t>Nos convertimos en un lugar de habitación donde mora Dios y vive por su Espíritu, V.22.</a:t>
            </a:r>
          </a:p>
        </p:txBody>
      </p:sp>
    </p:spTree>
    <p:extLst>
      <p:ext uri="{BB962C8B-B14F-4D97-AF65-F5344CB8AC3E}">
        <p14:creationId xmlns:p14="http://schemas.microsoft.com/office/powerpoint/2010/main" val="15118839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24435" y="389965"/>
            <a:ext cx="11187953" cy="6104964"/>
          </a:xfrm>
        </p:spPr>
        <p:txBody>
          <a:bodyPr anchor="ctr">
            <a:normAutofit/>
          </a:bodyPr>
          <a:lstStyle/>
          <a:p>
            <a:pPr marL="538163" indent="-538163" algn="just">
              <a:buFont typeface="+mj-lt"/>
              <a:buAutoNum type="alphaUcPeriod" startAt="3"/>
            </a:pPr>
            <a:r>
              <a:rPr lang="pt-BR" sz="4000" b="1" dirty="0"/>
              <a:t>La Iglesia verdadera. </a:t>
            </a:r>
            <a:endParaRPr lang="es-GT" sz="4000" b="1" dirty="0"/>
          </a:p>
          <a:p>
            <a:pPr marL="1076325" lvl="1" indent="-631825" algn="just">
              <a:buFont typeface="+mj-lt"/>
              <a:buAutoNum type="arabicParenR"/>
            </a:pPr>
            <a:r>
              <a:rPr lang="es-GT" sz="3800" dirty="0"/>
              <a:t>Es del único Dios verdadero, el creador del universo y de toda la humanidad, 1 Timoteo 3:14,15.</a:t>
            </a:r>
          </a:p>
          <a:p>
            <a:pPr marL="1076325" lvl="1" indent="-631825" algn="just">
              <a:buFont typeface="+mj-lt"/>
              <a:buAutoNum type="arabicParenR"/>
            </a:pPr>
            <a:r>
              <a:rPr lang="es-GT" sz="3800" dirty="0"/>
              <a:t>Es un organismo viviente, un Cuerpo: el Cuerpo de Cristo en la tierra, 1 Corintios 12: 12,13,27. </a:t>
            </a:r>
          </a:p>
        </p:txBody>
      </p:sp>
    </p:spTree>
    <p:extLst>
      <p:ext uri="{BB962C8B-B14F-4D97-AF65-F5344CB8AC3E}">
        <p14:creationId xmlns:p14="http://schemas.microsoft.com/office/powerpoint/2010/main" val="229086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99247" y="551329"/>
            <a:ext cx="10838329" cy="5755342"/>
          </a:xfrm>
        </p:spPr>
        <p:txBody>
          <a:bodyPr anchor="ctr">
            <a:normAutofit/>
          </a:bodyPr>
          <a:lstStyle/>
          <a:p>
            <a:pPr marL="538163" indent="-538163" algn="just">
              <a:buFont typeface="+mj-lt"/>
              <a:buAutoNum type="alphaUcPeriod" startAt="4"/>
            </a:pPr>
            <a:r>
              <a:rPr lang="es-GT" sz="4400" b="1" dirty="0"/>
              <a:t>El valor que Cristo le da a la Iglesia está en el hecho de que entregó su vida por ella, para convertirla en una realidad.  Esto debe bastarnos para entender el valor que tiene la Iglesia.</a:t>
            </a:r>
            <a:endParaRPr lang="es-GT" sz="4400" dirty="0"/>
          </a:p>
        </p:txBody>
      </p:sp>
    </p:spTree>
    <p:extLst>
      <p:ext uri="{BB962C8B-B14F-4D97-AF65-F5344CB8AC3E}">
        <p14:creationId xmlns:p14="http://schemas.microsoft.com/office/powerpoint/2010/main" val="36217253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7312" y="847179"/>
            <a:ext cx="5351135" cy="3255819"/>
          </a:xfrm>
        </p:spPr>
        <p:txBody>
          <a:bodyPr anchor="ctr">
            <a:noAutofit/>
          </a:bodyPr>
          <a:lstStyle/>
          <a:p>
            <a:pPr algn="ctr"/>
            <a:r>
              <a:rPr lang="es-GT" sz="6500" b="1" dirty="0">
                <a:latin typeface="+mn-lt"/>
              </a:rPr>
              <a:t>LA IGLESIA ES OBRA DE CRISTO</a:t>
            </a:r>
          </a:p>
        </p:txBody>
      </p:sp>
      <p:sp>
        <p:nvSpPr>
          <p:cNvPr id="5" name="Rectángulo redondeado 4"/>
          <p:cNvSpPr/>
          <p:nvPr/>
        </p:nvSpPr>
        <p:spPr>
          <a:xfrm>
            <a:off x="2420471" y="4518203"/>
            <a:ext cx="1304364" cy="766482"/>
          </a:xfrm>
          <a:prstGeom prst="roundRect">
            <a:avLst/>
          </a:prstGeom>
          <a:solidFill>
            <a:srgbClr val="3DBCA5"/>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4800" b="1" dirty="0">
                <a:solidFill>
                  <a:schemeClr val="tx1"/>
                </a:solidFill>
                <a:effectLst>
                  <a:outerShdw blurRad="38100" dist="38100" dir="2700000" algn="tl">
                    <a:srgbClr val="000000">
                      <a:alpha val="43137"/>
                    </a:srgbClr>
                  </a:outerShdw>
                </a:effectLst>
              </a:rPr>
              <a:t>2</a:t>
            </a: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4021" y="0"/>
            <a:ext cx="6087979" cy="68580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64835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882" y="564775"/>
            <a:ext cx="11174506" cy="5755343"/>
          </a:xfrm>
        </p:spPr>
        <p:txBody>
          <a:bodyPr anchor="ctr">
            <a:normAutofit/>
          </a:bodyPr>
          <a:lstStyle/>
          <a:p>
            <a:pPr marL="538163" indent="-538163" algn="just">
              <a:buFont typeface="+mj-lt"/>
              <a:buAutoNum type="alphaUcPeriod"/>
            </a:pPr>
            <a:r>
              <a:rPr lang="es-GT" sz="4000" b="1" dirty="0"/>
              <a:t>Cristo edifica su Iglesia, Mateo 16:16-18. </a:t>
            </a:r>
          </a:p>
          <a:p>
            <a:pPr marL="1081088" lvl="1" indent="-623888" algn="just">
              <a:buFont typeface="+mj-lt"/>
              <a:buAutoNum type="arabicParenR"/>
            </a:pPr>
            <a:r>
              <a:rPr lang="es-GT" sz="3800" dirty="0"/>
              <a:t>Jesús hace una pregunta directa y recibe una respuesta directa.</a:t>
            </a:r>
          </a:p>
          <a:p>
            <a:pPr marL="1081088" lvl="1" indent="-623888" algn="just">
              <a:buFont typeface="+mj-lt"/>
              <a:buAutoNum type="arabicParenR"/>
            </a:pPr>
            <a:r>
              <a:rPr lang="es-GT" sz="3800" dirty="0"/>
              <a:t>Jesús oye a Pedro decir: “Tu eres el Cristo, el Hijo de Dios viviente.</a:t>
            </a:r>
          </a:p>
          <a:p>
            <a:pPr marL="1081088" lvl="1" indent="-623888" algn="just">
              <a:buFont typeface="+mj-lt"/>
              <a:buAutoNum type="arabicParenR"/>
            </a:pPr>
            <a:r>
              <a:rPr lang="es-GT" sz="3800" dirty="0"/>
              <a:t>Jesús edificaría su Iglesia sobre esta confesión fundamental.</a:t>
            </a:r>
          </a:p>
          <a:p>
            <a:pPr marL="1081088" lvl="1" indent="-623888" algn="just">
              <a:buFont typeface="+mj-lt"/>
              <a:buAutoNum type="arabicParenR"/>
            </a:pPr>
            <a:r>
              <a:rPr lang="es-GT" sz="3800" dirty="0"/>
              <a:t>Jesús es el fundamento de la Iglesia y la Piedra Viva, 1 Corintios 3:11; 1 Pedro 2:4.</a:t>
            </a:r>
          </a:p>
        </p:txBody>
      </p:sp>
    </p:spTree>
    <p:extLst>
      <p:ext uri="{BB962C8B-B14F-4D97-AF65-F5344CB8AC3E}">
        <p14:creationId xmlns:p14="http://schemas.microsoft.com/office/powerpoint/2010/main" val="14114396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TotalTime>
  <Words>834</Words>
  <Application>Microsoft Office PowerPoint</Application>
  <PresentationFormat>Panorámica</PresentationFormat>
  <Paragraphs>54</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Calibri Light</vt:lpstr>
      <vt:lpstr>Wingdings</vt:lpstr>
      <vt:lpstr>Tema de Office</vt:lpstr>
      <vt:lpstr>CRISTO ESTÁ EDIFICANDO SU IGLESIA</vt:lpstr>
      <vt:lpstr>VERDAD CENTRAL:  “La Iglesia permanece porque Jesús es su constructor”.</vt:lpstr>
      <vt:lpstr>INTRODUCCIÓN:</vt:lpstr>
      <vt:lpstr>LA IGLESIA EN TODAS PARTES ES DE DIOS</vt:lpstr>
      <vt:lpstr>Presentación de PowerPoint</vt:lpstr>
      <vt:lpstr>Presentación de PowerPoint</vt:lpstr>
      <vt:lpstr>Presentación de PowerPoint</vt:lpstr>
      <vt:lpstr>LA IGLESIA ES OBRA DE CRISTO</vt:lpstr>
      <vt:lpstr>Presentación de PowerPoint</vt:lpstr>
      <vt:lpstr>Presentación de PowerPoint</vt:lpstr>
      <vt:lpstr>Presentación de PowerPoint</vt:lpstr>
      <vt:lpstr>BAUTIZADOS EN CRISTO POR EL ESPIRITU SANTO</vt:lpstr>
      <vt:lpstr>Presentación de PowerPoint</vt:lpstr>
      <vt:lpstr>Presentación de PowerPoint</vt:lpstr>
      <vt:lpstr>Presentación de PowerPoint</vt:lpstr>
      <vt:lpstr>DISCIPULADO Y MINISTERIO EN ACCIÓN</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Alberto A. Gaitan Ortiz</dc:creator>
  <cp:lastModifiedBy>El Chiko de Rojo</cp:lastModifiedBy>
  <cp:revision>67</cp:revision>
  <dcterms:created xsi:type="dcterms:W3CDTF">2019-07-25T14:14:44Z</dcterms:created>
  <dcterms:modified xsi:type="dcterms:W3CDTF">2019-12-30T23:29:21Z</dcterms:modified>
</cp:coreProperties>
</file>