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9" r:id="rId5"/>
    <p:sldId id="261" r:id="rId6"/>
    <p:sldId id="269" r:id="rId7"/>
    <p:sldId id="270" r:id="rId8"/>
    <p:sldId id="282" r:id="rId9"/>
    <p:sldId id="263" r:id="rId10"/>
    <p:sldId id="283" r:id="rId11"/>
    <p:sldId id="271" r:id="rId12"/>
    <p:sldId id="284" r:id="rId13"/>
    <p:sldId id="265" r:id="rId14"/>
    <p:sldId id="273" r:id="rId15"/>
    <p:sldId id="274" r:id="rId16"/>
    <p:sldId id="267" r:id="rId17"/>
    <p:sldId id="268" r:id="rId18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3C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F6B4A4-0224-4458-A460-2DE9558538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522FAA0-1E80-4C2B-A148-DED21895E9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AAC442-482F-43BF-987B-B89B28325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A268-5BE1-46A5-B1B2-CBB9549DBFD9}" type="datetimeFigureOut">
              <a:rPr lang="es-GT" smtClean="0"/>
              <a:t>15/10/2019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DCA1CB-0209-4240-A70B-328381B80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1866F8-46C8-4591-BB50-0EFC9F0E6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B103-40E6-4EC8-9AE8-291A805788D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22983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DAF93D-6936-42CE-8AE4-6DF4D017C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B4202E-33F2-49AC-B458-331BE57258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BC7BF4-F9D0-4BFF-B915-F3FD7C71B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A268-5BE1-46A5-B1B2-CBB9549DBFD9}" type="datetimeFigureOut">
              <a:rPr lang="es-GT" smtClean="0"/>
              <a:t>15/10/2019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45ECA7-E4D3-4D3B-91E6-466E2B16C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39431B-AD9D-477A-BE8F-6D20E729C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B103-40E6-4EC8-9AE8-291A805788D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21960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D128C18-350E-4E01-8035-5769EFFC34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3F3E32-F164-44C6-848D-AA0E149E8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91C308-2931-4CEF-9231-AF678A481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A268-5BE1-46A5-B1B2-CBB9549DBFD9}" type="datetimeFigureOut">
              <a:rPr lang="es-GT" smtClean="0"/>
              <a:t>15/10/2019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5FBF82-3DB6-4221-91B2-43C95C23F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39A8BE-716D-43F7-8BF2-5DC08A01F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B103-40E6-4EC8-9AE8-291A805788D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3624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70B06-3DF6-411B-A3B3-803642A71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75D0A6-2023-405E-8020-B9FA896B2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3C179A-F569-4E2D-8063-6AB551D56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A268-5BE1-46A5-B1B2-CBB9549DBFD9}" type="datetimeFigureOut">
              <a:rPr lang="es-GT" smtClean="0"/>
              <a:t>15/10/2019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7EA6B6-67E9-43D8-A3A4-EC4001BEE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DF51EE-E200-4F9D-800A-30C2D3E84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B103-40E6-4EC8-9AE8-291A805788D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6422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E04C58-BB42-4394-90BB-33CAF9A61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C8584B-8953-49F2-9E41-41C2F3E61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03F2C0-A338-4A9D-9298-31697B4F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A268-5BE1-46A5-B1B2-CBB9549DBFD9}" type="datetimeFigureOut">
              <a:rPr lang="es-GT" smtClean="0"/>
              <a:t>15/10/2019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34B0EC-E497-4112-AD30-97EDE9515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55B03A-39EF-4878-A314-2BD2E054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B103-40E6-4EC8-9AE8-291A805788D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8477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D62000-D08C-4E65-AC77-CD062D9A0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E94C21-B96C-4488-87AC-3AC0C698D9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B8A4D4-FC1A-415E-9BBA-01D69D8931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BAFE90-B133-470A-96BD-45853715E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A268-5BE1-46A5-B1B2-CBB9549DBFD9}" type="datetimeFigureOut">
              <a:rPr lang="es-GT" smtClean="0"/>
              <a:t>15/10/2019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514F68-5CE3-4140-8AE4-BAD3A185D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134F2B-C628-467A-B489-D48979E68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B103-40E6-4EC8-9AE8-291A805788D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6197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8B61F6-4F78-4124-899D-1E1B15542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4C6A2D-72C5-4BAA-858E-6D286459FA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91DE73-5290-4A52-8A25-522ACF66A7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6CD5839-BBB2-4C22-B833-100D80A51D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E0B59C0-5731-4F79-AFEF-75E9D86035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5D67561-AF8D-4CA0-B686-FAF06DCED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A268-5BE1-46A5-B1B2-CBB9549DBFD9}" type="datetimeFigureOut">
              <a:rPr lang="es-GT" smtClean="0"/>
              <a:t>15/10/2019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CFAA495-5521-45A2-9312-EDA2FE0A9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1E49EC5-FC9D-45FE-99FA-AF55EAA0D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B103-40E6-4EC8-9AE8-291A805788D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47993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6C6DB2-419B-4CF9-8AD0-AD0B1EFCC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982F865-551B-4E7B-978E-A566EFAF2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A268-5BE1-46A5-B1B2-CBB9549DBFD9}" type="datetimeFigureOut">
              <a:rPr lang="es-GT" smtClean="0"/>
              <a:t>15/10/2019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8A6917A-AA32-43F8-A4C9-F8943F544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2878B81-226C-4DB1-AB62-F7FF6B47F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B103-40E6-4EC8-9AE8-291A805788D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808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DBC116A-3832-43D2-8C39-B4F736546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A268-5BE1-46A5-B1B2-CBB9549DBFD9}" type="datetimeFigureOut">
              <a:rPr lang="es-GT" smtClean="0"/>
              <a:t>15/10/2019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FB53FC7-D0A8-4B89-80DD-74ECC28CD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592FDC7-D2DE-4F8B-9CDE-687DA8D9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B103-40E6-4EC8-9AE8-291A805788D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97831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E96678-8720-435E-92D8-7B96C55CD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FFE1BB-0E72-47BA-90F4-AABE38B22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FBA381-90DD-402E-B624-AD3DF027B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949FDA8-182C-4770-8164-2340D2BF0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A268-5BE1-46A5-B1B2-CBB9549DBFD9}" type="datetimeFigureOut">
              <a:rPr lang="es-GT" smtClean="0"/>
              <a:t>15/10/2019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44B90E-2AE2-47C3-9D36-2F4CB3A80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44DFDF-E333-45EA-A5CA-C2BF4605E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B103-40E6-4EC8-9AE8-291A805788D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69675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C6031F-A210-4267-9938-911350E30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8F60B8C-7BAD-4C2F-887D-4EF03C5F0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FFFDAE-8630-4B44-BC8A-53A3CB7A4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40E0FD-2D6B-4DA2-9AA4-EE3975030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A268-5BE1-46A5-B1B2-CBB9549DBFD9}" type="datetimeFigureOut">
              <a:rPr lang="es-GT" smtClean="0"/>
              <a:t>15/10/2019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BCE03B-49C5-4069-8E92-2F22A349D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B33C33D-66C8-4CDA-A29B-4B0419EDB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B103-40E6-4EC8-9AE8-291A805788D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73979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8000" t="-32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114D8CD-04FD-4AF2-9E6A-D8D9292D0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1E58F4-4DDF-4562-A31B-A8396B11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5787CF-AA0F-4869-AD0A-358FCABE1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DA268-5BE1-46A5-B1B2-CBB9549DBFD9}" type="datetimeFigureOut">
              <a:rPr lang="es-GT" smtClean="0"/>
              <a:t>15/10/2019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A338F6-089E-4A98-BF2F-1804912B74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874DEE-6493-4CAD-8CA3-17CDCD5669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FB103-40E6-4EC8-9AE8-291A805788D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87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D8DC9-6BEE-411F-AA37-197BE34D8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188" y="720436"/>
            <a:ext cx="5403556" cy="2649541"/>
          </a:xfrm>
        </p:spPr>
        <p:txBody>
          <a:bodyPr anchor="ctr">
            <a:normAutofit/>
          </a:bodyPr>
          <a:lstStyle/>
          <a:p>
            <a:pPr algn="ctr"/>
            <a:r>
              <a:rPr lang="es-GT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HIJO ENCARNADO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94CD196-5FEC-4240-81A5-115565B39716}"/>
              </a:ext>
            </a:extLst>
          </p:cNvPr>
          <p:cNvSpPr/>
          <p:nvPr/>
        </p:nvSpPr>
        <p:spPr>
          <a:xfrm>
            <a:off x="526188" y="4194823"/>
            <a:ext cx="540355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“Jesucristo es digno de recibir nuestra adoración”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D18EFD1-A3B2-4C99-8ED0-6F3A890E45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257" y="552450"/>
            <a:ext cx="5572125" cy="5753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89369663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9A6CA0-8259-44C5-9FFA-7CC4DC94E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554182"/>
            <a:ext cx="11180617" cy="5749636"/>
          </a:xfrm>
        </p:spPr>
        <p:txBody>
          <a:bodyPr anchor="ctr">
            <a:normAutofit/>
          </a:bodyPr>
          <a:lstStyle/>
          <a:p>
            <a:pPr marL="442913" indent="-442913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 hace notar que debía haber una respuesta a esta luz= Jesús. V.8-11. </a:t>
            </a:r>
          </a:p>
          <a:p>
            <a:pPr marL="900113" lvl="1" indent="-442913" algn="just">
              <a:buFont typeface="+mj-lt"/>
              <a:buAutoNum type="arabicParenR" startAt="2"/>
            </a:pPr>
            <a:r>
              <a:rPr lang="es-GT" sz="3800" dirty="0"/>
              <a:t>Respuesta positiva: reciben la luz y creen en su nombre”, V.12-13.</a:t>
            </a:r>
          </a:p>
          <a:p>
            <a:pPr marL="1344613" lvl="2" indent="-430213" algn="just">
              <a:buFont typeface="+mj-lt"/>
              <a:buAutoNum type="alphaLcParenR"/>
            </a:pPr>
            <a:r>
              <a:rPr lang="es-GT" sz="3600" dirty="0"/>
              <a:t>“Recibir” significa aceptar por la fe a Jesús.</a:t>
            </a:r>
          </a:p>
          <a:p>
            <a:pPr marL="1344613" lvl="2" indent="-430213" algn="just">
              <a:buFont typeface="+mj-lt"/>
              <a:buAutoNum type="alphaLcParenR"/>
            </a:pPr>
            <a:r>
              <a:rPr lang="es-GT" sz="3600" dirty="0"/>
              <a:t>“Creer en su nombre” significa confiar en Jesús, el Hijo de Dios y el Salvador del mundo.</a:t>
            </a:r>
          </a:p>
          <a:p>
            <a:pPr marL="1344613" lvl="2" indent="-430213" algn="just">
              <a:buFont typeface="+mj-lt"/>
              <a:buAutoNum type="alphaLcParenR"/>
            </a:pPr>
            <a:r>
              <a:rPr lang="es-GT" sz="3600" dirty="0"/>
              <a:t>Son “hechos hijos de Dios” no por nacimiento natural, sino espiritual, V.13. Véase Juan 3:3-6;  8:31-47.</a:t>
            </a:r>
          </a:p>
        </p:txBody>
      </p:sp>
    </p:spTree>
    <p:extLst>
      <p:ext uri="{BB962C8B-B14F-4D97-AF65-F5344CB8AC3E}">
        <p14:creationId xmlns:p14="http://schemas.microsoft.com/office/powerpoint/2010/main" val="286267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9A6CA0-8259-44C5-9FFA-7CC4DC94E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6" y="554183"/>
            <a:ext cx="10820400" cy="5735782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da la salvación solamente en Jesús, los que responden por fe a Jesús, Él les otorga la salvación; nacen de Dios y se convierten en hijos suyos. </a:t>
            </a:r>
          </a:p>
        </p:txBody>
      </p:sp>
    </p:spTree>
    <p:extLst>
      <p:ext uri="{BB962C8B-B14F-4D97-AF65-F5344CB8AC3E}">
        <p14:creationId xmlns:p14="http://schemas.microsoft.com/office/powerpoint/2010/main" val="2751377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5923FFE8-883E-483C-B2C0-80AEE88801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358" y="1396431"/>
            <a:ext cx="5400483" cy="50875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BF0C074-682F-41C9-8406-93D313E23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365" y="720436"/>
            <a:ext cx="5749632" cy="3611333"/>
          </a:xfrm>
        </p:spPr>
        <p:txBody>
          <a:bodyPr anchor="ctr">
            <a:noAutofit/>
          </a:bodyPr>
          <a:lstStyle/>
          <a:p>
            <a:pPr algn="ctr"/>
            <a:r>
              <a:rPr lang="es-GT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 ENCARNACIÓN DEL VERBO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D29F68A-7568-43E0-941D-26D6FC792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46366" y="4417388"/>
            <a:ext cx="5749630" cy="1330036"/>
          </a:xfrm>
        </p:spPr>
        <p:txBody>
          <a:bodyPr anchor="ctr">
            <a:normAutofit/>
          </a:bodyPr>
          <a:lstStyle/>
          <a:p>
            <a:pPr algn="ctr"/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1:14-18.</a:t>
            </a:r>
          </a:p>
        </p:txBody>
      </p:sp>
      <p:sp>
        <p:nvSpPr>
          <p:cNvPr id="5" name="Lágrima 4">
            <a:extLst>
              <a:ext uri="{FF2B5EF4-FFF2-40B4-BE49-F238E27FC236}">
                <a16:creationId xmlns:a16="http://schemas.microsoft.com/office/drawing/2014/main" id="{A37A4E77-99DD-48A4-B2EE-C81974A75BE7}"/>
              </a:ext>
            </a:extLst>
          </p:cNvPr>
          <p:cNvSpPr/>
          <p:nvPr/>
        </p:nvSpPr>
        <p:spPr>
          <a:xfrm>
            <a:off x="10958945" y="0"/>
            <a:ext cx="1233055" cy="1191492"/>
          </a:xfrm>
          <a:prstGeom prst="teardrop">
            <a:avLst/>
          </a:prstGeom>
          <a:solidFill>
            <a:srgbClr val="9C3C14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000" dirty="0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74405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9A6CA0-8259-44C5-9FFA-7CC4DC94E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360218"/>
            <a:ext cx="11166763" cy="6179127"/>
          </a:xfrm>
        </p:spPr>
        <p:txBody>
          <a:bodyPr anchor="ctr">
            <a:normAutofit fontScale="85000" lnSpcReduction="20000"/>
          </a:bodyPr>
          <a:lstStyle/>
          <a:p>
            <a:pPr marL="450850" indent="-450850" algn="just">
              <a:buFont typeface="+mj-lt"/>
              <a:buAutoNum type="alphaUcPeriod"/>
            </a:pPr>
            <a:r>
              <a:rPr lang="es-GT" sz="4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el apóstol describe la venida del Verbo a este mundo, V.14-15. </a:t>
            </a:r>
          </a:p>
          <a:p>
            <a:pPr marL="901700" lvl="1" indent="-444500" algn="just">
              <a:buFont typeface="+mj-lt"/>
              <a:buAutoNum type="arabicParenR"/>
            </a:pPr>
            <a:r>
              <a:rPr lang="es-GT" sz="4200" dirty="0"/>
              <a:t>Y aquel Verbo fue hecho carne. “Jesús entró al mundo como ser humano”.</a:t>
            </a:r>
          </a:p>
          <a:p>
            <a:pPr marL="901700" lvl="1" indent="-444500" algn="just">
              <a:buFont typeface="+mj-lt"/>
              <a:buAutoNum type="arabicParenR"/>
            </a:pPr>
            <a:r>
              <a:rPr lang="es-GT" sz="4200" dirty="0"/>
              <a:t>Y habitó entre nosotros. “Jesús vino como Dios con nosotros”</a:t>
            </a:r>
          </a:p>
          <a:p>
            <a:pPr marL="901700" lvl="1" indent="-444500" algn="just">
              <a:buFont typeface="+mj-lt"/>
              <a:buAutoNum type="arabicParenR"/>
            </a:pPr>
            <a:r>
              <a:rPr lang="es-GT" sz="4200" dirty="0"/>
              <a:t>Y vimos su gloria, gloria como el unigénito del Padre. “Jesús es a la vez plenamente Dios y plenamente hombre”.</a:t>
            </a:r>
          </a:p>
          <a:p>
            <a:pPr marL="901700" lvl="1" indent="-444500" algn="just">
              <a:buFont typeface="+mj-lt"/>
              <a:buAutoNum type="arabicParenR"/>
            </a:pPr>
            <a:r>
              <a:rPr lang="es-GT" sz="4200" dirty="0"/>
              <a:t>Lleno de gracia y verdad. “Jesús nos revela la gracia y la verdad divinas”.</a:t>
            </a:r>
          </a:p>
          <a:p>
            <a:pPr marL="901700" lvl="1" indent="-444500" algn="just">
              <a:buFont typeface="+mj-lt"/>
              <a:buAutoNum type="arabicParenR"/>
            </a:pPr>
            <a:r>
              <a:rPr lang="es-GT" sz="4200" dirty="0"/>
              <a:t>Juan dio testimonio del Verbo. “Jesús y su preeminencia sobre Juan el Bautista, V.15. Véase Lucas 24:44; Juan 3:30.</a:t>
            </a:r>
          </a:p>
        </p:txBody>
      </p:sp>
    </p:spTree>
    <p:extLst>
      <p:ext uri="{BB962C8B-B14F-4D97-AF65-F5344CB8AC3E}">
        <p14:creationId xmlns:p14="http://schemas.microsoft.com/office/powerpoint/2010/main" val="2823848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9A6CA0-8259-44C5-9FFA-7CC4DC94E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554182"/>
            <a:ext cx="11152909" cy="5763491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explica con mayor profundidad por que el Verbo se hizo carne, V.16-18.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Para traernos gracia y verdad. “Esto que nos vino de Jesús era mayor que la Ley que Dios había dado a través de Moisés”, V.16-17.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Para revelar a plenitud la esencia o naturaleza de Dios, V.18. “Ver a Jesús es ver a Dios”, Juan 14:9. “También aquí vemos que Dios se revela a sí mismo en tres personas, como la Trinidad: Padre, Hijo y Espíritu Santo” 1:1. </a:t>
            </a:r>
          </a:p>
        </p:txBody>
      </p:sp>
    </p:spTree>
    <p:extLst>
      <p:ext uri="{BB962C8B-B14F-4D97-AF65-F5344CB8AC3E}">
        <p14:creationId xmlns:p14="http://schemas.microsoft.com/office/powerpoint/2010/main" val="11094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9A6CA0-8259-44C5-9FFA-7CC4DC94E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27" y="554182"/>
            <a:ext cx="10820400" cy="5749635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envío a su Hijo para revelarnos su gracia y verdad, la gracia para ver salvos y la verdad para ser libres de nuestros pecados, y vivir como hijos de Dios. </a:t>
            </a:r>
          </a:p>
        </p:txBody>
      </p:sp>
    </p:spTree>
    <p:extLst>
      <p:ext uri="{BB962C8B-B14F-4D97-AF65-F5344CB8AC3E}">
        <p14:creationId xmlns:p14="http://schemas.microsoft.com/office/powerpoint/2010/main" val="2169325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64C89E-2FF2-4A45-83E3-381647B21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583" y="360218"/>
            <a:ext cx="10806544" cy="1634837"/>
          </a:xfrm>
        </p:spPr>
        <p:txBody>
          <a:bodyPr>
            <a:noAutofit/>
          </a:bodyPr>
          <a:lstStyle/>
          <a:p>
            <a:pPr algn="ctr"/>
            <a:r>
              <a:rPr lang="es-GT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DISCIPULADO Y MINISTERIO EN ACCIÓN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527363-1290-4276-A1EC-EFB9A23D0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583" y="2401824"/>
            <a:ext cx="10806544" cy="3966366"/>
          </a:xfrm>
        </p:spPr>
        <p:txBody>
          <a:bodyPr anchor="ctr">
            <a:noAutofit/>
          </a:bodyPr>
          <a:lstStyle/>
          <a:p>
            <a:pPr marL="442913" indent="-442913" algn="just">
              <a:buFont typeface="Wingdings" panose="05000000000000000000" pitchFamily="2" charset="2"/>
              <a:buChar char="ü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Hijo de Dios se humilló a sí mismo al hacerse carne y habitar entre los seres humanos pecadores.</a:t>
            </a:r>
          </a:p>
          <a:p>
            <a:pPr marL="442913" indent="-442913" algn="just">
              <a:buFont typeface="Wingdings" panose="05000000000000000000" pitchFamily="2" charset="2"/>
              <a:buChar char="ü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 hecho trascendental de Cristo nos debe llevar a una adoración ferviente.</a:t>
            </a:r>
          </a:p>
          <a:p>
            <a:pPr marL="442913" indent="-442913" algn="just">
              <a:buFont typeface="Wingdings" panose="05000000000000000000" pitchFamily="2" charset="2"/>
              <a:buChar char="ü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orar para que los cristianos crezcan en su comprensión de quien es Cristo.</a:t>
            </a:r>
          </a:p>
        </p:txBody>
      </p:sp>
    </p:spTree>
    <p:extLst>
      <p:ext uri="{BB962C8B-B14F-4D97-AF65-F5344CB8AC3E}">
        <p14:creationId xmlns:p14="http://schemas.microsoft.com/office/powerpoint/2010/main" val="76343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n relacionada">
            <a:extLst>
              <a:ext uri="{FF2B5EF4-FFF2-40B4-BE49-F238E27FC236}">
                <a16:creationId xmlns:a16="http://schemas.microsoft.com/office/drawing/2014/main" id="{A3C67E6D-6842-48AA-BCBA-B2E81E9C90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7189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AA62F6-A0EF-4577-9475-A2CD1E42A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795034"/>
            <a:ext cx="5256212" cy="1399526"/>
          </a:xfrm>
        </p:spPr>
        <p:txBody>
          <a:bodyPr anchor="ctr">
            <a:noAutofit/>
          </a:bodyPr>
          <a:lstStyle/>
          <a:p>
            <a:pPr algn="ctr"/>
            <a:r>
              <a:rPr lang="es-GT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VERSÍCULO CLAVE: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B448001-A46C-4B43-B428-1CA6895D9C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34215"/>
            <a:ext cx="5157787" cy="3749594"/>
          </a:xfrm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 aquel Verbo fue hecho carne, y habitó entre nosotros (y vimos su gloria, gloria como el unigénito de Padre), lleno de gracia y de verdad”, Juan 1:14. 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66BF6EF-9189-4C28-A8DE-895D99B296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795034"/>
            <a:ext cx="5183188" cy="139952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GT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 BÍBLICO: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DA96C9C-0105-4BFE-BE14-A576661427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4427" y="2334215"/>
            <a:ext cx="5157786" cy="3749594"/>
          </a:xfrm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1:1-18.</a:t>
            </a:r>
          </a:p>
        </p:txBody>
      </p:sp>
    </p:spTree>
    <p:extLst>
      <p:ext uri="{BB962C8B-B14F-4D97-AF65-F5344CB8AC3E}">
        <p14:creationId xmlns:p14="http://schemas.microsoft.com/office/powerpoint/2010/main" val="3180630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64C89E-2FF2-4A45-83E3-381647B21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GT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527363-1290-4276-A1EC-EFB9A23D0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3099"/>
            <a:ext cx="10515600" cy="4799894"/>
          </a:xfrm>
        </p:spPr>
        <p:txBody>
          <a:bodyPr anchor="ctr">
            <a:noAutofit/>
          </a:bodyPr>
          <a:lstStyle/>
          <a:p>
            <a:pPr marL="442913" indent="-442913" algn="just">
              <a:buFont typeface="Wingdings" panose="05000000000000000000" pitchFamily="2" charset="2"/>
              <a:buChar char="ü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¿Cuáles son hoy los conceptos más difundidos sobre quien es Jesús?</a:t>
            </a:r>
          </a:p>
          <a:p>
            <a:pPr marL="442913" indent="-442913" algn="just">
              <a:buFont typeface="Wingdings" panose="05000000000000000000" pitchFamily="2" charset="2"/>
              <a:buChar char="ü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concepto acertado de Pedro fue “tu eres el Cristo, el Hijo del Dios viviente, Mateo 16:16.</a:t>
            </a:r>
          </a:p>
          <a:p>
            <a:pPr marL="442913" indent="-442913" algn="just">
              <a:buFont typeface="Wingdings" panose="05000000000000000000" pitchFamily="2" charset="2"/>
              <a:buChar char="ü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la lección de hoy el apóstol Juan nos presenta a Jesús como el Hijo de Dios encarnado.</a:t>
            </a:r>
          </a:p>
          <a:p>
            <a:pPr marL="442913" indent="-442913" algn="just">
              <a:buFont typeface="Wingdings" panose="05000000000000000000" pitchFamily="2" charset="2"/>
              <a:buChar char="ü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también nos muestra que Jesús es digno de toda adoración.</a:t>
            </a:r>
          </a:p>
        </p:txBody>
      </p:sp>
    </p:spTree>
    <p:extLst>
      <p:ext uri="{BB962C8B-B14F-4D97-AF65-F5344CB8AC3E}">
        <p14:creationId xmlns:p14="http://schemas.microsoft.com/office/powerpoint/2010/main" val="149245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CC283B90-73C4-4B73-A5CA-4D38F64063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102" y="1396431"/>
            <a:ext cx="5400483" cy="50875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BF0C074-682F-41C9-8406-93D313E23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365" y="720436"/>
            <a:ext cx="5749632" cy="3611333"/>
          </a:xfrm>
        </p:spPr>
        <p:txBody>
          <a:bodyPr anchor="ctr">
            <a:noAutofit/>
          </a:bodyPr>
          <a:lstStyle/>
          <a:p>
            <a:pPr algn="ctr"/>
            <a:r>
              <a:rPr lang="es-GT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 PALABRA Y EL TESTIMONIO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D29F68A-7568-43E0-941D-26D6FC792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46366" y="4417388"/>
            <a:ext cx="5749630" cy="1330036"/>
          </a:xfrm>
        </p:spPr>
        <p:txBody>
          <a:bodyPr anchor="ctr">
            <a:normAutofit/>
          </a:bodyPr>
          <a:lstStyle/>
          <a:p>
            <a:pPr algn="ctr"/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1:1-8.</a:t>
            </a:r>
          </a:p>
        </p:txBody>
      </p:sp>
      <p:sp>
        <p:nvSpPr>
          <p:cNvPr id="5" name="Lágrima 4">
            <a:extLst>
              <a:ext uri="{FF2B5EF4-FFF2-40B4-BE49-F238E27FC236}">
                <a16:creationId xmlns:a16="http://schemas.microsoft.com/office/drawing/2014/main" id="{A37A4E77-99DD-48A4-B2EE-C81974A75BE7}"/>
              </a:ext>
            </a:extLst>
          </p:cNvPr>
          <p:cNvSpPr/>
          <p:nvPr/>
        </p:nvSpPr>
        <p:spPr>
          <a:xfrm>
            <a:off x="10958945" y="0"/>
            <a:ext cx="1233055" cy="1191492"/>
          </a:xfrm>
          <a:prstGeom prst="teardrop">
            <a:avLst/>
          </a:prstGeom>
          <a:solidFill>
            <a:srgbClr val="9C3C14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000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086236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9A6CA0-8259-44C5-9FFA-7CC4DC94E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346364"/>
            <a:ext cx="11152909" cy="6137563"/>
          </a:xfrm>
        </p:spPr>
        <p:txBody>
          <a:bodyPr anchor="ctr">
            <a:normAutofit fontScale="92500" lnSpcReduction="20000"/>
          </a:bodyPr>
          <a:lstStyle/>
          <a:p>
            <a:pPr marL="536575" indent="-536575" algn="just">
              <a:buFont typeface="+mj-lt"/>
              <a:buAutoNum type="alphaUcPeriod"/>
            </a:pPr>
            <a:r>
              <a:rPr lang="es-GT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el apóstol da una descripción del verbo divino, V.1-5.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900" dirty="0"/>
              <a:t>Jesús es el verbo divino.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900" dirty="0"/>
              <a:t>Jesús ha coexistido eternamente con el Padre.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900" dirty="0"/>
              <a:t>Jesús mismo es Dios.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900" dirty="0"/>
              <a:t>Jesús es el creador del mundo, V.3.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900" dirty="0"/>
              <a:t>Jesús es la luz del mundo, V.4-5.</a:t>
            </a:r>
          </a:p>
          <a:p>
            <a:pPr marL="1341438" lvl="2" indent="-427038" algn="just">
              <a:buFont typeface="+mj-lt"/>
              <a:buAutoNum type="alphaLcParenR"/>
            </a:pPr>
            <a:r>
              <a:rPr lang="es-GT" sz="3700" dirty="0"/>
              <a:t>Él disipa la tiniebla espiritual de la humanidad.</a:t>
            </a:r>
          </a:p>
          <a:p>
            <a:pPr marL="1341438" lvl="2" indent="-427038" algn="just">
              <a:buFont typeface="+mj-lt"/>
              <a:buAutoNum type="alphaLcParenR"/>
            </a:pPr>
            <a:r>
              <a:rPr lang="es-GT" sz="3700" dirty="0"/>
              <a:t>Él pone al descubierto la oscuridad del pecado.</a:t>
            </a:r>
          </a:p>
          <a:p>
            <a:pPr marL="1341438" lvl="2" indent="-427038" algn="just">
              <a:buFont typeface="+mj-lt"/>
              <a:buAutoNum type="alphaLcParenR"/>
            </a:pPr>
            <a:r>
              <a:rPr lang="es-GT" sz="3700" dirty="0"/>
              <a:t>Él es la luz que prevalece ante las malvadas tinieblas del mundo.</a:t>
            </a:r>
          </a:p>
          <a:p>
            <a:pPr marL="1341438" lvl="2" indent="-427038" algn="just">
              <a:buFont typeface="+mj-lt"/>
              <a:buAutoNum type="alphaLcParenR"/>
            </a:pPr>
            <a:r>
              <a:rPr lang="es-GT" sz="3700" dirty="0"/>
              <a:t>El enemigo trata de impedir que muchos vengan a la luz, 2 Corintios 4:3-4.</a:t>
            </a:r>
          </a:p>
        </p:txBody>
      </p:sp>
    </p:spTree>
    <p:extLst>
      <p:ext uri="{BB962C8B-B14F-4D97-AF65-F5344CB8AC3E}">
        <p14:creationId xmlns:p14="http://schemas.microsoft.com/office/powerpoint/2010/main" val="2452060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9A6CA0-8259-44C5-9FFA-7CC4DC94E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540327"/>
            <a:ext cx="11152909" cy="5777346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el Bautista fue el primer testigo del verbo divino, V.6-8.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/>
              <a:t>El fue hijo de Zacarías, y su esposa Elizabet, y pariente de Jesús.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/>
              <a:t>El fue un hombre enviado por Dios, V.6.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/>
              <a:t>El fue el precursor del Mesías, V.7-8.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/>
              <a:t>El fue enviado para que todos pudieran creer por medio de él, V.7.  35-37. </a:t>
            </a:r>
          </a:p>
        </p:txBody>
      </p:sp>
    </p:spTree>
    <p:extLst>
      <p:ext uri="{BB962C8B-B14F-4D97-AF65-F5344CB8AC3E}">
        <p14:creationId xmlns:p14="http://schemas.microsoft.com/office/powerpoint/2010/main" val="159925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9A6CA0-8259-44C5-9FFA-7CC4DC94E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6" y="526474"/>
            <a:ext cx="10806546" cy="5791200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nos llama a testificar acerca de la misión redentora de Jesús, debemos orar pidiendo oportunidades para compartir con otros lo que Cristo ha hecho. </a:t>
            </a:r>
          </a:p>
        </p:txBody>
      </p:sp>
    </p:spTree>
    <p:extLst>
      <p:ext uri="{BB962C8B-B14F-4D97-AF65-F5344CB8AC3E}">
        <p14:creationId xmlns:p14="http://schemas.microsoft.com/office/powerpoint/2010/main" val="2366710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F5373C87-0EF3-4AA2-BAAE-9DCCE12C88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358" y="1396431"/>
            <a:ext cx="5385227" cy="50875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BF0C074-682F-41C9-8406-93D313E23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365" y="720436"/>
            <a:ext cx="5749632" cy="3611333"/>
          </a:xfrm>
        </p:spPr>
        <p:txBody>
          <a:bodyPr anchor="ctr">
            <a:noAutofit/>
          </a:bodyPr>
          <a:lstStyle/>
          <a:p>
            <a:pPr algn="ctr"/>
            <a:r>
              <a:rPr lang="es-GT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RESPUESTAS A LA LUZ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D29F68A-7568-43E0-941D-26D6FC792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46366" y="4417388"/>
            <a:ext cx="5749630" cy="1330036"/>
          </a:xfrm>
        </p:spPr>
        <p:txBody>
          <a:bodyPr anchor="ctr">
            <a:normAutofit/>
          </a:bodyPr>
          <a:lstStyle/>
          <a:p>
            <a:pPr algn="ctr"/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1:9-13.</a:t>
            </a:r>
          </a:p>
        </p:txBody>
      </p:sp>
      <p:sp>
        <p:nvSpPr>
          <p:cNvPr id="5" name="Lágrima 4">
            <a:extLst>
              <a:ext uri="{FF2B5EF4-FFF2-40B4-BE49-F238E27FC236}">
                <a16:creationId xmlns:a16="http://schemas.microsoft.com/office/drawing/2014/main" id="{A37A4E77-99DD-48A4-B2EE-C81974A75BE7}"/>
              </a:ext>
            </a:extLst>
          </p:cNvPr>
          <p:cNvSpPr/>
          <p:nvPr/>
        </p:nvSpPr>
        <p:spPr>
          <a:xfrm>
            <a:off x="10958945" y="0"/>
            <a:ext cx="1233055" cy="1191492"/>
          </a:xfrm>
          <a:prstGeom prst="teardrop">
            <a:avLst/>
          </a:prstGeom>
          <a:solidFill>
            <a:srgbClr val="9C3C14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000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07790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9A6CA0-8259-44C5-9FFA-7CC4DC94E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554182"/>
            <a:ext cx="11180617" cy="5749636"/>
          </a:xfrm>
        </p:spPr>
        <p:txBody>
          <a:bodyPr anchor="ctr">
            <a:normAutofit/>
          </a:bodyPr>
          <a:lstStyle/>
          <a:p>
            <a:pPr marL="450850" indent="-4508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el apóstol hace notar que Jesús es la “luz verdadera”, V.9. </a:t>
            </a:r>
          </a:p>
          <a:p>
            <a:pPr marL="450850" indent="-4508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 hace notar que debía haber una respuesta a esta luz= Jesús. V.8-11. </a:t>
            </a:r>
          </a:p>
          <a:p>
            <a:pPr marL="901700" lvl="1" indent="-444500" algn="just">
              <a:buFont typeface="+mj-lt"/>
              <a:buAutoNum type="arabicParenR"/>
            </a:pPr>
            <a:r>
              <a:rPr lang="es-GT" sz="3800" dirty="0"/>
              <a:t>Respuesta negativa. </a:t>
            </a:r>
          </a:p>
          <a:p>
            <a:pPr marL="1344613" lvl="2" indent="-430213" algn="just">
              <a:buFont typeface="+mj-lt"/>
              <a:buAutoNum type="alphaLcParenR"/>
            </a:pPr>
            <a:r>
              <a:rPr lang="es-GT" sz="3600" dirty="0"/>
              <a:t>El mundo no le conoció a causa de la ceguera espiritual que produce el pecado.</a:t>
            </a:r>
          </a:p>
          <a:p>
            <a:pPr marL="1344613" lvl="2" indent="-430213" algn="just">
              <a:buFont typeface="+mj-lt"/>
              <a:buAutoNum type="alphaLcParenR"/>
            </a:pPr>
            <a:r>
              <a:rPr lang="es-GT" sz="3600" dirty="0"/>
              <a:t>El mismo pueblo judío no recibieron a Jesús por creían que ser descendientes de Abraham era suficiente. </a:t>
            </a:r>
          </a:p>
        </p:txBody>
      </p:sp>
    </p:spTree>
    <p:extLst>
      <p:ext uri="{BB962C8B-B14F-4D97-AF65-F5344CB8AC3E}">
        <p14:creationId xmlns:p14="http://schemas.microsoft.com/office/powerpoint/2010/main" val="354506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848</Words>
  <Application>Microsoft Office PowerPoint</Application>
  <PresentationFormat>Panorámica</PresentationFormat>
  <Paragraphs>61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Tema de Office</vt:lpstr>
      <vt:lpstr>EL HIJO ENCARNADO</vt:lpstr>
      <vt:lpstr>Presentación de PowerPoint</vt:lpstr>
      <vt:lpstr>INTRODUCCIÓN</vt:lpstr>
      <vt:lpstr>LA PALABRA Y EL TESTIMONIO</vt:lpstr>
      <vt:lpstr>Presentación de PowerPoint</vt:lpstr>
      <vt:lpstr>Presentación de PowerPoint</vt:lpstr>
      <vt:lpstr>Presentación de PowerPoint</vt:lpstr>
      <vt:lpstr>RESPUESTAS A LA LUZ</vt:lpstr>
      <vt:lpstr>Presentación de PowerPoint</vt:lpstr>
      <vt:lpstr>Presentación de PowerPoint</vt:lpstr>
      <vt:lpstr>Presentación de PowerPoint</vt:lpstr>
      <vt:lpstr>LA ENCARNACIÓN DEL VERBO</vt:lpstr>
      <vt:lpstr>Presentación de PowerPoint</vt:lpstr>
      <vt:lpstr>Presentación de PowerPoint</vt:lpstr>
      <vt:lpstr>Presentación de PowerPoint</vt:lpstr>
      <vt:lpstr>DISCIPULADO Y MINISTERIO EN ACCIÓN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El Chiko de Rojo</cp:lastModifiedBy>
  <cp:revision>80</cp:revision>
  <dcterms:created xsi:type="dcterms:W3CDTF">2019-04-25T00:48:59Z</dcterms:created>
  <dcterms:modified xsi:type="dcterms:W3CDTF">2019-10-16T03:24:11Z</dcterms:modified>
</cp:coreProperties>
</file>