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20"/>
  </p:notesMasterIdLst>
  <p:sldIdLst>
    <p:sldId id="256" r:id="rId2"/>
    <p:sldId id="257" r:id="rId3"/>
    <p:sldId id="259" r:id="rId4"/>
    <p:sldId id="260" r:id="rId5"/>
    <p:sldId id="278" r:id="rId6"/>
    <p:sldId id="279" r:id="rId7"/>
    <p:sldId id="286" r:id="rId8"/>
    <p:sldId id="287" r:id="rId9"/>
    <p:sldId id="280" r:id="rId10"/>
    <p:sldId id="281" r:id="rId11"/>
    <p:sldId id="284" r:id="rId12"/>
    <p:sldId id="288" r:id="rId13"/>
    <p:sldId id="282" r:id="rId14"/>
    <p:sldId id="283" r:id="rId15"/>
    <p:sldId id="285" r:id="rId16"/>
    <p:sldId id="270" r:id="rId17"/>
    <p:sldId id="271" r:id="rId18"/>
    <p:sldId id="272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3B88"/>
    <a:srgbClr val="22ABFA"/>
    <a:srgbClr val="099EF9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0101" autoAdjust="0"/>
  </p:normalViewPr>
  <p:slideViewPr>
    <p:cSldViewPr snapToGrid="0">
      <p:cViewPr varScale="1">
        <p:scale>
          <a:sx n="62" d="100"/>
          <a:sy n="62" d="100"/>
        </p:scale>
        <p:origin x="97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C63930-AF8B-431A-B11E-B8E31D72385E}" type="datetimeFigureOut">
              <a:rPr lang="es-GT" smtClean="0"/>
              <a:t>17/09/2019</a:t>
            </a:fld>
            <a:endParaRPr lang="es-GT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GT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32A9B6-C689-4772-92BA-00B462B3E1D9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926446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9/17/2019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5253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9/17/2019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7855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9/17/2019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270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9/17/2019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75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9/17/2019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603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9/17/2019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518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9/17/2019</a:t>
            </a:fld>
            <a:endParaRPr lang="en-U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794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9/17/2019</a:t>
            </a:fld>
            <a:endParaRPr lang="en-U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932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9/17/2019</a:t>
            </a:fld>
            <a:endParaRPr lang="en-U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116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9/17/2019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428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GT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9/17/2019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8170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t="-1000" r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9/17/2019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337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G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6461" y="864030"/>
            <a:ext cx="5563891" cy="5129939"/>
          </a:xfrm>
        </p:spPr>
        <p:txBody>
          <a:bodyPr anchor="ctr">
            <a:normAutofit/>
          </a:bodyPr>
          <a:lstStyle/>
          <a:p>
            <a:pPr algn="ctr"/>
            <a:r>
              <a:rPr lang="es-GT" sz="7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LA SEGUNDA PRUEBA DE JOB</a:t>
            </a:r>
            <a:endParaRPr lang="es-GT" sz="72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n-lt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FD8C4A3A-2424-47A2-B37B-0E8102A532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71650" y="864030"/>
            <a:ext cx="5562600" cy="51244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43539567"/>
      </p:ext>
    </p:extLst>
  </p:cSld>
  <p:clrMapOvr>
    <a:masterClrMapping/>
  </p:clrMapOvr>
  <p:transition spd="slow"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12922" y="542440"/>
            <a:ext cx="10786820" cy="5765369"/>
          </a:xfrm>
        </p:spPr>
        <p:txBody>
          <a:bodyPr anchor="ctr">
            <a:normAutofit fontScale="92500" lnSpcReduction="10000"/>
          </a:bodyPr>
          <a:lstStyle/>
          <a:p>
            <a:pPr marL="542925" indent="-542925" algn="just">
              <a:buFont typeface="+mj-lt"/>
              <a:buAutoNum type="alphaUcPeriod" startAt="2"/>
            </a:pPr>
            <a:r>
              <a:rPr lang="es-GT" sz="4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reacción de la esposa de Job ante lo sucedido, V.9-10. 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900" dirty="0"/>
              <a:t>Ella hizo dos declaraciones muy reveladoras:</a:t>
            </a:r>
          </a:p>
          <a:p>
            <a:pPr marL="1438275" lvl="2" indent="-523875" algn="just">
              <a:buFont typeface="+mj-lt"/>
              <a:buAutoNum type="alphaLcParenR"/>
            </a:pPr>
            <a:r>
              <a:rPr lang="es-GT" sz="3700" dirty="0"/>
              <a:t>“¿Aun retienes su integridad? = De nada te sirve temer a Dios y llevar una vida recta..</a:t>
            </a:r>
          </a:p>
          <a:p>
            <a:pPr marL="1428750" lvl="2" indent="-514350" algn="just">
              <a:buFont typeface="+mj-lt"/>
              <a:buAutoNum type="alphaLcParenR"/>
            </a:pPr>
            <a:r>
              <a:rPr lang="es-GT" sz="3700" dirty="0"/>
              <a:t>“maldiga a Dios y muera” = De nada te sirve tener una relación con un Dios malo.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900" dirty="0"/>
              <a:t>Ella es reprendida por su esposo Job.</a:t>
            </a:r>
          </a:p>
          <a:p>
            <a:pPr marL="1438275" lvl="2" indent="-523875" algn="just">
              <a:buFont typeface="+mj-lt"/>
              <a:buAutoNum type="alphaLcParenR"/>
            </a:pPr>
            <a:r>
              <a:rPr lang="es-GT" sz="3700" dirty="0"/>
              <a:t>Le dijo que hablaba sin entendimiento de Dios como las mujeres fatuas.</a:t>
            </a:r>
          </a:p>
          <a:p>
            <a:pPr marL="1428750" lvl="2" indent="-514350" algn="just">
              <a:buFont typeface="+mj-lt"/>
              <a:buAutoNum type="alphaLcParenR"/>
            </a:pPr>
            <a:r>
              <a:rPr lang="es-GT" sz="3700" dirty="0"/>
              <a:t>Le dijo que hay que saber asimilar las bendiciones y también las pruebas, V.10. Véase Romanos 8:28. </a:t>
            </a:r>
          </a:p>
        </p:txBody>
      </p:sp>
    </p:spTree>
    <p:extLst>
      <p:ext uri="{BB962C8B-B14F-4D97-AF65-F5344CB8AC3E}">
        <p14:creationId xmlns:p14="http://schemas.microsoft.com/office/powerpoint/2010/main" val="3213746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E518E69-C5B5-42DA-82F6-008E65C001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8419" y="542440"/>
            <a:ext cx="10786821" cy="5780867"/>
          </a:xfrm>
        </p:spPr>
        <p:txBody>
          <a:bodyPr anchor="ctr">
            <a:normAutofit/>
          </a:bodyPr>
          <a:lstStyle/>
          <a:p>
            <a:pPr marL="542925" indent="-542925" algn="just">
              <a:buFont typeface="+mj-lt"/>
              <a:buAutoNum type="alphaUcPeriod" startAt="3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Cuando enfrentamos dificultades abrumadoras en vez de hacer cuestionamientos es mejor mantenernos firmes en el Señor. </a:t>
            </a:r>
          </a:p>
        </p:txBody>
      </p:sp>
    </p:spTree>
    <p:extLst>
      <p:ext uri="{BB962C8B-B14F-4D97-AF65-F5344CB8AC3E}">
        <p14:creationId xmlns:p14="http://schemas.microsoft.com/office/powerpoint/2010/main" val="3508069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Resultado de imagen para compasion de los amigos de job">
            <a:extLst>
              <a:ext uri="{FF2B5EF4-FFF2-40B4-BE49-F238E27FC236}">
                <a16:creationId xmlns:a16="http://schemas.microsoft.com/office/drawing/2014/main" id="{E890EF31-3F87-4FB1-B9F2-59843ADEB9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5999" y="139485"/>
            <a:ext cx="5961680" cy="6599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34321" y="371959"/>
            <a:ext cx="5961680" cy="3967566"/>
          </a:xfrm>
        </p:spPr>
        <p:txBody>
          <a:bodyPr anchor="ctr">
            <a:noAutofit/>
          </a:bodyPr>
          <a:lstStyle/>
          <a:p>
            <a:pPr algn="ctr"/>
            <a:r>
              <a:rPr lang="es-GT" sz="6000" b="1" dirty="0">
                <a:ln w="0"/>
                <a:latin typeface="+mn-lt"/>
              </a:rPr>
              <a:t>LA COMPASIÓN DE LOS AMIGOS</a:t>
            </a:r>
            <a:br>
              <a:rPr lang="es-GT" sz="6500" b="1" dirty="0">
                <a:ln w="0"/>
              </a:rPr>
            </a:br>
            <a:br>
              <a:rPr lang="es-GT" b="1" dirty="0">
                <a:ln w="0"/>
              </a:rPr>
            </a:br>
            <a:r>
              <a:rPr lang="es-GT" sz="4400" b="1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Job 2:11-13.</a:t>
            </a:r>
            <a:endParaRPr lang="es-GT" sz="4400" dirty="0">
              <a:ln w="0"/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Marcador de texto 5"/>
          <p:cNvSpPr>
            <a:spLocks noGrp="1"/>
          </p:cNvSpPr>
          <p:nvPr>
            <p:ph type="body" sz="half" idx="2"/>
          </p:nvPr>
        </p:nvSpPr>
        <p:spPr>
          <a:xfrm>
            <a:off x="2277013" y="4693843"/>
            <a:ext cx="1521310" cy="1273004"/>
          </a:xfrm>
          <a:prstGeom prst="ellipse">
            <a:avLst/>
          </a:prstGeom>
          <a:solidFill>
            <a:schemeClr val="accent5">
              <a:lumMod val="75000"/>
            </a:schemeClr>
          </a:solidFill>
          <a:ln w="57150"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b">
            <a:normAutofit fontScale="92500" lnSpcReduction="20000"/>
          </a:bodyPr>
          <a:lstStyle/>
          <a:p>
            <a:pPr algn="ctr"/>
            <a:r>
              <a:rPr lang="es-GT" sz="72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162595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6942" y="542441"/>
            <a:ext cx="11174278" cy="5765369"/>
          </a:xfrm>
        </p:spPr>
        <p:txBody>
          <a:bodyPr anchor="ctr">
            <a:normAutofit lnSpcReduction="10000"/>
          </a:bodyPr>
          <a:lstStyle/>
          <a:p>
            <a:pPr marL="542925" indent="-542925" algn="just">
              <a:buFont typeface="+mj-lt"/>
              <a:buAutoNum type="alphaUcPeriod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tres amigos vienen a ver a Job, V.11.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Ellos recorrieron un largo camino para ver a Job.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Ellos son:</a:t>
            </a:r>
          </a:p>
          <a:p>
            <a:pPr marL="1428750" lvl="2" indent="-514350" algn="just">
              <a:buFont typeface="+mj-lt"/>
              <a:buAutoNum type="alphaLcParenR"/>
            </a:pPr>
            <a:r>
              <a:rPr lang="es-GT" sz="3600" dirty="0" err="1"/>
              <a:t>Elifaz</a:t>
            </a:r>
            <a:r>
              <a:rPr lang="es-GT" sz="3600" dirty="0"/>
              <a:t> </a:t>
            </a:r>
            <a:r>
              <a:rPr lang="es-GT" sz="3600" dirty="0" err="1"/>
              <a:t>temanita</a:t>
            </a:r>
            <a:r>
              <a:rPr lang="es-GT" sz="3600" dirty="0"/>
              <a:t>, descendiente de Esaú, Genesis 36:10-11.</a:t>
            </a:r>
          </a:p>
          <a:p>
            <a:pPr marL="1428750" lvl="2" indent="-514350" algn="just">
              <a:buFont typeface="+mj-lt"/>
              <a:buAutoNum type="alphaLcParenR"/>
            </a:pPr>
            <a:r>
              <a:rPr lang="es-GT" sz="3600" dirty="0" err="1"/>
              <a:t>Bildad</a:t>
            </a:r>
            <a:r>
              <a:rPr lang="es-GT" sz="3600" dirty="0"/>
              <a:t> </a:t>
            </a:r>
            <a:r>
              <a:rPr lang="es-GT" sz="3600" dirty="0" err="1"/>
              <a:t>Suhita</a:t>
            </a:r>
            <a:r>
              <a:rPr lang="es-GT" sz="3600" dirty="0"/>
              <a:t>, descendiente de Súa, hijo de Abraham por </a:t>
            </a:r>
            <a:r>
              <a:rPr lang="es-GT" sz="3600" dirty="0" err="1"/>
              <a:t>Cetura</a:t>
            </a:r>
            <a:r>
              <a:rPr lang="es-GT" sz="3600" dirty="0"/>
              <a:t>, Genesis 25:2.</a:t>
            </a:r>
          </a:p>
          <a:p>
            <a:pPr marL="1428750" lvl="2" indent="-514350" algn="just">
              <a:buFont typeface="+mj-lt"/>
              <a:buAutoNum type="alphaLcParenR"/>
            </a:pPr>
            <a:r>
              <a:rPr lang="es-GT" sz="3600" dirty="0" err="1"/>
              <a:t>Zofar</a:t>
            </a:r>
            <a:r>
              <a:rPr lang="es-GT" sz="3600" dirty="0"/>
              <a:t> </a:t>
            </a:r>
            <a:r>
              <a:rPr lang="es-GT" sz="3600" dirty="0" err="1"/>
              <a:t>naamatita</a:t>
            </a:r>
            <a:r>
              <a:rPr lang="es-GT" sz="3600" dirty="0"/>
              <a:t>, </a:t>
            </a:r>
            <a:r>
              <a:rPr lang="es-GT" sz="3600" dirty="0" err="1"/>
              <a:t>Naama</a:t>
            </a:r>
            <a:r>
              <a:rPr lang="es-GT" sz="3600" dirty="0"/>
              <a:t> estaba en el norte de Arabia.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Ellos tenían una intención original: apoyar y consolar a Job.</a:t>
            </a:r>
          </a:p>
        </p:txBody>
      </p:sp>
    </p:spTree>
    <p:extLst>
      <p:ext uri="{BB962C8B-B14F-4D97-AF65-F5344CB8AC3E}">
        <p14:creationId xmlns:p14="http://schemas.microsoft.com/office/powerpoint/2010/main" val="3820294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12922" y="557939"/>
            <a:ext cx="10802319" cy="5749872"/>
          </a:xfrm>
        </p:spPr>
        <p:txBody>
          <a:bodyPr anchor="ctr">
            <a:noAutofit/>
          </a:bodyPr>
          <a:lstStyle/>
          <a:p>
            <a:pPr marL="542925" indent="-542925" algn="just">
              <a:buFont typeface="+mj-lt"/>
              <a:buAutoNum type="alphaUcPeriod" startAt="2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tres amigos se compadecen de Job, V.12-13. 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Ellos apenas reconocieron a Job.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Ellos se unieron al dolor de Job.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Ellos se mantuvieron en silencio por siete días y siete noches. Este era el tiempo tradicional de luto, Genesis 50:10; 1 Samuel 31:13.</a:t>
            </a:r>
          </a:p>
        </p:txBody>
      </p:sp>
    </p:spTree>
    <p:extLst>
      <p:ext uri="{BB962C8B-B14F-4D97-AF65-F5344CB8AC3E}">
        <p14:creationId xmlns:p14="http://schemas.microsoft.com/office/powerpoint/2010/main" val="3977376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A12901D-4D39-4755-A47C-9E0B2CBC90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8420" y="542440"/>
            <a:ext cx="10771322" cy="5765370"/>
          </a:xfrm>
        </p:spPr>
        <p:txBody>
          <a:bodyPr anchor="ctr">
            <a:normAutofit/>
          </a:bodyPr>
          <a:lstStyle/>
          <a:p>
            <a:pPr marL="542925" indent="-542925" algn="just">
              <a:buFont typeface="+mj-lt"/>
              <a:buAutoNum type="alphaUcPeriod" startAt="3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Cuando alguien está experimentando un profundo dolor o sufrimiento lo que necesita es la presencia de un amigo que le muestre compasión y apoyo.  </a:t>
            </a:r>
          </a:p>
        </p:txBody>
      </p:sp>
    </p:spTree>
    <p:extLst>
      <p:ext uri="{BB962C8B-B14F-4D97-AF65-F5344CB8AC3E}">
        <p14:creationId xmlns:p14="http://schemas.microsoft.com/office/powerpoint/2010/main" val="1044322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3000" y="1739900"/>
            <a:ext cx="9875520" cy="2717800"/>
          </a:xfrm>
          <a:prstGeom prst="wedgeRoundRectCallout">
            <a:avLst>
              <a:gd name="adj1" fmla="val -61030"/>
              <a:gd name="adj2" fmla="val -112132"/>
              <a:gd name="adj3" fmla="val 16667"/>
            </a:avLst>
          </a:prstGeom>
          <a:solidFill>
            <a:srgbClr val="093B88"/>
          </a:solidFill>
          <a:ln>
            <a:solidFill>
              <a:srgbClr val="093B88"/>
            </a:solidFill>
          </a:ln>
        </p:spPr>
        <p:txBody>
          <a:bodyPr>
            <a:norm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s-GT" sz="7200" b="1" dirty="0">
                <a:ln/>
                <a:solidFill>
                  <a:schemeClr val="bg1"/>
                </a:solidFill>
              </a:rPr>
              <a:t>DISCIPULADO Y MINISTERIO EN ACCION</a:t>
            </a:r>
          </a:p>
        </p:txBody>
      </p:sp>
    </p:spTree>
    <p:extLst>
      <p:ext uri="{BB962C8B-B14F-4D97-AF65-F5344CB8AC3E}">
        <p14:creationId xmlns:p14="http://schemas.microsoft.com/office/powerpoint/2010/main" val="2899229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97424" y="542441"/>
            <a:ext cx="10802318" cy="5765370"/>
          </a:xfrm>
        </p:spPr>
        <p:txBody>
          <a:bodyPr anchor="ctr">
            <a:noAutofit/>
          </a:bodyPr>
          <a:lstStyle/>
          <a:p>
            <a:pPr marL="615950" indent="-571500" algn="just">
              <a:buClrTx/>
              <a:buFont typeface="Wingdings" panose="05000000000000000000" pitchFamily="2" charset="2"/>
              <a:buChar char="ü"/>
            </a:pPr>
            <a:r>
              <a:rPr lang="es-GT" sz="4000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momentos de prueba pueden revelar los mejor o lo peor de nuestro carácter. </a:t>
            </a:r>
          </a:p>
          <a:p>
            <a:pPr marL="615950" indent="-571500" algn="just">
              <a:buClrTx/>
              <a:buFont typeface="Wingdings" panose="05000000000000000000" pitchFamily="2" charset="2"/>
              <a:buChar char="ü"/>
            </a:pPr>
            <a:r>
              <a:rPr lang="es-GT" sz="4000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Dios puede usar tanto lo bueno como lo malo para hacernos crecer.</a:t>
            </a:r>
          </a:p>
          <a:p>
            <a:pPr marL="615950" indent="-571500" algn="just">
              <a:buClrTx/>
              <a:buFont typeface="Wingdings" panose="05000000000000000000" pitchFamily="2" charset="2"/>
              <a:buChar char="ü"/>
            </a:pPr>
            <a:r>
              <a:rPr lang="es-GT" sz="4000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Dios es quien da forma a nuestro carácter, nuestra voluntad y modera nuestras acciones.</a:t>
            </a:r>
          </a:p>
          <a:p>
            <a:pPr marL="615950" indent="-571500" algn="just">
              <a:buClrTx/>
              <a:buFont typeface="Wingdings" panose="05000000000000000000" pitchFamily="2" charset="2"/>
              <a:buChar char="ü"/>
            </a:pPr>
            <a:r>
              <a:rPr lang="es-GT" sz="4000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hay que evadir las dificultades, más bien pida a Dios que le fortalezca y que obre su voluntad en usted.</a:t>
            </a:r>
          </a:p>
        </p:txBody>
      </p:sp>
    </p:spTree>
    <p:extLst>
      <p:ext uri="{BB962C8B-B14F-4D97-AF65-F5344CB8AC3E}">
        <p14:creationId xmlns:p14="http://schemas.microsoft.com/office/powerpoint/2010/main" val="3600870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Resultado de imagen para no te rinda lo que hoy es tu prueba">
            <a:extLst>
              <a:ext uri="{FF2B5EF4-FFF2-40B4-BE49-F238E27FC236}">
                <a16:creationId xmlns:a16="http://schemas.microsoft.com/office/drawing/2014/main" id="{EB1CD24D-7FC4-4F80-A9E2-9E50B8DE5D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474" y="170482"/>
            <a:ext cx="11747715" cy="6524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3647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2441" y="526942"/>
            <a:ext cx="11158779" cy="1603193"/>
          </a:xfrm>
          <a:ln w="28575">
            <a:solidFill>
              <a:srgbClr val="093B88"/>
            </a:solidFill>
          </a:ln>
        </p:spPr>
        <p:txBody>
          <a:bodyPr>
            <a:noAutofit/>
          </a:bodyPr>
          <a:lstStyle/>
          <a:p>
            <a:pPr algn="ctr"/>
            <a:r>
              <a:rPr lang="es-GT" sz="4000" b="1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VERDAD CENTRAL: </a:t>
            </a:r>
            <a:br>
              <a:rPr lang="es-GT" sz="3600" b="1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s-GT" sz="3600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“Los cristianos nos debemos ministrar mutuamente en tiempos de tribulación”.</a:t>
            </a:r>
            <a:endParaRPr lang="es-GT" sz="3600" dirty="0">
              <a:ln w="0"/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42441" y="2492063"/>
            <a:ext cx="11158779" cy="2818375"/>
          </a:xfrm>
          <a:ln w="28575">
            <a:solidFill>
              <a:srgbClr val="093B88"/>
            </a:solidFill>
          </a:ln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s-GT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VERSÍCULO CLAVE:</a:t>
            </a:r>
          </a:p>
          <a:p>
            <a:pPr marL="0" indent="0" algn="ctr">
              <a:buNone/>
            </a:pPr>
            <a:r>
              <a:rPr lang="es-G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“Y él le dijo: Como suele hablar cualquiera de las mujeres fatuas, has hablado, ¿Qué? ¿Recibiremos de Dios el bien, y el mal no lo recibiremos? En todo esto no pecó Job son sus labios”, Job 2:10. 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5FCFC1D8-EAAA-47A6-8493-596D5B841B41}"/>
              </a:ext>
            </a:extLst>
          </p:cNvPr>
          <p:cNvSpPr/>
          <p:nvPr/>
        </p:nvSpPr>
        <p:spPr>
          <a:xfrm>
            <a:off x="526943" y="5672367"/>
            <a:ext cx="11174277" cy="707886"/>
          </a:xfrm>
          <a:prstGeom prst="rect">
            <a:avLst/>
          </a:prstGeom>
          <a:ln w="28575">
            <a:solidFill>
              <a:srgbClr val="093B88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pt-B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FUNDAMENTO BÍBLICO: </a:t>
            </a:r>
            <a:r>
              <a:rPr lang="pt-BR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Job 2:1-13.  </a:t>
            </a:r>
            <a:endParaRPr lang="es-GT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44222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uiExpand="1" build="p" animBg="1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201479"/>
            <a:ext cx="10515600" cy="1038385"/>
          </a:xfrm>
        </p:spPr>
        <p:txBody>
          <a:bodyPr>
            <a:normAutofit/>
          </a:bodyPr>
          <a:lstStyle/>
          <a:p>
            <a:pPr algn="ctr"/>
            <a:r>
              <a:rPr lang="es-GT" sz="6000" b="1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INTRODUCCION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1444" y="1379349"/>
            <a:ext cx="11189776" cy="4912963"/>
          </a:xfrm>
        </p:spPr>
        <p:txBody>
          <a:bodyPr anchor="ctr">
            <a:noAutofit/>
          </a:bodyPr>
          <a:lstStyle/>
          <a:p>
            <a:pPr algn="just"/>
            <a:r>
              <a:rPr lang="es-G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segunda prueba que soportó Job fue una aflicción procedente de Satanás que afectó su cuerpo físico. </a:t>
            </a:r>
          </a:p>
          <a:p>
            <a:pPr algn="just"/>
            <a:r>
              <a:rPr lang="es-G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medio de esta prueba encontramos la reacción de Job, su esposa y sus tres amigos.</a:t>
            </a:r>
          </a:p>
          <a:p>
            <a:pPr algn="just"/>
            <a:r>
              <a:rPr lang="es-G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Tal como Job muchos enfrentamos pruebas y sufrimientos.</a:t>
            </a:r>
          </a:p>
          <a:p>
            <a:pPr algn="just"/>
            <a:r>
              <a:rPr lang="es-G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cristianos tienen la responsabilidad y el privilegio de ser ministradores de la gracia, la misericordia y la presencia de Dios.</a:t>
            </a:r>
          </a:p>
        </p:txBody>
      </p:sp>
    </p:spTree>
    <p:extLst>
      <p:ext uri="{BB962C8B-B14F-4D97-AF65-F5344CB8AC3E}">
        <p14:creationId xmlns:p14="http://schemas.microsoft.com/office/powerpoint/2010/main" val="100502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56461" y="371959"/>
            <a:ext cx="5362415" cy="3967566"/>
          </a:xfrm>
        </p:spPr>
        <p:txBody>
          <a:bodyPr anchor="ctr">
            <a:noAutofit/>
          </a:bodyPr>
          <a:lstStyle/>
          <a:p>
            <a:pPr algn="ctr"/>
            <a:r>
              <a:rPr lang="es-GT" sz="6000" b="1" dirty="0">
                <a:ln w="0"/>
                <a:latin typeface="+mn-lt"/>
              </a:rPr>
              <a:t>EL SEGUNDO DESAFÍO DE SATANÁS</a:t>
            </a:r>
            <a:br>
              <a:rPr lang="es-GT" sz="6500" b="1" dirty="0">
                <a:ln w="0"/>
              </a:rPr>
            </a:br>
            <a:br>
              <a:rPr lang="es-GT" b="1" dirty="0">
                <a:ln w="0"/>
              </a:rPr>
            </a:br>
            <a:r>
              <a:rPr lang="es-GT" sz="4400" b="1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Job 2:1-6</a:t>
            </a:r>
            <a:r>
              <a:rPr lang="es-GT" sz="4400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GT" sz="4400" dirty="0">
              <a:ln w="0"/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Marcador de texto 5"/>
          <p:cNvSpPr>
            <a:spLocks noGrp="1"/>
          </p:cNvSpPr>
          <p:nvPr>
            <p:ph type="body" sz="half" idx="2"/>
          </p:nvPr>
        </p:nvSpPr>
        <p:spPr>
          <a:xfrm>
            <a:off x="2277013" y="4693843"/>
            <a:ext cx="1521310" cy="1273004"/>
          </a:xfrm>
          <a:prstGeom prst="ellipse">
            <a:avLst/>
          </a:prstGeom>
          <a:solidFill>
            <a:schemeClr val="accent5">
              <a:lumMod val="75000"/>
            </a:schemeClr>
          </a:solidFill>
          <a:ln w="57150"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b">
            <a:normAutofit fontScale="92500" lnSpcReduction="20000"/>
          </a:bodyPr>
          <a:lstStyle/>
          <a:p>
            <a:pPr algn="ctr"/>
            <a:r>
              <a:rPr lang="es-GT" sz="72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51BFB75F-0C7C-458E-8EEC-A780241E6C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80502" y="118135"/>
            <a:ext cx="5958942" cy="6621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1924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1444" y="387458"/>
            <a:ext cx="11189776" cy="6106332"/>
          </a:xfrm>
        </p:spPr>
        <p:txBody>
          <a:bodyPr anchor="ctr">
            <a:noAutofit/>
          </a:bodyPr>
          <a:lstStyle/>
          <a:p>
            <a:pPr marL="534988" indent="-534988" algn="just">
              <a:buFont typeface="+mj-lt"/>
              <a:buAutoNum type="alphaUcPeriod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Satanás nuevamente se presenta delante de Dios, V.1-3. 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600" dirty="0"/>
              <a:t>Dios le pide que explique otra vez el motivo de su presencia.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600" dirty="0"/>
              <a:t>Satanás le responde que había estado recorriendo la tierra. Véase 1 Pedro 5:8.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600" dirty="0"/>
              <a:t>Dios le recuerda que Job mantuvo su integridad en medio de la tragedia. Dos afirmaciones explicadas:</a:t>
            </a:r>
          </a:p>
          <a:p>
            <a:pPr marL="1341438" lvl="2" indent="-427038" algn="just">
              <a:buFont typeface="+mj-lt"/>
              <a:buAutoNum type="alphaLcParenR"/>
            </a:pPr>
            <a:r>
              <a:rPr lang="es-GT" sz="3400" dirty="0"/>
              <a:t>“Tú me incitaste contra él para que lo arruinara” = Dios lo permitió.</a:t>
            </a:r>
          </a:p>
          <a:p>
            <a:pPr marL="1371600" lvl="2" indent="-457200" algn="just">
              <a:buFont typeface="+mj-lt"/>
              <a:buAutoNum type="alphaLcParenR"/>
            </a:pPr>
            <a:r>
              <a:rPr lang="es-GT" sz="3400" dirty="0"/>
              <a:t>“sin causa” = no había ninguna razón para este sufrimiento.</a:t>
            </a:r>
          </a:p>
        </p:txBody>
      </p:sp>
    </p:spTree>
    <p:extLst>
      <p:ext uri="{BB962C8B-B14F-4D97-AF65-F5344CB8AC3E}">
        <p14:creationId xmlns:p14="http://schemas.microsoft.com/office/powerpoint/2010/main" val="68998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28420" y="526942"/>
            <a:ext cx="10771322" cy="5765370"/>
          </a:xfrm>
        </p:spPr>
        <p:txBody>
          <a:bodyPr anchor="ctr">
            <a:normAutofit/>
          </a:bodyPr>
          <a:lstStyle/>
          <a:p>
            <a:pPr marL="542925" lvl="1" indent="-542925" algn="just">
              <a:buFont typeface="+mj-lt"/>
              <a:buAutoNum type="alphaUcPeriod" startAt="2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Satanás nuevamente desafía a Dios, V.4-6.</a:t>
            </a:r>
          </a:p>
          <a:p>
            <a:pPr marL="993775" lvl="2" indent="-536575" algn="just">
              <a:buFont typeface="+mj-lt"/>
              <a:buAutoNum type="arabicParenR"/>
            </a:pPr>
            <a:r>
              <a:rPr lang="es-GT" sz="3800" dirty="0"/>
              <a:t>Satanás usa la expresión “piel por piel” o precio, en el caso de Job, seria su propia salud.</a:t>
            </a:r>
          </a:p>
          <a:p>
            <a:pPr marL="993775" lvl="2" indent="-536575" algn="just">
              <a:buFont typeface="+mj-lt"/>
              <a:buAutoNum type="arabicParenR"/>
            </a:pPr>
            <a:r>
              <a:rPr lang="es-GT" sz="3800" dirty="0"/>
              <a:t>Satanás pensaba que Job de esta manera maldeciría a Dios.</a:t>
            </a:r>
          </a:p>
          <a:p>
            <a:pPr marL="993775" lvl="2" indent="-536575" algn="just">
              <a:buFont typeface="+mj-lt"/>
              <a:buAutoNum type="arabicParenR"/>
            </a:pPr>
            <a:r>
              <a:rPr lang="es-GT" sz="3800" dirty="0"/>
              <a:t>Satanás podía atacar la salud de Job, pero no su vida, V.6. </a:t>
            </a:r>
          </a:p>
        </p:txBody>
      </p:sp>
    </p:spTree>
    <p:extLst>
      <p:ext uri="{BB962C8B-B14F-4D97-AF65-F5344CB8AC3E}">
        <p14:creationId xmlns:p14="http://schemas.microsoft.com/office/powerpoint/2010/main" val="3952149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681F008-C872-46E9-BC57-65F80AECE3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2922" y="526942"/>
            <a:ext cx="10786820" cy="5780868"/>
          </a:xfrm>
        </p:spPr>
        <p:txBody>
          <a:bodyPr anchor="ctr">
            <a:normAutofit/>
          </a:bodyPr>
          <a:lstStyle/>
          <a:p>
            <a:pPr marL="542925" indent="-542925" algn="just">
              <a:buFont typeface="+mj-lt"/>
              <a:buAutoNum type="alphaUcPeriod" startAt="3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Todos enfrentamos retos, tentaciones y ataques de Satanás, para vencer hay que mantenernos firmes en la Palabra de Dios y sus promesas. </a:t>
            </a:r>
          </a:p>
        </p:txBody>
      </p:sp>
    </p:spTree>
    <p:extLst>
      <p:ext uri="{BB962C8B-B14F-4D97-AF65-F5344CB8AC3E}">
        <p14:creationId xmlns:p14="http://schemas.microsoft.com/office/powerpoint/2010/main" val="1332966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sultado de imagen para la fidelidad de job">
            <a:extLst>
              <a:ext uri="{FF2B5EF4-FFF2-40B4-BE49-F238E27FC236}">
                <a16:creationId xmlns:a16="http://schemas.microsoft.com/office/drawing/2014/main" id="{4CD751C9-4ED4-40B5-820D-FE1D70AD23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16237"/>
            <a:ext cx="5961680" cy="6622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34321" y="371959"/>
            <a:ext cx="5961680" cy="3967566"/>
          </a:xfrm>
        </p:spPr>
        <p:txBody>
          <a:bodyPr anchor="ctr">
            <a:noAutofit/>
          </a:bodyPr>
          <a:lstStyle/>
          <a:p>
            <a:pPr algn="ctr"/>
            <a:r>
              <a:rPr lang="es-GT" sz="6000" b="1" dirty="0">
                <a:ln w="0"/>
                <a:latin typeface="+mn-lt"/>
              </a:rPr>
              <a:t>FIEL EN MEDIO DE LA ENFERMEDAD Y LOS CONFLICTOS</a:t>
            </a:r>
            <a:br>
              <a:rPr lang="es-GT" sz="6500" b="1" dirty="0">
                <a:ln w="0"/>
              </a:rPr>
            </a:br>
            <a:br>
              <a:rPr lang="es-GT" b="1" dirty="0">
                <a:ln w="0"/>
              </a:rPr>
            </a:br>
            <a:r>
              <a:rPr lang="es-GT" sz="4400" b="1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Job 2:7-10.</a:t>
            </a:r>
            <a:endParaRPr lang="es-GT" sz="4400" dirty="0">
              <a:ln w="0"/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Marcador de texto 5"/>
          <p:cNvSpPr>
            <a:spLocks noGrp="1"/>
          </p:cNvSpPr>
          <p:nvPr>
            <p:ph type="body" sz="half" idx="2"/>
          </p:nvPr>
        </p:nvSpPr>
        <p:spPr>
          <a:xfrm>
            <a:off x="2277013" y="4693843"/>
            <a:ext cx="1521310" cy="1273004"/>
          </a:xfrm>
          <a:prstGeom prst="ellipse">
            <a:avLst/>
          </a:prstGeom>
          <a:solidFill>
            <a:schemeClr val="accent5">
              <a:lumMod val="75000"/>
            </a:schemeClr>
          </a:solidFill>
          <a:ln w="57150"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b">
            <a:normAutofit fontScale="92500" lnSpcReduction="20000"/>
          </a:bodyPr>
          <a:lstStyle/>
          <a:p>
            <a:pPr algn="ctr"/>
            <a:r>
              <a:rPr lang="es-GT" sz="72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4015488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57939" y="557939"/>
            <a:ext cx="11143282" cy="5749871"/>
          </a:xfrm>
        </p:spPr>
        <p:txBody>
          <a:bodyPr anchor="ctr">
            <a:noAutofit/>
          </a:bodyPr>
          <a:lstStyle/>
          <a:p>
            <a:pPr marL="542925" indent="-542925" algn="just">
              <a:buFont typeface="+mj-lt"/>
              <a:buAutoNum type="alphaUcPeriod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Satanás afligió a Job con ulceras muy dolorosas,    V.7-8. 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Estas ulceras eran similar a las que sufrieron los egipcios, Éxodo 9:8-11.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Estas ulceras eran el comienzo de otros síntomas terribles, Job 30:17,27,30.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Estas ulceras llevaron a Job:</a:t>
            </a:r>
          </a:p>
          <a:p>
            <a:pPr marL="1428750" lvl="2" indent="-514350" algn="just">
              <a:buFont typeface="+mj-lt"/>
              <a:buAutoNum type="alphaLcParenR"/>
            </a:pPr>
            <a:r>
              <a:rPr lang="es-GT" sz="3400" dirty="0"/>
              <a:t>A rascarse con una teja.</a:t>
            </a:r>
          </a:p>
          <a:p>
            <a:pPr marL="1428750" lvl="2" indent="-514350" algn="just">
              <a:buFont typeface="+mj-lt"/>
              <a:buAutoNum type="alphaLcParenR"/>
            </a:pPr>
            <a:r>
              <a:rPr lang="es-GT" sz="3400" dirty="0"/>
              <a:t>A vivir aislado en el deposito de cenizas de la ciudad.</a:t>
            </a:r>
          </a:p>
          <a:p>
            <a:pPr marL="1428750" lvl="2" indent="-514350" algn="just">
              <a:buFont typeface="+mj-lt"/>
              <a:buAutoNum type="alphaLcParenR"/>
            </a:pPr>
            <a:r>
              <a:rPr lang="es-GT" sz="3400" dirty="0"/>
              <a:t>A perseverar en medio del sufrimiento, Santiago    5:10-11. </a:t>
            </a:r>
          </a:p>
        </p:txBody>
      </p:sp>
    </p:spTree>
    <p:extLst>
      <p:ext uri="{BB962C8B-B14F-4D97-AF65-F5344CB8AC3E}">
        <p14:creationId xmlns:p14="http://schemas.microsoft.com/office/powerpoint/2010/main" val="3270001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925</TotalTime>
  <Words>750</Words>
  <Application>Microsoft Office PowerPoint</Application>
  <PresentationFormat>Panorámica</PresentationFormat>
  <Paragraphs>59</Paragraphs>
  <Slides>18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Wingdings</vt:lpstr>
      <vt:lpstr>Tema de Office</vt:lpstr>
      <vt:lpstr>LA SEGUNDA PRUEBA DE JOB</vt:lpstr>
      <vt:lpstr>VERDAD CENTRAL:  “Los cristianos nos debemos ministrar mutuamente en tiempos de tribulación”.</vt:lpstr>
      <vt:lpstr>INTRODUCCION</vt:lpstr>
      <vt:lpstr>EL SEGUNDO DESAFÍO DE SATANÁS  Job 2:1-6.</vt:lpstr>
      <vt:lpstr>Presentación de PowerPoint</vt:lpstr>
      <vt:lpstr>Presentación de PowerPoint</vt:lpstr>
      <vt:lpstr>Presentación de PowerPoint</vt:lpstr>
      <vt:lpstr>FIEL EN MEDIO DE LA ENFERMEDAD Y LOS CONFLICTOS  Job 2:7-10.</vt:lpstr>
      <vt:lpstr>Presentación de PowerPoint</vt:lpstr>
      <vt:lpstr>Presentación de PowerPoint</vt:lpstr>
      <vt:lpstr>Presentación de PowerPoint</vt:lpstr>
      <vt:lpstr>LA COMPASIÓN DE LOS AMIGOS  Job 2:11-13.</vt:lpstr>
      <vt:lpstr>Presentación de PowerPoint</vt:lpstr>
      <vt:lpstr>Presentación de PowerPoint</vt:lpstr>
      <vt:lpstr>Presentación de PowerPoint</vt:lpstr>
      <vt:lpstr>DISCIPULADO Y MINISTERIO EN ACCION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DIOS DE JUICIO Y MISERICORDIA</dc:title>
  <dc:creator>Alfonso Gaitan</dc:creator>
  <cp:lastModifiedBy>El Chiko de Rojo</cp:lastModifiedBy>
  <cp:revision>162</cp:revision>
  <dcterms:created xsi:type="dcterms:W3CDTF">2016-12-08T03:18:22Z</dcterms:created>
  <dcterms:modified xsi:type="dcterms:W3CDTF">2019-09-17T23:27:17Z</dcterms:modified>
</cp:coreProperties>
</file>