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78" r:id="rId7"/>
    <p:sldId id="276" r:id="rId8"/>
    <p:sldId id="280" r:id="rId9"/>
    <p:sldId id="260" r:id="rId10"/>
    <p:sldId id="271" r:id="rId11"/>
    <p:sldId id="277" r:id="rId12"/>
    <p:sldId id="281" r:id="rId13"/>
    <p:sldId id="282" r:id="rId14"/>
    <p:sldId id="261" r:id="rId15"/>
    <p:sldId id="274" r:id="rId16"/>
    <p:sldId id="267" r:id="rId17"/>
    <p:sldId id="262" r:id="rId18"/>
    <p:sldId id="268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AEC"/>
    <a:srgbClr val="69C814"/>
    <a:srgbClr val="7EBC37"/>
    <a:srgbClr val="DFA35B"/>
    <a:srgbClr val="9DCD58"/>
    <a:srgbClr val="0B0302"/>
    <a:srgbClr val="D0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282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9458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5966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6607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866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572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373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551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6095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465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0707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0535-6C3B-443B-B00D-50F61ADF4491}" type="datetimeFigureOut">
              <a:rPr lang="es-GT" smtClean="0"/>
              <a:t>13/01/2020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847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256" y="1233055"/>
            <a:ext cx="5763490" cy="4322617"/>
          </a:xfrm>
        </p:spPr>
        <p:txBody>
          <a:bodyPr anchor="ctr">
            <a:noAutofit/>
          </a:bodyPr>
          <a:lstStyle/>
          <a:p>
            <a:pPr algn="ctr"/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UNA VIDA SEMEJANTE A LA DE CRISTO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98C2C1-7AA0-450D-9E00-0AADFEE72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475" y="0"/>
            <a:ext cx="6105525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9184620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363" y="512618"/>
            <a:ext cx="11526981" cy="5888181"/>
          </a:xfrm>
        </p:spPr>
        <p:txBody>
          <a:bodyPr anchor="ctr">
            <a:noAutofit/>
          </a:bodyPr>
          <a:lstStyle/>
          <a:p>
            <a:pPr marL="514350" lvl="3" indent="-514350" algn="just"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oró por la santificación de los creyentes. </a:t>
            </a:r>
          </a:p>
          <a:p>
            <a:pPr marL="971550" lvl="3" indent="-514350" algn="just">
              <a:buFont typeface="+mj-lt"/>
              <a:buAutoNum type="arabicParenR"/>
            </a:pPr>
            <a:r>
              <a:rPr lang="es-GT" sz="3400" dirty="0"/>
              <a:t>La santificación es obra de Dios, 1 Tesalonicenses 5:22-24.</a:t>
            </a:r>
          </a:p>
          <a:p>
            <a:pPr marL="1428750" lvl="4" indent="-514350" algn="just">
              <a:buFont typeface="+mj-lt"/>
              <a:buAutoNum type="alphaLcParenR"/>
            </a:pPr>
            <a:r>
              <a:rPr lang="es-GT" sz="3200" dirty="0"/>
              <a:t>Como cristianos, debemos abstenernos de toda maldad, V.22.</a:t>
            </a:r>
          </a:p>
          <a:p>
            <a:pPr marL="1428750" lvl="4" indent="-514350" algn="just">
              <a:buFont typeface="+mj-lt"/>
              <a:buAutoNum type="alphaLcParenR"/>
            </a:pPr>
            <a:r>
              <a:rPr lang="es-GT" sz="3200" dirty="0"/>
              <a:t>Pero Dios es el único que nos puede santificar por completo si nos sometemos a Él, V.23-24.</a:t>
            </a:r>
          </a:p>
          <a:p>
            <a:pPr marL="987425" lvl="1" indent="-530225" algn="just">
              <a:buFont typeface="+mj-lt"/>
              <a:buAutoNum type="arabicParenR" startAt="2"/>
            </a:pPr>
            <a:r>
              <a:rPr lang="es-GT" sz="3400" dirty="0"/>
              <a:t>La santificación es un proceso que dura toda la vida. Véase Efesios 4:15,16; 1 Pedro 2:2.</a:t>
            </a:r>
          </a:p>
          <a:p>
            <a:pPr marL="1438275" lvl="2" indent="-523875" algn="just">
              <a:buFont typeface="+mj-lt"/>
              <a:buAutoNum type="alphaLcParenR"/>
            </a:pPr>
            <a:r>
              <a:rPr lang="es-GT" sz="3200" dirty="0"/>
              <a:t>Hay que confesar nuestros pecados a Dios, 1 Juan 1:9.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Hay que buscar la santidad para nuestra vida, Hebreos 12:14.</a:t>
            </a:r>
          </a:p>
        </p:txBody>
      </p:sp>
    </p:spTree>
    <p:extLst>
      <p:ext uri="{BB962C8B-B14F-4D97-AF65-F5344CB8AC3E}">
        <p14:creationId xmlns:p14="http://schemas.microsoft.com/office/powerpoint/2010/main" val="243972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5405BA-CA03-473B-8402-1375BE96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7" y="540327"/>
            <a:ext cx="10820400" cy="5763491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necesario consagrarnos a Dios por medio de la Palabra y del Espíritu Santo, 1 Corintios 1:2; Juan 17:17; 1 Pedro 1:2. </a:t>
            </a:r>
          </a:p>
        </p:txBody>
      </p:sp>
    </p:spTree>
    <p:extLst>
      <p:ext uri="{BB962C8B-B14F-4D97-AF65-F5344CB8AC3E}">
        <p14:creationId xmlns:p14="http://schemas.microsoft.com/office/powerpoint/2010/main" val="164069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62257" y="540327"/>
            <a:ext cx="5791198" cy="3602182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LLENA DEL ESPÍRITU</a:t>
            </a:r>
          </a:p>
        </p:txBody>
      </p:sp>
      <p:sp>
        <p:nvSpPr>
          <p:cNvPr id="6" name="Elipse 5"/>
          <p:cNvSpPr/>
          <p:nvPr/>
        </p:nvSpPr>
        <p:spPr>
          <a:xfrm>
            <a:off x="8498950" y="4404931"/>
            <a:ext cx="1317812" cy="1344706"/>
          </a:xfrm>
          <a:prstGeom prst="ellipse">
            <a:avLst/>
          </a:prstGeom>
          <a:solidFill>
            <a:srgbClr val="F4FAE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F0A82D-6339-4E4A-B593-1879538CF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1" y="720436"/>
            <a:ext cx="5934075" cy="592974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424369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51329"/>
            <a:ext cx="11152909" cy="5755342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prometió el poder del Espíritu Santo con el propósito principal de ser testigos suyos,             Hechos 1:8.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apóstoles son un ejemplo de lo que es testificar en el poder del Espíritu Santo.  </a:t>
            </a:r>
          </a:p>
          <a:p>
            <a:pPr marL="971550" lvl="2" indent="-514350" algn="just">
              <a:buFont typeface="+mj-lt"/>
              <a:buAutoNum type="arabicParenR"/>
            </a:pPr>
            <a:r>
              <a:rPr lang="es-GT" sz="3800" dirty="0"/>
              <a:t>Ellos fueron arrestados cuando estaban predicando el Evangelio y les prohibieron hablar de Jesús, Hechos 5:17-26.</a:t>
            </a:r>
          </a:p>
        </p:txBody>
      </p:sp>
    </p:spTree>
    <p:extLst>
      <p:ext uri="{BB962C8B-B14F-4D97-AF65-F5344CB8AC3E}">
        <p14:creationId xmlns:p14="http://schemas.microsoft.com/office/powerpoint/2010/main" val="328163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51329"/>
            <a:ext cx="11180618" cy="5755342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apóstoles son un ejemplo de lo que es testificar en el poder del Espíritu Santo.  </a:t>
            </a:r>
          </a:p>
          <a:p>
            <a:pPr marL="984250" lvl="2" indent="-527050" algn="just">
              <a:buFont typeface="+mj-lt"/>
              <a:buAutoNum type="arabicParenR" startAt="2"/>
            </a:pPr>
            <a:r>
              <a:rPr lang="es-GT" sz="3800" dirty="0"/>
              <a:t>Ellos respondieron ante las autoridades religiosas lo siguiente:</a:t>
            </a:r>
          </a:p>
          <a:p>
            <a:pPr marL="1441450" lvl="3" indent="-527050" algn="just">
              <a:buFont typeface="+mj-lt"/>
              <a:buAutoNum type="alphaLcParenR" startAt="2"/>
            </a:pPr>
            <a:r>
              <a:rPr lang="es-GT" sz="3600" dirty="0"/>
              <a:t>Que estaban espiritualmente obligados a obedecer a Dios antes que, a los hombres, Hechos 5:29-31.</a:t>
            </a:r>
          </a:p>
          <a:p>
            <a:pPr marL="1441450" lvl="3" indent="-527050" algn="just">
              <a:buFont typeface="+mj-lt"/>
              <a:buAutoNum type="alphaLcParenR" startAt="2"/>
            </a:pPr>
            <a:r>
              <a:rPr lang="es-GT" sz="3600" dirty="0"/>
              <a:t>Que el Espíritu Santo es dado a los que obedecen al Señor, Hechos 5:32.</a:t>
            </a:r>
          </a:p>
        </p:txBody>
      </p:sp>
    </p:spTree>
    <p:extLst>
      <p:ext uri="{BB962C8B-B14F-4D97-AF65-F5344CB8AC3E}">
        <p14:creationId xmlns:p14="http://schemas.microsoft.com/office/powerpoint/2010/main" val="19921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443345"/>
            <a:ext cx="11166763" cy="5943600"/>
          </a:xfrm>
        </p:spPr>
        <p:txBody>
          <a:bodyPr anchor="ctr">
            <a:normAutofit lnSpcReduction="10000"/>
          </a:bodyPr>
          <a:lstStyle/>
          <a:p>
            <a:pPr marL="536575" lvl="1" indent="-536575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impacto práctico del poder del Espíritu Gálatas 5:16-26.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Una vida llena de pecado produce maldad.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Una vida llena del poder del Espíritu produce el fruto del Espíritu.</a:t>
            </a:r>
          </a:p>
          <a:p>
            <a:pPr marL="542925" lvl="1" indent="-542925" algn="just">
              <a:buFont typeface="+mj-lt"/>
              <a:buAutoNum type="alphaUcPeriod" startAt="4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necesario saber que el cristiano recoge lo que ha sembrado espiritualmente, Gálatas 6:7-10.</a:t>
            </a:r>
          </a:p>
          <a:p>
            <a:pPr marL="987425" lvl="2" indent="-530225" algn="just">
              <a:buFont typeface="+mj-lt"/>
              <a:buAutoNum type="arabicParenR"/>
            </a:pPr>
            <a:r>
              <a:rPr lang="es-GT" sz="3800" dirty="0"/>
              <a:t>El que siembra conforme a sus deseos pecaminosos cosechará destrucción.</a:t>
            </a:r>
          </a:p>
          <a:p>
            <a:pPr marL="1000125" lvl="2" indent="-542925" algn="just">
              <a:buFont typeface="+mj-lt"/>
              <a:buAutoNum type="arabicParenR"/>
            </a:pPr>
            <a:r>
              <a:rPr lang="es-GT" sz="3800" dirty="0"/>
              <a:t>El que siembra el deseo de agradar al Espíritu Santo cosechará la vida eterna.</a:t>
            </a:r>
          </a:p>
        </p:txBody>
      </p:sp>
    </p:spTree>
    <p:extLst>
      <p:ext uri="{BB962C8B-B14F-4D97-AF65-F5344CB8AC3E}">
        <p14:creationId xmlns:p14="http://schemas.microsoft.com/office/powerpoint/2010/main" val="92493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8186"/>
              <a:gd name="adj2" fmla="val 50000"/>
              <a:gd name="adj3" fmla="val 25000"/>
            </a:avLst>
          </a:prstGeom>
          <a:solidFill>
            <a:srgbClr val="69C814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8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8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8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234287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6" y="540326"/>
            <a:ext cx="11152909" cy="5749637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Según Tito 2:11,12 diga no a la impiedad. 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El Espíritu Santo nos puede ayudar a vivir para Cristo.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El Espíritu Santo nos guía cuando llegan las tentaciones, de manera que su vida se asemeje a la de Cristo. 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Hay que “considerar unos a otros para estimularse al amor y a las buenas obras”, Hebreos 10:24. </a:t>
            </a:r>
          </a:p>
        </p:txBody>
      </p:sp>
    </p:spTree>
    <p:extLst>
      <p:ext uri="{BB962C8B-B14F-4D97-AF65-F5344CB8AC3E}">
        <p14:creationId xmlns:p14="http://schemas.microsoft.com/office/powerpoint/2010/main" val="20291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el que ama a dios vive en obediencia">
            <a:extLst>
              <a:ext uri="{FF2B5EF4-FFF2-40B4-BE49-F238E27FC236}">
                <a16:creationId xmlns:a16="http://schemas.microsoft.com/office/drawing/2014/main" id="{B4F39FA2-839A-4B0E-B0DB-20EA265B6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08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bre 11"/>
          <p:cNvSpPr/>
          <p:nvPr/>
        </p:nvSpPr>
        <p:spPr>
          <a:xfrm>
            <a:off x="2415539" y="3096768"/>
            <a:ext cx="8938260" cy="3267456"/>
          </a:xfrm>
          <a:custGeom>
            <a:avLst/>
            <a:gdLst>
              <a:gd name="connsiteX0" fmla="*/ 0 w 8938260"/>
              <a:gd name="connsiteY0" fmla="*/ 172257 h 1722568"/>
              <a:gd name="connsiteX1" fmla="*/ 172257 w 8938260"/>
              <a:gd name="connsiteY1" fmla="*/ 0 h 1722568"/>
              <a:gd name="connsiteX2" fmla="*/ 8766003 w 8938260"/>
              <a:gd name="connsiteY2" fmla="*/ 0 h 1722568"/>
              <a:gd name="connsiteX3" fmla="*/ 8938260 w 8938260"/>
              <a:gd name="connsiteY3" fmla="*/ 172257 h 1722568"/>
              <a:gd name="connsiteX4" fmla="*/ 8938260 w 8938260"/>
              <a:gd name="connsiteY4" fmla="*/ 1550311 h 1722568"/>
              <a:gd name="connsiteX5" fmla="*/ 8766003 w 8938260"/>
              <a:gd name="connsiteY5" fmla="*/ 1722568 h 1722568"/>
              <a:gd name="connsiteX6" fmla="*/ 172257 w 8938260"/>
              <a:gd name="connsiteY6" fmla="*/ 1722568 h 1722568"/>
              <a:gd name="connsiteX7" fmla="*/ 0 w 8938260"/>
              <a:gd name="connsiteY7" fmla="*/ 1550311 h 1722568"/>
              <a:gd name="connsiteX8" fmla="*/ 0 w 8938260"/>
              <a:gd name="connsiteY8" fmla="*/ 172257 h 172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38260" h="1722568">
                <a:moveTo>
                  <a:pt x="0" y="172257"/>
                </a:moveTo>
                <a:cubicBezTo>
                  <a:pt x="0" y="77122"/>
                  <a:pt x="77122" y="0"/>
                  <a:pt x="172257" y="0"/>
                </a:cubicBezTo>
                <a:lnTo>
                  <a:pt x="8766003" y="0"/>
                </a:lnTo>
                <a:cubicBezTo>
                  <a:pt x="8861138" y="0"/>
                  <a:pt x="8938260" y="77122"/>
                  <a:pt x="8938260" y="172257"/>
                </a:cubicBezTo>
                <a:lnTo>
                  <a:pt x="8938260" y="1550311"/>
                </a:lnTo>
                <a:cubicBezTo>
                  <a:pt x="8938260" y="1645446"/>
                  <a:pt x="8861138" y="1722568"/>
                  <a:pt x="8766003" y="1722568"/>
                </a:cubicBezTo>
                <a:lnTo>
                  <a:pt x="172257" y="1722568"/>
                </a:lnTo>
                <a:cubicBezTo>
                  <a:pt x="77122" y="1722568"/>
                  <a:pt x="0" y="1645446"/>
                  <a:pt x="0" y="1550311"/>
                </a:cubicBezTo>
                <a:lnTo>
                  <a:pt x="0" y="172257"/>
                </a:lnTo>
                <a:close/>
              </a:path>
            </a:pathLst>
          </a:custGeom>
          <a:solidFill>
            <a:srgbClr val="69C814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7353344"/>
              <a:satOff val="-10228"/>
              <a:lumOff val="-3922"/>
              <a:alphaOff val="0"/>
            </a:schemeClr>
          </a:fillRef>
          <a:effectRef idx="2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7132" tIns="157132" rIns="2065472" bIns="157132" numCol="1" spcCol="1270" anchor="ctr" anchorCtr="0">
            <a:noAutofit/>
          </a:bodyPr>
          <a:lstStyle/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800" b="1" dirty="0">
                <a:solidFill>
                  <a:schemeClr val="tx1"/>
                </a:solidFill>
              </a:rPr>
              <a:t>VERSÍCULO CLAVE: </a:t>
            </a:r>
          </a:p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600" dirty="0">
                <a:solidFill>
                  <a:schemeClr val="tx1"/>
                </a:solidFill>
              </a:rPr>
              <a:t>“Mas ahora que habéis sido libertados del pecado y hechos siervos de Dios, tenéis por vuestro fruto la santificación, y como fin, la vida eterna”, Romanos 6:22. </a:t>
            </a:r>
            <a:endParaRPr lang="es-GT" sz="3600" kern="1200" dirty="0">
              <a:solidFill>
                <a:schemeClr val="tx1"/>
              </a:solidFill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838200" y="600096"/>
            <a:ext cx="8938260" cy="1972417"/>
          </a:xfrm>
          <a:custGeom>
            <a:avLst/>
            <a:gdLst>
              <a:gd name="connsiteX0" fmla="*/ 0 w 8938260"/>
              <a:gd name="connsiteY0" fmla="*/ 172257 h 1722568"/>
              <a:gd name="connsiteX1" fmla="*/ 172257 w 8938260"/>
              <a:gd name="connsiteY1" fmla="*/ 0 h 1722568"/>
              <a:gd name="connsiteX2" fmla="*/ 8766003 w 8938260"/>
              <a:gd name="connsiteY2" fmla="*/ 0 h 1722568"/>
              <a:gd name="connsiteX3" fmla="*/ 8938260 w 8938260"/>
              <a:gd name="connsiteY3" fmla="*/ 172257 h 1722568"/>
              <a:gd name="connsiteX4" fmla="*/ 8938260 w 8938260"/>
              <a:gd name="connsiteY4" fmla="*/ 1550311 h 1722568"/>
              <a:gd name="connsiteX5" fmla="*/ 8766003 w 8938260"/>
              <a:gd name="connsiteY5" fmla="*/ 1722568 h 1722568"/>
              <a:gd name="connsiteX6" fmla="*/ 172257 w 8938260"/>
              <a:gd name="connsiteY6" fmla="*/ 1722568 h 1722568"/>
              <a:gd name="connsiteX7" fmla="*/ 0 w 8938260"/>
              <a:gd name="connsiteY7" fmla="*/ 1550311 h 1722568"/>
              <a:gd name="connsiteX8" fmla="*/ 0 w 8938260"/>
              <a:gd name="connsiteY8" fmla="*/ 172257 h 172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38260" h="1722568">
                <a:moveTo>
                  <a:pt x="0" y="172257"/>
                </a:moveTo>
                <a:cubicBezTo>
                  <a:pt x="0" y="77122"/>
                  <a:pt x="77122" y="0"/>
                  <a:pt x="172257" y="0"/>
                </a:cubicBezTo>
                <a:lnTo>
                  <a:pt x="8766003" y="0"/>
                </a:lnTo>
                <a:cubicBezTo>
                  <a:pt x="8861138" y="0"/>
                  <a:pt x="8938260" y="77122"/>
                  <a:pt x="8938260" y="172257"/>
                </a:cubicBezTo>
                <a:lnTo>
                  <a:pt x="8938260" y="1550311"/>
                </a:lnTo>
                <a:cubicBezTo>
                  <a:pt x="8938260" y="1645446"/>
                  <a:pt x="8861138" y="1722568"/>
                  <a:pt x="8766003" y="1722568"/>
                </a:cubicBezTo>
                <a:lnTo>
                  <a:pt x="172257" y="1722568"/>
                </a:lnTo>
                <a:cubicBezTo>
                  <a:pt x="77122" y="1722568"/>
                  <a:pt x="0" y="1645446"/>
                  <a:pt x="0" y="1550311"/>
                </a:cubicBezTo>
                <a:lnTo>
                  <a:pt x="0" y="172257"/>
                </a:lnTo>
                <a:close/>
              </a:path>
            </a:pathLst>
          </a:custGeom>
          <a:solidFill>
            <a:srgbClr val="69C814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7132" tIns="157132" rIns="1915014" bIns="157132" numCol="1" spcCol="1270" anchor="ctr" anchorCtr="0">
            <a:noAutofit/>
          </a:bodyPr>
          <a:lstStyle/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800" b="1" dirty="0">
                <a:solidFill>
                  <a:schemeClr val="tx1"/>
                </a:solidFill>
              </a:rPr>
              <a:t>VERDAD CENTRAL:</a:t>
            </a:r>
          </a:p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600" dirty="0">
                <a:solidFill>
                  <a:schemeClr val="tx1"/>
                </a:solidFill>
              </a:rPr>
              <a:t>“Somos salvos por gracia a fin de que podamos vivir para Jesucristo”.</a:t>
            </a:r>
            <a:endParaRPr lang="es-GT" sz="3600" kern="1200" dirty="0">
              <a:solidFill>
                <a:schemeClr val="tx1"/>
              </a:solidFill>
            </a:endParaRPr>
          </a:p>
        </p:txBody>
      </p:sp>
      <p:sp>
        <p:nvSpPr>
          <p:cNvPr id="16" name="Forma libre 15"/>
          <p:cNvSpPr/>
          <p:nvPr/>
        </p:nvSpPr>
        <p:spPr>
          <a:xfrm>
            <a:off x="8656790" y="2231137"/>
            <a:ext cx="1119669" cy="1304544"/>
          </a:xfrm>
          <a:custGeom>
            <a:avLst/>
            <a:gdLst>
              <a:gd name="connsiteX0" fmla="*/ 0 w 1119669"/>
              <a:gd name="connsiteY0" fmla="*/ 615818 h 1119669"/>
              <a:gd name="connsiteX1" fmla="*/ 251926 w 1119669"/>
              <a:gd name="connsiteY1" fmla="*/ 615818 h 1119669"/>
              <a:gd name="connsiteX2" fmla="*/ 251926 w 1119669"/>
              <a:gd name="connsiteY2" fmla="*/ 0 h 1119669"/>
              <a:gd name="connsiteX3" fmla="*/ 867743 w 1119669"/>
              <a:gd name="connsiteY3" fmla="*/ 0 h 1119669"/>
              <a:gd name="connsiteX4" fmla="*/ 867743 w 1119669"/>
              <a:gd name="connsiteY4" fmla="*/ 615818 h 1119669"/>
              <a:gd name="connsiteX5" fmla="*/ 1119669 w 1119669"/>
              <a:gd name="connsiteY5" fmla="*/ 615818 h 1119669"/>
              <a:gd name="connsiteX6" fmla="*/ 559835 w 1119669"/>
              <a:gd name="connsiteY6" fmla="*/ 1119669 h 1119669"/>
              <a:gd name="connsiteX7" fmla="*/ 0 w 1119669"/>
              <a:gd name="connsiteY7" fmla="*/ 615818 h 111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9669" h="1119669">
                <a:moveTo>
                  <a:pt x="0" y="615818"/>
                </a:moveTo>
                <a:lnTo>
                  <a:pt x="251926" y="615818"/>
                </a:lnTo>
                <a:lnTo>
                  <a:pt x="251926" y="0"/>
                </a:lnTo>
                <a:lnTo>
                  <a:pt x="867743" y="0"/>
                </a:lnTo>
                <a:lnTo>
                  <a:pt x="867743" y="615818"/>
                </a:lnTo>
                <a:lnTo>
                  <a:pt x="1119669" y="615818"/>
                </a:lnTo>
                <a:lnTo>
                  <a:pt x="559835" y="1119669"/>
                </a:lnTo>
                <a:lnTo>
                  <a:pt x="0" y="615818"/>
                </a:lnTo>
                <a:close/>
              </a:path>
            </a:pathLst>
          </a:custGeom>
          <a:solidFill>
            <a:schemeClr val="bg1"/>
          </a:solidFill>
          <a:scene3d>
            <a:camera prst="orthographicFront"/>
            <a:lightRig rig="flat" dir="t"/>
          </a:scene3d>
          <a:sp3d z="190500" extrusionH="12700" prstMaterial="plastic">
            <a:bevelT w="50800" h="50800"/>
          </a:sp3d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2726" tIns="50800" rIns="302726" bIns="327918" numCol="1" spcCol="1270" anchor="ctr" anchorCtr="0">
            <a:noAutofit/>
          </a:bodyPr>
          <a:lstStyle/>
          <a:p>
            <a:pPr lvl="0" algn="just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GT" sz="4000" kern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2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1825624"/>
            <a:ext cx="11180618" cy="4478193"/>
          </a:xfrm>
        </p:spPr>
        <p:txBody>
          <a:bodyPr anchor="ctr">
            <a:normAutofit fontScale="92500" lnSpcReduction="10000"/>
          </a:bodyPr>
          <a:lstStyle/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3900" dirty="0"/>
              <a:t>Algunos comentarios que alguna vez hemos escuchado: Si los cristianos son como esa persona, yo no quiero serlo. Esa persona es verdaderamente cristiana, yo también quiero serlo.  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3900" dirty="0"/>
              <a:t>Reflexionemos sobre esta interrogante: “Cuando la gente ve mi vida, ¿piensa de manera positiva de lo que significa ser cristiano, o lo hace de manera negativa? 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3900" dirty="0"/>
              <a:t>Es necesario hacer cambios en nuestra vida para reflejar mejor su fe cristiana.</a:t>
            </a:r>
          </a:p>
        </p:txBody>
      </p:sp>
    </p:spTree>
    <p:extLst>
      <p:ext uri="{BB962C8B-B14F-4D97-AF65-F5344CB8AC3E}">
        <p14:creationId xmlns:p14="http://schemas.microsoft.com/office/powerpoint/2010/main" val="262977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62257" y="540327"/>
            <a:ext cx="5791198" cy="3602182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LLAMADOS A UNA VIDA DE SANTIDAD</a:t>
            </a:r>
          </a:p>
        </p:txBody>
      </p:sp>
      <p:sp>
        <p:nvSpPr>
          <p:cNvPr id="6" name="Elipse 5"/>
          <p:cNvSpPr/>
          <p:nvPr/>
        </p:nvSpPr>
        <p:spPr>
          <a:xfrm>
            <a:off x="8498950" y="4404931"/>
            <a:ext cx="1317812" cy="1344706"/>
          </a:xfrm>
          <a:prstGeom prst="ellipse">
            <a:avLst/>
          </a:prstGeom>
          <a:solidFill>
            <a:srgbClr val="F4FAE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C09718-EB5D-4875-8080-F5D44FE1B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" y="720436"/>
            <a:ext cx="5928258" cy="59158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5561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457200"/>
            <a:ext cx="11166763" cy="5929745"/>
          </a:xfrm>
        </p:spPr>
        <p:txBody>
          <a:bodyPr anchor="ctr">
            <a:normAutofit lnSpcReduction="10000"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camino a seguir en busca de la santidad,                    1 Pedro 1:13-14. </a:t>
            </a:r>
          </a:p>
          <a:p>
            <a:pPr marL="901700" lvl="1" indent="-450850" algn="just">
              <a:buFont typeface="+mj-lt"/>
              <a:buAutoNum type="arabicParenR"/>
            </a:pPr>
            <a:r>
              <a:rPr lang="es-GT" sz="3800" dirty="0"/>
              <a:t>Una mente preparada para actuar. “Ceñid los lomos de vuestro entendimiento”.</a:t>
            </a:r>
          </a:p>
          <a:p>
            <a:pPr marL="901700" lvl="1" indent="-450850" algn="just">
              <a:buFont typeface="+mj-lt"/>
              <a:buAutoNum type="arabicParenR"/>
            </a:pPr>
            <a:r>
              <a:rPr lang="es-GT" sz="3800" dirty="0"/>
              <a:t>Una actitud espiritual sana. “Sed sobrios en Espíritu”.</a:t>
            </a:r>
          </a:p>
          <a:p>
            <a:pPr marL="901700" lvl="1" indent="-450850" algn="just">
              <a:buFont typeface="+mj-lt"/>
              <a:buAutoNum type="arabicParenR"/>
            </a:pPr>
            <a:r>
              <a:rPr lang="es-GT" sz="3800" dirty="0"/>
              <a:t>Vivir en esperanza. “Esperar por completo en la gracia”.</a:t>
            </a:r>
          </a:p>
          <a:p>
            <a:pPr marL="901700" lvl="1" indent="-450850" algn="just">
              <a:buFont typeface="+mj-lt"/>
              <a:buAutoNum type="arabicParenR"/>
            </a:pPr>
            <a:r>
              <a:rPr lang="es-GT" sz="3800" dirty="0"/>
              <a:t>Obediencia. “Como hijos obedientes”.</a:t>
            </a:r>
          </a:p>
          <a:p>
            <a:pPr marL="901700" lvl="1" indent="-450850" algn="just">
              <a:buFont typeface="+mj-lt"/>
              <a:buAutoNum type="arabicParenR"/>
            </a:pPr>
            <a:r>
              <a:rPr lang="es-GT" sz="3800" dirty="0"/>
              <a:t>Conversión. “No os conforméis a vuestros antiguos deseos”.</a:t>
            </a:r>
            <a:endParaRPr lang="es-GT" sz="3600" dirty="0"/>
          </a:p>
        </p:txBody>
      </p:sp>
    </p:spTree>
    <p:extLst>
      <p:ext uri="{BB962C8B-B14F-4D97-AF65-F5344CB8AC3E}">
        <p14:creationId xmlns:p14="http://schemas.microsoft.com/office/powerpoint/2010/main" val="233675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7" y="557213"/>
            <a:ext cx="11208327" cy="5757862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Razones por las cuales debemos ser santos,                1 Pedro 1:15-19. </a:t>
            </a:r>
          </a:p>
          <a:p>
            <a:pPr marL="987425" lvl="1" indent="-450850" algn="just">
              <a:buFont typeface="+mj-lt"/>
              <a:buAutoNum type="arabicParenR"/>
            </a:pPr>
            <a:r>
              <a:rPr lang="es-GT" sz="3800" dirty="0"/>
              <a:t>Porque Dios es santo, V.15,16.</a:t>
            </a:r>
          </a:p>
          <a:p>
            <a:pPr marL="987425" lvl="1" indent="-450850" algn="just">
              <a:buFont typeface="+mj-lt"/>
              <a:buAutoNum type="arabicParenR"/>
            </a:pPr>
            <a:r>
              <a:rPr lang="es-GT" sz="3800" dirty="0"/>
              <a:t>Porque un día Dios juzgará nuestras obras, V.18,19.</a:t>
            </a:r>
          </a:p>
          <a:p>
            <a:pPr marL="987425" lvl="1" indent="-450850" algn="just">
              <a:buFont typeface="+mj-lt"/>
              <a:buAutoNum type="arabicParenR"/>
            </a:pPr>
            <a:r>
              <a:rPr lang="es-GT" sz="3800" dirty="0"/>
              <a:t>Porque nuestra santificación cuesta la sangre de Cristo, V.18,19.</a:t>
            </a:r>
          </a:p>
        </p:txBody>
      </p:sp>
    </p:spTree>
    <p:extLst>
      <p:ext uri="{BB962C8B-B14F-4D97-AF65-F5344CB8AC3E}">
        <p14:creationId xmlns:p14="http://schemas.microsoft.com/office/powerpoint/2010/main" val="374235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26473"/>
            <a:ext cx="11152909" cy="5777345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compromiso de servir a Dios en santidad, Romanos 6:19-22.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800" dirty="0"/>
              <a:t>Antes nuestros miembros estaban al servicio del pecado, cuyo resultado era la muerte. V.19-21.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800" dirty="0"/>
              <a:t>Ahora nuestros miembros están al servicio de Dios, cuyo resultado es la santidad y la vida eternal, V.19, 22. </a:t>
            </a:r>
          </a:p>
          <a:p>
            <a:pPr marL="536575" indent="-536575" algn="just">
              <a:buFont typeface="+mj-lt"/>
              <a:buAutoNum type="alphaUcPeriod" startAt="3"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necesario vivir una vida de santidad para reclamar las promesas de Dios, 2 Corintios 7:1. </a:t>
            </a:r>
          </a:p>
        </p:txBody>
      </p:sp>
    </p:spTree>
    <p:extLst>
      <p:ext uri="{BB962C8B-B14F-4D97-AF65-F5344CB8AC3E}">
        <p14:creationId xmlns:p14="http://schemas.microsoft.com/office/powerpoint/2010/main" val="268819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62257" y="540327"/>
            <a:ext cx="5791198" cy="3602182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DE SANTIFICACIÓN</a:t>
            </a:r>
          </a:p>
        </p:txBody>
      </p:sp>
      <p:sp>
        <p:nvSpPr>
          <p:cNvPr id="6" name="Elipse 5"/>
          <p:cNvSpPr/>
          <p:nvPr/>
        </p:nvSpPr>
        <p:spPr>
          <a:xfrm>
            <a:off x="8498950" y="4404931"/>
            <a:ext cx="1317812" cy="1344706"/>
          </a:xfrm>
          <a:prstGeom prst="ellipse">
            <a:avLst/>
          </a:prstGeom>
          <a:solidFill>
            <a:srgbClr val="F4FAE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8AB757-4149-49C6-A703-D23DAC703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6582"/>
            <a:ext cx="5928258" cy="592974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84269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2509" y="526473"/>
            <a:ext cx="11554691" cy="5777345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b="1" dirty="0"/>
              <a:t>Jesús oró por nuestra santificación, Juan 17:14-21.</a:t>
            </a:r>
          </a:p>
          <a:p>
            <a:pPr marL="803275" lvl="1" indent="-442913" algn="just">
              <a:buFont typeface="+mj-lt"/>
              <a:buAutoNum type="arabicParenR"/>
            </a:pPr>
            <a:r>
              <a:rPr lang="es-GT" sz="3600" dirty="0"/>
              <a:t>Para que seamos guardados del mal, V.14-15.</a:t>
            </a:r>
          </a:p>
          <a:p>
            <a:pPr marL="803275" lvl="1" indent="-442913" algn="just">
              <a:buFont typeface="+mj-lt"/>
              <a:buAutoNum type="arabicParenR"/>
            </a:pPr>
            <a:r>
              <a:rPr lang="es-GT" sz="3600" dirty="0"/>
              <a:t>Para que seamos santificados por la Palabra de verdad, V.16-17.</a:t>
            </a:r>
          </a:p>
          <a:p>
            <a:pPr marL="803275" lvl="1" indent="-442913" algn="just">
              <a:buFont typeface="+mj-lt"/>
              <a:buAutoNum type="arabicParenR"/>
            </a:pPr>
            <a:r>
              <a:rPr lang="es-GT" sz="3600" dirty="0"/>
              <a:t>Para que hagamos la voluntad de Dios, V.18-19. Véase Hebreos 10:7; Mateo 7:21.</a:t>
            </a:r>
          </a:p>
          <a:p>
            <a:pPr marL="803275" lvl="1" indent="-442913" algn="just">
              <a:buFont typeface="+mj-lt"/>
              <a:buAutoNum type="arabicParenR"/>
            </a:pPr>
            <a:r>
              <a:rPr lang="es-GT" sz="3600" dirty="0"/>
              <a:t>Para tener una verdadera unidad en la Iglesia, V:20-21.</a:t>
            </a:r>
          </a:p>
          <a:p>
            <a:pPr marL="803275" lvl="1" indent="-442913" algn="just">
              <a:buFont typeface="+mj-lt"/>
              <a:buAutoNum type="arabicParenR"/>
            </a:pPr>
            <a:r>
              <a:rPr lang="es-GT" sz="3600" dirty="0"/>
              <a:t>Para que Cristo no se avergüence de llamarnos hermanos (as) Hebreos 2:10-12. Cita el Salmo 22:22. </a:t>
            </a:r>
          </a:p>
        </p:txBody>
      </p:sp>
    </p:spTree>
    <p:extLst>
      <p:ext uri="{BB962C8B-B14F-4D97-AF65-F5344CB8AC3E}">
        <p14:creationId xmlns:p14="http://schemas.microsoft.com/office/powerpoint/2010/main" val="164707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812</Words>
  <Application>Microsoft Office PowerPoint</Application>
  <PresentationFormat>Panorámica</PresentationFormat>
  <Paragraphs>61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UNA VIDA SEMEJANTE A LA DE CRISTO</vt:lpstr>
      <vt:lpstr>Presentación de PowerPoint</vt:lpstr>
      <vt:lpstr>INTRODUCCIÓN:</vt:lpstr>
      <vt:lpstr>LLAMADOS A UNA VIDA DE SANTIDAD</vt:lpstr>
      <vt:lpstr>Presentación de PowerPoint</vt:lpstr>
      <vt:lpstr>Presentación de PowerPoint</vt:lpstr>
      <vt:lpstr>Presentación de PowerPoint</vt:lpstr>
      <vt:lpstr>LA VIDA DE SANTIFICACIÓN</vt:lpstr>
      <vt:lpstr>Presentación de PowerPoint</vt:lpstr>
      <vt:lpstr>Presentación de PowerPoint</vt:lpstr>
      <vt:lpstr>Presentación de PowerPoint</vt:lpstr>
      <vt:lpstr>LA VIDA LLENA DEL ESPÍRITU</vt:lpstr>
      <vt:lpstr>Presentación de PowerPoint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MINISTERIO DE LA RECONCILIACIÓN</dc:title>
  <dc:creator>Alberto A. Gaitan Ortiz</dc:creator>
  <cp:lastModifiedBy>El Chiko de Rojo</cp:lastModifiedBy>
  <cp:revision>194</cp:revision>
  <dcterms:created xsi:type="dcterms:W3CDTF">2018-04-23T20:17:41Z</dcterms:created>
  <dcterms:modified xsi:type="dcterms:W3CDTF">2020-01-13T21:17:27Z</dcterms:modified>
</cp:coreProperties>
</file>