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4B90-A15D-495A-AF70-9DF80E605636}" type="datetimeFigureOut">
              <a:rPr lang="es-GT" smtClean="0"/>
              <a:t>6/08/2019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30CB-C9DF-40CE-BB0E-F7796409BEB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23504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4B90-A15D-495A-AF70-9DF80E605636}" type="datetimeFigureOut">
              <a:rPr lang="es-GT" smtClean="0"/>
              <a:t>6/08/2019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30CB-C9DF-40CE-BB0E-F7796409BEB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85865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4B90-A15D-495A-AF70-9DF80E605636}" type="datetimeFigureOut">
              <a:rPr lang="es-GT" smtClean="0"/>
              <a:t>6/08/2019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30CB-C9DF-40CE-BB0E-F7796409BEB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95773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4B90-A15D-495A-AF70-9DF80E605636}" type="datetimeFigureOut">
              <a:rPr lang="es-GT" smtClean="0"/>
              <a:t>6/08/2019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30CB-C9DF-40CE-BB0E-F7796409BEB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40559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4B90-A15D-495A-AF70-9DF80E605636}" type="datetimeFigureOut">
              <a:rPr lang="es-GT" smtClean="0"/>
              <a:t>6/08/2019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30CB-C9DF-40CE-BB0E-F7796409BEB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43604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4B90-A15D-495A-AF70-9DF80E605636}" type="datetimeFigureOut">
              <a:rPr lang="es-GT" smtClean="0"/>
              <a:t>6/08/2019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30CB-C9DF-40CE-BB0E-F7796409BEB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34177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4B90-A15D-495A-AF70-9DF80E605636}" type="datetimeFigureOut">
              <a:rPr lang="es-GT" smtClean="0"/>
              <a:t>6/08/2019</a:t>
            </a:fld>
            <a:endParaRPr lang="es-GT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30CB-C9DF-40CE-BB0E-F7796409BEB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63949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4B90-A15D-495A-AF70-9DF80E605636}" type="datetimeFigureOut">
              <a:rPr lang="es-GT" smtClean="0"/>
              <a:t>6/08/2019</a:t>
            </a:fld>
            <a:endParaRPr lang="es-GT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30CB-C9DF-40CE-BB0E-F7796409BEB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34936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4B90-A15D-495A-AF70-9DF80E605636}" type="datetimeFigureOut">
              <a:rPr lang="es-GT" smtClean="0"/>
              <a:t>6/08/2019</a:t>
            </a:fld>
            <a:endParaRPr lang="es-GT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30CB-C9DF-40CE-BB0E-F7796409BEB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55588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4B90-A15D-495A-AF70-9DF80E605636}" type="datetimeFigureOut">
              <a:rPr lang="es-GT" smtClean="0"/>
              <a:t>6/08/2019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30CB-C9DF-40CE-BB0E-F7796409BEB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34324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4B90-A15D-495A-AF70-9DF80E605636}" type="datetimeFigureOut">
              <a:rPr lang="es-GT" smtClean="0"/>
              <a:t>6/08/2019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30CB-C9DF-40CE-BB0E-F7796409BEB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81555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04B90-A15D-495A-AF70-9DF80E605636}" type="datetimeFigureOut">
              <a:rPr lang="es-GT" smtClean="0"/>
              <a:t>6/08/2019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930CB-C9DF-40CE-BB0E-F7796409BEB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33273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GT" b="1" dirty="0">
                <a:latin typeface="+mn-lt"/>
              </a:rPr>
              <a:t>AVANCEMOS HACIA LA MADUREZ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168" y="1690688"/>
            <a:ext cx="8741664" cy="50413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43238117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7881" y="389965"/>
            <a:ext cx="11161059" cy="6104964"/>
          </a:xfrm>
        </p:spPr>
        <p:txBody>
          <a:bodyPr anchor="ctr">
            <a:normAutofit lnSpcReduction="10000"/>
          </a:bodyPr>
          <a:lstStyle/>
          <a:p>
            <a:pPr marL="538163" indent="-538163" algn="just">
              <a:buFont typeface="+mj-lt"/>
              <a:buAutoNum type="alphaUcPeriod" startAt="2"/>
            </a:pPr>
            <a:r>
              <a:rPr lang="es-GT" sz="4000" b="1" dirty="0"/>
              <a:t>Cómo superar la inmadurez.</a:t>
            </a:r>
          </a:p>
          <a:p>
            <a:pPr marL="1200150" lvl="1" indent="-742950" algn="just">
              <a:buFont typeface="+mj-lt"/>
              <a:buAutoNum type="arabicParenR"/>
            </a:pPr>
            <a:r>
              <a:rPr lang="es-GT" sz="3600" dirty="0"/>
              <a:t>Poner en práctica los conocimientos que tiene de la Palabra de Dios, 5:14.</a:t>
            </a:r>
          </a:p>
          <a:p>
            <a:pPr marL="1200150" lvl="1" indent="-742950" algn="just">
              <a:buFont typeface="+mj-lt"/>
              <a:buAutoNum type="arabicParenR"/>
            </a:pPr>
            <a:r>
              <a:rPr lang="es-GT" sz="3600" dirty="0"/>
              <a:t>Tomar la determinación de crecer, 6:1.</a:t>
            </a:r>
          </a:p>
          <a:p>
            <a:pPr marL="1200150" lvl="1" indent="-742950" algn="just">
              <a:buFont typeface="+mj-lt"/>
              <a:buAutoNum type="arabicParenR"/>
            </a:pPr>
            <a:r>
              <a:rPr lang="es-GT" sz="3600" dirty="0"/>
              <a:t>Continuar y crecer en las enseñanzas fundamentales de la Palabra de Dios. 6:2. “El rechazo de las buenas obras como medio de salvación, la fe en Dios, el bautismo, la imposición de manos (asociada con el don del Espíritu y con el envío a un ministerio; véase Hechos 8:17; 1 Timoteo 4:14), la resurrección y el juicio”.</a:t>
            </a:r>
          </a:p>
          <a:p>
            <a:pPr marL="1200150" lvl="1" indent="-742950" algn="just">
              <a:buFont typeface="+mj-lt"/>
              <a:buAutoNum type="arabicParenR"/>
            </a:pPr>
            <a:r>
              <a:rPr lang="es-GT" sz="3600" dirty="0"/>
              <a:t>Esto nos lleva a tener una mejor comprensión del Evangelio, 6:3.</a:t>
            </a:r>
          </a:p>
        </p:txBody>
      </p:sp>
    </p:spTree>
    <p:extLst>
      <p:ext uri="{BB962C8B-B14F-4D97-AF65-F5344CB8AC3E}">
        <p14:creationId xmlns:p14="http://schemas.microsoft.com/office/powerpoint/2010/main" val="200464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7881" y="389965"/>
            <a:ext cx="11161059" cy="6104964"/>
          </a:xfrm>
        </p:spPr>
        <p:txBody>
          <a:bodyPr anchor="ctr">
            <a:normAutofit/>
          </a:bodyPr>
          <a:lstStyle/>
          <a:p>
            <a:pPr marL="538163" indent="-538163" algn="just">
              <a:buFont typeface="+mj-lt"/>
              <a:buAutoNum type="alphaUcPeriod" startAt="3"/>
            </a:pPr>
            <a:r>
              <a:rPr lang="es-GT" sz="4400" b="1" dirty="0"/>
              <a:t>Es necesario saber más para avanzar hacia la madurez y tener una comprensión plena del Evangelio. Debemos madurar en la comprensión de la vida de santidad.</a:t>
            </a:r>
            <a:endParaRPr lang="es-GT" sz="4000" dirty="0"/>
          </a:p>
        </p:txBody>
      </p:sp>
    </p:spTree>
    <p:extLst>
      <p:ext uri="{BB962C8B-B14F-4D97-AF65-F5344CB8AC3E}">
        <p14:creationId xmlns:p14="http://schemas.microsoft.com/office/powerpoint/2010/main" val="126801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5318" y="457200"/>
            <a:ext cx="4888659" cy="2017058"/>
          </a:xfrm>
        </p:spPr>
        <p:txBody>
          <a:bodyPr anchor="ctr">
            <a:noAutofit/>
          </a:bodyPr>
          <a:lstStyle/>
          <a:p>
            <a:pPr algn="ctr"/>
            <a:r>
              <a:rPr lang="es-GT" sz="4400" b="1" dirty="0">
                <a:latin typeface="+mn-lt"/>
              </a:rPr>
              <a:t>HAGA FIRME SU ESPERANZA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705318" y="2474258"/>
            <a:ext cx="4888659" cy="739588"/>
          </a:xfrm>
        </p:spPr>
        <p:txBody>
          <a:bodyPr anchor="ctr">
            <a:normAutofit/>
          </a:bodyPr>
          <a:lstStyle/>
          <a:p>
            <a:pPr algn="ctr"/>
            <a:r>
              <a:rPr lang="es-GT" sz="3200" dirty="0"/>
              <a:t>Hebreos 6:4-12.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2420471" y="4061012"/>
            <a:ext cx="1304364" cy="766482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83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7881" y="389965"/>
            <a:ext cx="11161059" cy="6104964"/>
          </a:xfrm>
        </p:spPr>
        <p:txBody>
          <a:bodyPr anchor="ctr">
            <a:normAutofit/>
          </a:bodyPr>
          <a:lstStyle/>
          <a:p>
            <a:pPr marL="538163" indent="-538163" algn="just">
              <a:buFont typeface="+mj-lt"/>
              <a:buAutoNum type="alphaUcPeriod"/>
            </a:pPr>
            <a:r>
              <a:rPr lang="es-GT" sz="4000" b="1" dirty="0"/>
              <a:t>Que no nos permite seguir avanzando en la madurez, V.4-8.</a:t>
            </a:r>
          </a:p>
          <a:p>
            <a:pPr marL="1200150" lvl="1" indent="-742950" algn="just">
              <a:buFont typeface="+mj-lt"/>
              <a:buAutoNum type="arabicParenR"/>
            </a:pPr>
            <a:r>
              <a:rPr lang="es-GT" sz="3600" dirty="0"/>
              <a:t>Profesar fe en Cristo, pero sin un cambio de vida.</a:t>
            </a:r>
          </a:p>
          <a:p>
            <a:pPr marL="1200150" lvl="1" indent="-742950" algn="just">
              <a:buFont typeface="+mj-lt"/>
              <a:buAutoNum type="arabicParenR"/>
            </a:pPr>
            <a:r>
              <a:rPr lang="es-GT" sz="3600" dirty="0"/>
              <a:t>Rechazar la gracia de Dios para volver a las obras de la ley.</a:t>
            </a:r>
          </a:p>
          <a:p>
            <a:pPr marL="1200150" lvl="1" indent="-742950" algn="just">
              <a:buFont typeface="+mj-lt"/>
              <a:buAutoNum type="arabicParenR"/>
            </a:pPr>
            <a:r>
              <a:rPr lang="es-GT" sz="3600" dirty="0"/>
              <a:t>Caer de la gracia y no arrepentirse.</a:t>
            </a:r>
          </a:p>
          <a:p>
            <a:pPr marL="1200150" lvl="1" indent="-742950" algn="just">
              <a:buFont typeface="+mj-lt"/>
              <a:buAutoNum type="arabicParenR"/>
            </a:pPr>
            <a:r>
              <a:rPr lang="es-GT" sz="3600" dirty="0"/>
              <a:t>Apartarse de Dios implica no llevar fruto en su vida y enfrentar su juicio, V.7-8.</a:t>
            </a:r>
          </a:p>
        </p:txBody>
      </p:sp>
    </p:spTree>
    <p:extLst>
      <p:ext uri="{BB962C8B-B14F-4D97-AF65-F5344CB8AC3E}">
        <p14:creationId xmlns:p14="http://schemas.microsoft.com/office/powerpoint/2010/main" val="240272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7881" y="389965"/>
            <a:ext cx="11161059" cy="6104964"/>
          </a:xfrm>
        </p:spPr>
        <p:txBody>
          <a:bodyPr anchor="ctr">
            <a:normAutofit/>
          </a:bodyPr>
          <a:lstStyle/>
          <a:p>
            <a:pPr marL="538163" indent="-538163" algn="just">
              <a:buFont typeface="+mj-lt"/>
              <a:buAutoNum type="alphaUcPeriod" startAt="2"/>
            </a:pPr>
            <a:r>
              <a:rPr lang="es-GT" sz="4000" b="1" dirty="0"/>
              <a:t>Cómo ser diligentes hasta el final, V. 9-12.</a:t>
            </a:r>
          </a:p>
          <a:p>
            <a:pPr marL="1200150" lvl="1" indent="-742950" algn="just">
              <a:buFont typeface="+mj-lt"/>
              <a:buAutoNum type="arabicParenR"/>
            </a:pPr>
            <a:r>
              <a:rPr lang="es-GT" sz="3600" dirty="0"/>
              <a:t>Mostrar una fe genuina: las que pertenecen a la salvación.</a:t>
            </a:r>
          </a:p>
          <a:p>
            <a:pPr marL="1200150" lvl="1" indent="-742950" algn="just">
              <a:buFont typeface="+mj-lt"/>
              <a:buAutoNum type="arabicParenR"/>
            </a:pPr>
            <a:r>
              <a:rPr lang="es-GT" sz="3600" dirty="0"/>
              <a:t>Esperar la recompensa eterna a la fe, V.10.</a:t>
            </a:r>
          </a:p>
          <a:p>
            <a:pPr marL="1200150" lvl="1" indent="-742950" algn="just">
              <a:buFont typeface="+mj-lt"/>
              <a:buAutoNum type="arabicParenR"/>
            </a:pPr>
            <a:r>
              <a:rPr lang="es-GT" sz="3600" dirty="0"/>
              <a:t>Servir con sinceridad a Cristo el resto de su vida, V.11-12.</a:t>
            </a:r>
          </a:p>
          <a:p>
            <a:pPr marL="1200150" lvl="1" indent="-742950" algn="just">
              <a:buFont typeface="+mj-lt"/>
              <a:buAutoNum type="arabicParenR"/>
            </a:pPr>
            <a:r>
              <a:rPr lang="es-GT" sz="3600" dirty="0"/>
              <a:t>Seguir con una fe sincera y perseverante como lo mostraron hombres y mujeres según Hebreos 11.</a:t>
            </a:r>
          </a:p>
        </p:txBody>
      </p:sp>
    </p:spTree>
    <p:extLst>
      <p:ext uri="{BB962C8B-B14F-4D97-AF65-F5344CB8AC3E}">
        <p14:creationId xmlns:p14="http://schemas.microsoft.com/office/powerpoint/2010/main" val="258378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7881" y="389965"/>
            <a:ext cx="11161059" cy="6104964"/>
          </a:xfrm>
        </p:spPr>
        <p:txBody>
          <a:bodyPr anchor="ctr">
            <a:normAutofit/>
          </a:bodyPr>
          <a:lstStyle/>
          <a:p>
            <a:pPr marL="538163" indent="-538163" algn="just">
              <a:buFont typeface="+mj-lt"/>
              <a:buAutoNum type="alphaUcPeriod" startAt="3"/>
            </a:pPr>
            <a:r>
              <a:rPr lang="es-GT" sz="4400" b="1" dirty="0"/>
              <a:t>Es necesario rechazar el deseo de mirar atrás y seguir perseverando en nuestra fe. Debemos tomar en cuenta las advertencias de la Biblia para crecer espiritualmente.</a:t>
            </a:r>
            <a:endParaRPr lang="es-GT" sz="4000" dirty="0"/>
          </a:p>
        </p:txBody>
      </p:sp>
    </p:spTree>
    <p:extLst>
      <p:ext uri="{BB962C8B-B14F-4D97-AF65-F5344CB8AC3E}">
        <p14:creationId xmlns:p14="http://schemas.microsoft.com/office/powerpoint/2010/main" val="420244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GT" b="1" dirty="0">
                <a:latin typeface="+mn-lt"/>
              </a:rPr>
              <a:t>DISCIPULADO Y MINISTERIO EN ACCIÓN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anchor="ctr">
            <a:noAutofit/>
          </a:bodyPr>
          <a:lstStyle/>
          <a:p>
            <a:pPr marL="538163" indent="-538163" algn="just">
              <a:buFont typeface="Wingdings" panose="05000000000000000000" pitchFamily="2" charset="2"/>
              <a:buChar char="ü"/>
            </a:pPr>
            <a:r>
              <a:rPr lang="es-GT" sz="3600" dirty="0"/>
              <a:t>El legalismo confía en las obras para la salvación.</a:t>
            </a:r>
          </a:p>
          <a:p>
            <a:pPr marL="538163" indent="-538163" algn="just">
              <a:buFont typeface="Wingdings" panose="05000000000000000000" pitchFamily="2" charset="2"/>
              <a:buChar char="ü"/>
            </a:pPr>
            <a:r>
              <a:rPr lang="es-GT" sz="3600" dirty="0"/>
              <a:t>La obediencia a Dios es el fruto natural y necesario para una vida cristiana en proceso de maduración.</a:t>
            </a:r>
          </a:p>
          <a:p>
            <a:pPr marL="538163" indent="-538163" algn="just">
              <a:buFont typeface="Wingdings" panose="05000000000000000000" pitchFamily="2" charset="2"/>
              <a:buChar char="ü"/>
            </a:pPr>
            <a:r>
              <a:rPr lang="es-GT" sz="3600" dirty="0"/>
              <a:t>Hay que diferenciar entre legalismo y la obediencia Dios para mantener una vida espiritual saludable.</a:t>
            </a:r>
          </a:p>
          <a:p>
            <a:pPr marL="538163" indent="-538163" algn="just">
              <a:buFont typeface="Wingdings" panose="05000000000000000000" pitchFamily="2" charset="2"/>
              <a:buChar char="ü"/>
            </a:pPr>
            <a:r>
              <a:rPr lang="es-GT" sz="3600" dirty="0"/>
              <a:t>Ayudemos a otros a madurar espiritualmente.</a:t>
            </a:r>
          </a:p>
        </p:txBody>
      </p:sp>
    </p:spTree>
    <p:extLst>
      <p:ext uri="{BB962C8B-B14F-4D97-AF65-F5344CB8AC3E}">
        <p14:creationId xmlns:p14="http://schemas.microsoft.com/office/powerpoint/2010/main" val="330027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49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4069" y="376518"/>
            <a:ext cx="10780059" cy="1367959"/>
          </a:xfrm>
        </p:spPr>
        <p:txBody>
          <a:bodyPr>
            <a:noAutofit/>
          </a:bodyPr>
          <a:lstStyle/>
          <a:p>
            <a:pPr algn="ctr"/>
            <a:r>
              <a:rPr lang="es-GT" sz="3600" b="1" dirty="0">
                <a:latin typeface="+mn-lt"/>
              </a:rPr>
              <a:t>VERDAD CENTRAL: </a:t>
            </a:r>
            <a:br>
              <a:rPr lang="es-GT" sz="3600" b="1" dirty="0">
                <a:latin typeface="+mn-lt"/>
              </a:rPr>
            </a:br>
            <a:r>
              <a:rPr lang="es-GT" sz="3600" dirty="0">
                <a:latin typeface="+mn-lt"/>
              </a:rPr>
              <a:t>“Los cristianos debemos madurar continuamente en nuestra fe”.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744069" y="2089198"/>
            <a:ext cx="10780059" cy="271140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GT" sz="3600" b="1" dirty="0"/>
              <a:t>VERSÍCULO CLAVE:</a:t>
            </a:r>
          </a:p>
          <a:p>
            <a:pPr marL="0" indent="0" algn="just">
              <a:buNone/>
            </a:pPr>
            <a:r>
              <a:rPr lang="es-GT" sz="3600" dirty="0"/>
              <a:t>“Pero el alimento sólido es para los que han alcanzado madurez, para los que por el uno tienen los sentidos ejercitados en el discernimiento del bien y del mal”</a:t>
            </a:r>
          </a:p>
          <a:p>
            <a:pPr marL="0" indent="0" algn="ctr">
              <a:buNone/>
            </a:pPr>
            <a:r>
              <a:rPr lang="es-GT" sz="3600" dirty="0"/>
              <a:t>Hebreos 5:14.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744069" y="5150224"/>
            <a:ext cx="10780059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GT" sz="3600" b="1" dirty="0"/>
              <a:t>FUNDAMENTO BÍBLICO:</a:t>
            </a:r>
          </a:p>
          <a:p>
            <a:pPr marL="0" indent="0" algn="ctr">
              <a:buNone/>
            </a:pPr>
            <a:r>
              <a:rPr lang="es-GT" sz="3600" dirty="0"/>
              <a:t>Hebreos 4:14-16,5:1-14; 6:1-12.</a:t>
            </a:r>
          </a:p>
        </p:txBody>
      </p:sp>
    </p:spTree>
    <p:extLst>
      <p:ext uri="{BB962C8B-B14F-4D97-AF65-F5344CB8AC3E}">
        <p14:creationId xmlns:p14="http://schemas.microsoft.com/office/powerpoint/2010/main" val="338539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GT" b="1" dirty="0">
                <a:latin typeface="+mn-lt"/>
              </a:rPr>
              <a:t>INTRODUCCIÓN: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anchor="ctr">
            <a:noAutofit/>
          </a:bodyPr>
          <a:lstStyle/>
          <a:p>
            <a:pPr marL="538163" indent="-538163" algn="just">
              <a:buFont typeface="Wingdings" panose="05000000000000000000" pitchFamily="2" charset="2"/>
              <a:buChar char="ü"/>
            </a:pPr>
            <a:r>
              <a:rPr lang="es-GT" sz="3600" dirty="0"/>
              <a:t>Dios quiere que todos los cristianos tengamos la meta de alcanzar la madurez espiritual.</a:t>
            </a:r>
          </a:p>
          <a:p>
            <a:pPr marL="538163" indent="-538163" algn="just">
              <a:buFont typeface="Wingdings" panose="05000000000000000000" pitchFamily="2" charset="2"/>
              <a:buChar char="ü"/>
            </a:pPr>
            <a:r>
              <a:rPr lang="es-GT" sz="3600" dirty="0"/>
              <a:t>Que la madurez espiritual sea nuestra meta para toda la vida con la ayuda del Señor.</a:t>
            </a:r>
          </a:p>
          <a:p>
            <a:pPr marL="538163" indent="-538163" algn="just">
              <a:buFont typeface="Wingdings" panose="05000000000000000000" pitchFamily="2" charset="2"/>
              <a:buChar char="ü"/>
            </a:pPr>
            <a:r>
              <a:rPr lang="es-GT" sz="3600" dirty="0"/>
              <a:t>Es necesario fortalecernos espiritualmente y esforzarnos por alcanzar la meta de la madurez cristiana.</a:t>
            </a:r>
          </a:p>
          <a:p>
            <a:pPr marL="538163" indent="-538163" algn="just">
              <a:buFont typeface="Wingdings" panose="05000000000000000000" pitchFamily="2" charset="2"/>
              <a:buChar char="ü"/>
            </a:pPr>
            <a:r>
              <a:rPr lang="es-GT" sz="3600" dirty="0"/>
              <a:t>Como lograrlo.</a:t>
            </a:r>
          </a:p>
        </p:txBody>
      </p:sp>
    </p:spTree>
    <p:extLst>
      <p:ext uri="{BB962C8B-B14F-4D97-AF65-F5344CB8AC3E}">
        <p14:creationId xmlns:p14="http://schemas.microsoft.com/office/powerpoint/2010/main" val="261075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5318" y="457200"/>
            <a:ext cx="4888659" cy="2017058"/>
          </a:xfrm>
        </p:spPr>
        <p:txBody>
          <a:bodyPr anchor="ctr">
            <a:noAutofit/>
          </a:bodyPr>
          <a:lstStyle/>
          <a:p>
            <a:pPr algn="ctr"/>
            <a:r>
              <a:rPr lang="es-GT" sz="4400" b="1" dirty="0">
                <a:latin typeface="+mn-lt"/>
              </a:rPr>
              <a:t>ACEPTE A CRISTO COMO SUMO SACERDOTE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705318" y="2474258"/>
            <a:ext cx="4888659" cy="739588"/>
          </a:xfrm>
        </p:spPr>
        <p:txBody>
          <a:bodyPr anchor="ctr">
            <a:normAutofit/>
          </a:bodyPr>
          <a:lstStyle/>
          <a:p>
            <a:pPr algn="ctr"/>
            <a:r>
              <a:rPr lang="es-GT" sz="3200" dirty="0"/>
              <a:t>Hebreos 414-16, 5:1-10.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2420471" y="4061012"/>
            <a:ext cx="1304364" cy="766482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939" y="0"/>
            <a:ext cx="60060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76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7881" y="389965"/>
            <a:ext cx="11161059" cy="6104964"/>
          </a:xfrm>
        </p:spPr>
        <p:txBody>
          <a:bodyPr anchor="ctr">
            <a:normAutofit/>
          </a:bodyPr>
          <a:lstStyle/>
          <a:p>
            <a:pPr marL="538163" indent="-538163" algn="just">
              <a:buFont typeface="+mj-lt"/>
              <a:buAutoNum type="alphaUcPeriod"/>
            </a:pPr>
            <a:r>
              <a:rPr lang="es-GT" sz="4000" b="1" dirty="0"/>
              <a:t>Jesús es nuestro Sumo Sacerdote, 4:14-16.</a:t>
            </a:r>
          </a:p>
          <a:p>
            <a:pPr marL="914400" lvl="1" indent="-457200" algn="just">
              <a:buFont typeface="+mj-lt"/>
              <a:buAutoNum type="arabicParenR"/>
            </a:pPr>
            <a:r>
              <a:rPr lang="es-GT" sz="3600" dirty="0"/>
              <a:t>Carácter específico y único de Jesús.</a:t>
            </a:r>
          </a:p>
          <a:p>
            <a:pPr marL="1371600" lvl="2" indent="-457200" algn="just">
              <a:buFont typeface="+mj-lt"/>
              <a:buAutoNum type="alphaLcParenR"/>
            </a:pPr>
            <a:r>
              <a:rPr lang="es-GT" sz="3200" dirty="0"/>
              <a:t>Sólo Él fue llamado gran Sumo Sacerdote.</a:t>
            </a:r>
          </a:p>
          <a:p>
            <a:pPr marL="1371600" lvl="2" indent="-457200" algn="just">
              <a:buFont typeface="+mj-lt"/>
              <a:buAutoNum type="alphaLcParenR"/>
            </a:pPr>
            <a:r>
              <a:rPr lang="es-GT" sz="3200" dirty="0"/>
              <a:t>Sólo Él traspasó los cielos.</a:t>
            </a:r>
          </a:p>
          <a:p>
            <a:pPr marL="1371600" lvl="2" indent="-457200" algn="just">
              <a:buFont typeface="+mj-lt"/>
              <a:buAutoNum type="alphaLcParenR"/>
            </a:pPr>
            <a:r>
              <a:rPr lang="es-GT" sz="3200" dirty="0"/>
              <a:t>Sólo Él es llamado el Hijo de Dios.</a:t>
            </a:r>
          </a:p>
          <a:p>
            <a:pPr marL="1371600" lvl="2" indent="-457200" algn="just">
              <a:buFont typeface="+mj-lt"/>
              <a:buAutoNum type="alphaLcParenR"/>
            </a:pPr>
            <a:r>
              <a:rPr lang="es-GT" sz="3200" dirty="0"/>
              <a:t>Sólo Él puede compadecerse de nosotros.</a:t>
            </a:r>
          </a:p>
          <a:p>
            <a:pPr marL="914400" lvl="1" indent="-457200" algn="just">
              <a:buFont typeface="+mj-lt"/>
              <a:buAutoNum type="arabicParenR"/>
            </a:pPr>
            <a:r>
              <a:rPr lang="es-GT" sz="3600" dirty="0"/>
              <a:t>Esto nos alienta a retener nuestra profesión.</a:t>
            </a:r>
          </a:p>
          <a:p>
            <a:pPr marL="914400" lvl="1" indent="-457200" algn="just">
              <a:buFont typeface="+mj-lt"/>
              <a:buAutoNum type="arabicParenR"/>
            </a:pPr>
            <a:r>
              <a:rPr lang="es-GT" sz="3600" dirty="0"/>
              <a:t>Esto nos invita a acercarnos confiadamente al trono de la gracia.</a:t>
            </a:r>
          </a:p>
        </p:txBody>
      </p:sp>
    </p:spTree>
    <p:extLst>
      <p:ext uri="{BB962C8B-B14F-4D97-AF65-F5344CB8AC3E}">
        <p14:creationId xmlns:p14="http://schemas.microsoft.com/office/powerpoint/2010/main" val="151188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7881" y="389965"/>
            <a:ext cx="11161059" cy="6104964"/>
          </a:xfrm>
        </p:spPr>
        <p:txBody>
          <a:bodyPr anchor="ctr">
            <a:normAutofit fontScale="92500" lnSpcReduction="10000"/>
          </a:bodyPr>
          <a:lstStyle/>
          <a:p>
            <a:pPr marL="538163" indent="-538163" algn="just">
              <a:buFont typeface="+mj-lt"/>
              <a:buAutoNum type="alphaUcPeriod" startAt="2"/>
            </a:pPr>
            <a:r>
              <a:rPr lang="es-GT" sz="4000" b="1" dirty="0"/>
              <a:t>Jesús es Sumo Sacerdote según la orden de Melquisedec, 5:1-10.</a:t>
            </a:r>
          </a:p>
          <a:p>
            <a:pPr marL="1200150" lvl="1" indent="-742950" algn="just">
              <a:buFont typeface="+mj-lt"/>
              <a:buAutoNum type="arabicParenR"/>
            </a:pPr>
            <a:r>
              <a:rPr lang="es-GT" sz="3600" dirty="0"/>
              <a:t>Cualidades Sacerdocio levítico, V.1-4.</a:t>
            </a:r>
          </a:p>
          <a:p>
            <a:pPr marL="1428750" lvl="2" indent="-514350" algn="just">
              <a:buFont typeface="+mj-lt"/>
              <a:buAutoNum type="alphaLcParenR"/>
            </a:pPr>
            <a:r>
              <a:rPr lang="es-GT" sz="3200" dirty="0"/>
              <a:t>	Mediador: Presentar sacrificios y ofrendas.</a:t>
            </a:r>
          </a:p>
          <a:p>
            <a:pPr marL="1428750" lvl="2" indent="-514350" algn="just">
              <a:buFont typeface="+mj-lt"/>
              <a:buAutoNum type="alphaLcParenR"/>
            </a:pPr>
            <a:r>
              <a:rPr lang="es-GT" sz="3200" dirty="0"/>
              <a:t>	Sensible a los sufrimientos y necesidades de los demás.</a:t>
            </a:r>
          </a:p>
          <a:p>
            <a:pPr marL="1428750" lvl="2" indent="-514350" algn="just">
              <a:buFont typeface="+mj-lt"/>
              <a:buAutoNum type="alphaLcParenR"/>
            </a:pPr>
            <a:r>
              <a:rPr lang="es-GT" sz="3200" dirty="0"/>
              <a:t>	Debía reconocer su propia condición pecaminosa.</a:t>
            </a:r>
          </a:p>
          <a:p>
            <a:pPr marL="1428750" lvl="2" indent="-514350" algn="just">
              <a:buFont typeface="+mj-lt"/>
              <a:buAutoNum type="alphaLcParenR"/>
            </a:pPr>
            <a:r>
              <a:rPr lang="es-GT" sz="3200" dirty="0"/>
              <a:t>	Nombrado por Dios, porque ningún hombre era digno.</a:t>
            </a:r>
          </a:p>
          <a:p>
            <a:pPr marL="971550" lvl="1" indent="-514350" algn="just">
              <a:buFont typeface="+mj-lt"/>
              <a:buAutoNum type="arabicParenR"/>
            </a:pPr>
            <a:r>
              <a:rPr lang="es-GT" sz="3600" dirty="0"/>
              <a:t>Cualidades Sacerdocio de Cristo, V.5-10.</a:t>
            </a:r>
          </a:p>
          <a:p>
            <a:pPr marL="1428750" lvl="2" indent="-514350" algn="just">
              <a:buFont typeface="+mj-lt"/>
              <a:buAutoNum type="alphaLcParenR"/>
            </a:pPr>
            <a:r>
              <a:rPr lang="es-GT" sz="3200" dirty="0"/>
              <a:t>	Ofreció oraciones con ferviente clamor.</a:t>
            </a:r>
          </a:p>
          <a:p>
            <a:pPr marL="1428750" lvl="2" indent="-514350" algn="just">
              <a:buFont typeface="+mj-lt"/>
              <a:buAutoNum type="alphaLcParenR"/>
            </a:pPr>
            <a:r>
              <a:rPr lang="es-GT" sz="3200" dirty="0"/>
              <a:t>	Practicó una reverente sumisión.</a:t>
            </a:r>
          </a:p>
          <a:p>
            <a:pPr marL="1428750" lvl="2" indent="-514350" algn="just">
              <a:buFont typeface="+mj-lt"/>
              <a:buAutoNum type="alphaLcParenR"/>
            </a:pPr>
            <a:r>
              <a:rPr lang="es-GT" sz="3200" dirty="0"/>
              <a:t>	Aprendió obediencia por medio del sufrimiento.</a:t>
            </a:r>
          </a:p>
          <a:p>
            <a:pPr marL="1428750" lvl="2" indent="-514350" algn="just">
              <a:buFont typeface="+mj-lt"/>
              <a:buAutoNum type="alphaLcParenR"/>
            </a:pPr>
            <a:r>
              <a:rPr lang="es-GT" sz="3200" dirty="0"/>
              <a:t>	Perfeccionado moralmente.</a:t>
            </a:r>
          </a:p>
          <a:p>
            <a:pPr marL="1428750" lvl="2" indent="-514350" algn="just">
              <a:buFont typeface="+mj-lt"/>
              <a:buAutoNum type="alphaLcParenR"/>
            </a:pPr>
            <a:r>
              <a:rPr lang="es-GT" sz="3200" dirty="0"/>
              <a:t>	Sumo sacerdote eterno.</a:t>
            </a:r>
          </a:p>
        </p:txBody>
      </p:sp>
    </p:spTree>
    <p:extLst>
      <p:ext uri="{BB962C8B-B14F-4D97-AF65-F5344CB8AC3E}">
        <p14:creationId xmlns:p14="http://schemas.microsoft.com/office/powerpoint/2010/main" val="22908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7881" y="389965"/>
            <a:ext cx="11161059" cy="6104964"/>
          </a:xfrm>
        </p:spPr>
        <p:txBody>
          <a:bodyPr anchor="ctr">
            <a:normAutofit/>
          </a:bodyPr>
          <a:lstStyle/>
          <a:p>
            <a:pPr marL="538163" indent="-538163" algn="just">
              <a:buFont typeface="+mj-lt"/>
              <a:buAutoNum type="alphaUcPeriod" startAt="3"/>
            </a:pPr>
            <a:r>
              <a:rPr lang="es-GT" sz="4400" b="1" dirty="0"/>
              <a:t>Es fundamental reconocer esto para crecer espiritualmente. Necesitamos que Jesús nos purifique del pecado, y someternos a diario a su señorío.</a:t>
            </a:r>
            <a:endParaRPr lang="es-GT" sz="4000" dirty="0"/>
          </a:p>
        </p:txBody>
      </p:sp>
    </p:spTree>
    <p:extLst>
      <p:ext uri="{BB962C8B-B14F-4D97-AF65-F5344CB8AC3E}">
        <p14:creationId xmlns:p14="http://schemas.microsoft.com/office/powerpoint/2010/main" val="362172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5318" y="457200"/>
            <a:ext cx="4888659" cy="2017058"/>
          </a:xfrm>
        </p:spPr>
        <p:txBody>
          <a:bodyPr anchor="ctr">
            <a:noAutofit/>
          </a:bodyPr>
          <a:lstStyle/>
          <a:p>
            <a:pPr algn="ctr"/>
            <a:r>
              <a:rPr lang="es-GT" sz="4400" b="1" dirty="0">
                <a:latin typeface="+mn-lt"/>
              </a:rPr>
              <a:t>SUPERE LA INMADUREZ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705318" y="2474258"/>
            <a:ext cx="4888659" cy="739588"/>
          </a:xfrm>
        </p:spPr>
        <p:txBody>
          <a:bodyPr anchor="ctr">
            <a:normAutofit/>
          </a:bodyPr>
          <a:lstStyle/>
          <a:p>
            <a:pPr algn="ctr"/>
            <a:r>
              <a:rPr lang="es-GT" sz="3200" dirty="0"/>
              <a:t>Hebreos 5:11-14, 6:1-3.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2420471" y="4061012"/>
            <a:ext cx="1304364" cy="766482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751" y="0"/>
            <a:ext cx="6090249" cy="684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52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7881" y="389965"/>
            <a:ext cx="11161059" cy="6104964"/>
          </a:xfrm>
        </p:spPr>
        <p:txBody>
          <a:bodyPr anchor="ctr">
            <a:normAutofit/>
          </a:bodyPr>
          <a:lstStyle/>
          <a:p>
            <a:pPr marL="538163" indent="-538163" algn="just">
              <a:buFont typeface="+mj-lt"/>
              <a:buAutoNum type="alphaUcPeriod"/>
            </a:pPr>
            <a:r>
              <a:rPr lang="es-GT" sz="4000" b="1" dirty="0"/>
              <a:t>Manifestaciones de la inmadurez.</a:t>
            </a:r>
          </a:p>
          <a:p>
            <a:pPr marL="1200150" lvl="1" indent="-742950" algn="just">
              <a:buFont typeface="+mj-lt"/>
              <a:buAutoNum type="arabicParenR"/>
            </a:pPr>
            <a:r>
              <a:rPr lang="es-GT" sz="3600" dirty="0"/>
              <a:t>Son tardos en aplicar la Palabra de Dios para su vida, 5:11. “Tardo” significa perezoso, lento, holgazán, olvidadizo.</a:t>
            </a:r>
          </a:p>
          <a:p>
            <a:pPr marL="1200150" lvl="1" indent="-742950" algn="just">
              <a:buFont typeface="+mj-lt"/>
              <a:buAutoNum type="arabicParenR"/>
            </a:pPr>
            <a:r>
              <a:rPr lang="es-GT" sz="3600" dirty="0"/>
              <a:t>Se estancan en el conocimiento de la Palabra, 5:12. “En vez de ser maestros expertos en la Palabra necesitaban que alguien les enseñara nuevamente los rudimentos de la Palabra de Dios”.</a:t>
            </a:r>
          </a:p>
          <a:p>
            <a:pPr marL="1200150" lvl="1" indent="-742950" algn="just">
              <a:buFont typeface="+mj-lt"/>
              <a:buAutoNum type="arabicParenR"/>
            </a:pPr>
            <a:r>
              <a:rPr lang="es-GT" sz="3600" dirty="0"/>
              <a:t>Se tiene poca disposición de estudiar la Palabra, 5:13.</a:t>
            </a:r>
          </a:p>
        </p:txBody>
      </p:sp>
    </p:spTree>
    <p:extLst>
      <p:ext uri="{BB962C8B-B14F-4D97-AF65-F5344CB8AC3E}">
        <p14:creationId xmlns:p14="http://schemas.microsoft.com/office/powerpoint/2010/main" val="141143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676</Words>
  <Application>Microsoft Office PowerPoint</Application>
  <PresentationFormat>Panorámica</PresentationFormat>
  <Paragraphs>68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Tema de Office</vt:lpstr>
      <vt:lpstr>AVANCEMOS HACIA LA MADUREZ</vt:lpstr>
      <vt:lpstr>VERDAD CENTRAL:  “Los cristianos debemos madurar continuamente en nuestra fe”.</vt:lpstr>
      <vt:lpstr>INTRODUCCIÓN:</vt:lpstr>
      <vt:lpstr>ACEPTE A CRISTO COMO SUMO SACERDOTE</vt:lpstr>
      <vt:lpstr>Presentación de PowerPoint</vt:lpstr>
      <vt:lpstr>Presentación de PowerPoint</vt:lpstr>
      <vt:lpstr>Presentación de PowerPoint</vt:lpstr>
      <vt:lpstr>SUPERE LA INMADUREZ</vt:lpstr>
      <vt:lpstr>Presentación de PowerPoint</vt:lpstr>
      <vt:lpstr>Presentación de PowerPoint</vt:lpstr>
      <vt:lpstr>Presentación de PowerPoint</vt:lpstr>
      <vt:lpstr>HAGA FIRME SU ESPERANZA</vt:lpstr>
      <vt:lpstr>Presentación de PowerPoint</vt:lpstr>
      <vt:lpstr>Presentación de PowerPoint</vt:lpstr>
      <vt:lpstr>Presentación de PowerPoint</vt:lpstr>
      <vt:lpstr>DISCIPULADO Y MINISTERIO EN ACCIÓN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Alberto A. Gaitan Ortiz</dc:creator>
  <cp:lastModifiedBy>El Chiko de Rojo</cp:lastModifiedBy>
  <cp:revision>27</cp:revision>
  <dcterms:created xsi:type="dcterms:W3CDTF">2019-07-25T14:14:44Z</dcterms:created>
  <dcterms:modified xsi:type="dcterms:W3CDTF">2019-08-06T16:17:32Z</dcterms:modified>
</cp:coreProperties>
</file>