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0"/>
  </p:notesMasterIdLst>
  <p:sldIdLst>
    <p:sldId id="256" r:id="rId2"/>
    <p:sldId id="257" r:id="rId3"/>
    <p:sldId id="259" r:id="rId4"/>
    <p:sldId id="260" r:id="rId5"/>
    <p:sldId id="262" r:id="rId6"/>
    <p:sldId id="273" r:id="rId7"/>
    <p:sldId id="277" r:id="rId8"/>
    <p:sldId id="279" r:id="rId9"/>
    <p:sldId id="274" r:id="rId10"/>
    <p:sldId id="265" r:id="rId11"/>
    <p:sldId id="276" r:id="rId12"/>
    <p:sldId id="280" r:id="rId13"/>
    <p:sldId id="267" r:id="rId14"/>
    <p:sldId id="268" r:id="rId15"/>
    <p:sldId id="278" r:id="rId16"/>
    <p:sldId id="269" r:id="rId17"/>
    <p:sldId id="270" r:id="rId18"/>
    <p:sldId id="281" r:id="rId19"/>
  </p:sldIdLst>
  <p:sldSz cx="12192000" cy="6858000"/>
  <p:notesSz cx="6858000" cy="9144000"/>
  <p:defaultTextStyle>
    <a:defPPr>
      <a:defRPr lang="es-G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544C6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000" autoAdjust="0"/>
    <p:restoredTop sz="94434" autoAdjust="0"/>
  </p:normalViewPr>
  <p:slideViewPr>
    <p:cSldViewPr snapToGrid="0">
      <p:cViewPr varScale="1">
        <p:scale>
          <a:sx n="65" d="100"/>
          <a:sy n="65" d="100"/>
        </p:scale>
        <p:origin x="858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notesMaster" Target="notesMasters/notes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encabezad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s-GT"/>
          </a:p>
        </p:txBody>
      </p:sp>
      <p:sp>
        <p:nvSpPr>
          <p:cNvPr id="3" name="Marcador de fech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49429CD-08C3-4DCD-872C-6A8FC9E01D1F}" type="datetimeFigureOut">
              <a:rPr lang="es-GT" smtClean="0"/>
              <a:t>15/07/2019</a:t>
            </a:fld>
            <a:endParaRPr lang="es-GT"/>
          </a:p>
        </p:txBody>
      </p:sp>
      <p:sp>
        <p:nvSpPr>
          <p:cNvPr id="4" name="Marcador de imagen d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s-GT"/>
          </a:p>
        </p:txBody>
      </p:sp>
      <p:sp>
        <p:nvSpPr>
          <p:cNvPr id="5" name="Marcador de notas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s-ES"/>
              <a:t>Editar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s-GT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5E09B25-5DA4-4AEC-B374-2B03A267ECEA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3854536481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imagen d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Marcador de nota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s-GT" dirty="0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5E09B25-5DA4-4AEC-B374-2B03A267ECEA}" type="slidenum">
              <a:rPr lang="es-GT" smtClean="0"/>
              <a:t>5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9769092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GT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7550F-031F-4B60-A2A4-BF5AEC49C766}" type="datetimeFigureOut">
              <a:rPr lang="es-GT" smtClean="0"/>
              <a:t>15/07/2019</a:t>
            </a:fld>
            <a:endParaRPr lang="es-GT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8B2CDB-55CE-4EA5-B63F-ED088879E2B3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240700468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7550F-031F-4B60-A2A4-BF5AEC49C766}" type="datetimeFigureOut">
              <a:rPr lang="es-GT" smtClean="0"/>
              <a:t>15/07/2019</a:t>
            </a:fld>
            <a:endParaRPr lang="es-GT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8B2CDB-55CE-4EA5-B63F-ED088879E2B3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16439549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texto vertical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7550F-031F-4B60-A2A4-BF5AEC49C766}" type="datetimeFigureOut">
              <a:rPr lang="es-GT" smtClean="0"/>
              <a:t>15/07/2019</a:t>
            </a:fld>
            <a:endParaRPr lang="es-GT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8B2CDB-55CE-4EA5-B63F-ED088879E2B3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32372013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7550F-031F-4B60-A2A4-BF5AEC49C766}" type="datetimeFigureOut">
              <a:rPr lang="es-GT" smtClean="0"/>
              <a:t>15/07/2019</a:t>
            </a:fld>
            <a:endParaRPr lang="es-GT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8B2CDB-55CE-4EA5-B63F-ED088879E2B3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225464875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7550F-031F-4B60-A2A4-BF5AEC49C766}" type="datetimeFigureOut">
              <a:rPr lang="es-GT" smtClean="0"/>
              <a:t>15/07/2019</a:t>
            </a:fld>
            <a:endParaRPr lang="es-GT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8B2CDB-55CE-4EA5-B63F-ED088879E2B3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105616956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contenido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7550F-031F-4B60-A2A4-BF5AEC49C766}" type="datetimeFigureOut">
              <a:rPr lang="es-GT" smtClean="0"/>
              <a:t>15/07/2019</a:t>
            </a:fld>
            <a:endParaRPr lang="es-GT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8B2CDB-55CE-4EA5-B63F-ED088879E2B3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63121575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Marcador de contenido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5" name="Marcador de texto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Marcador de contenido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7" name="Marcador de fech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7550F-031F-4B60-A2A4-BF5AEC49C766}" type="datetimeFigureOut">
              <a:rPr lang="es-GT" smtClean="0"/>
              <a:t>15/07/2019</a:t>
            </a:fld>
            <a:endParaRPr lang="es-GT"/>
          </a:p>
        </p:txBody>
      </p:sp>
      <p:sp>
        <p:nvSpPr>
          <p:cNvPr id="8" name="Marcador de pie de página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9" name="Marcador de número de diapos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8B2CDB-55CE-4EA5-B63F-ED088879E2B3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7382401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fech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7550F-031F-4B60-A2A4-BF5AEC49C766}" type="datetimeFigureOut">
              <a:rPr lang="es-GT" smtClean="0"/>
              <a:t>15/07/2019</a:t>
            </a:fld>
            <a:endParaRPr lang="es-GT"/>
          </a:p>
        </p:txBody>
      </p:sp>
      <p:sp>
        <p:nvSpPr>
          <p:cNvPr id="4" name="Marcador de pie de página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5" name="Marcador de número de diapos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8B2CDB-55CE-4EA5-B63F-ED088879E2B3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281037423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7550F-031F-4B60-A2A4-BF5AEC49C766}" type="datetimeFigureOut">
              <a:rPr lang="es-GT" smtClean="0"/>
              <a:t>15/07/2019</a:t>
            </a:fld>
            <a:endParaRPr lang="es-GT"/>
          </a:p>
        </p:txBody>
      </p:sp>
      <p:sp>
        <p:nvSpPr>
          <p:cNvPr id="3" name="Marcador de pie de página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4" name="Marcador de número de diapos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8B2CDB-55CE-4EA5-B63F-ED088879E2B3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2735942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7550F-031F-4B60-A2A4-BF5AEC49C766}" type="datetimeFigureOut">
              <a:rPr lang="es-GT" smtClean="0"/>
              <a:t>15/07/2019</a:t>
            </a:fld>
            <a:endParaRPr lang="es-GT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8B2CDB-55CE-4EA5-B63F-ED088879E2B3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231138843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posición de imagen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GT"/>
          </a:p>
        </p:txBody>
      </p:sp>
      <p:sp>
        <p:nvSpPr>
          <p:cNvPr id="4" name="Marcador de texto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Marcador de fech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E7550F-031F-4B60-A2A4-BF5AEC49C766}" type="datetimeFigureOut">
              <a:rPr lang="es-GT" smtClean="0"/>
              <a:t>15/07/2019</a:t>
            </a:fld>
            <a:endParaRPr lang="es-GT"/>
          </a:p>
        </p:txBody>
      </p:sp>
      <p:sp>
        <p:nvSpPr>
          <p:cNvPr id="6" name="Marcador de pie de página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GT"/>
          </a:p>
        </p:txBody>
      </p:sp>
      <p:sp>
        <p:nvSpPr>
          <p:cNvPr id="7" name="Marcador de número de diapos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08B2CDB-55CE-4EA5-B63F-ED088879E2B3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283366279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80000"/>
            <a:lum/>
          </a:blip>
          <a:srcRect/>
          <a:stretch>
            <a:fillRect l="-3000" t="-3000" r="-3000" b="-3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GT"/>
          </a:p>
        </p:txBody>
      </p:sp>
      <p:sp>
        <p:nvSpPr>
          <p:cNvPr id="3" name="Marcador de texto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GT"/>
          </a:p>
        </p:txBody>
      </p:sp>
      <p:sp>
        <p:nvSpPr>
          <p:cNvPr id="4" name="Marcador de fech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EE7550F-031F-4B60-A2A4-BF5AEC49C766}" type="datetimeFigureOut">
              <a:rPr lang="es-GT" smtClean="0"/>
              <a:t>15/07/2019</a:t>
            </a:fld>
            <a:endParaRPr lang="es-GT"/>
          </a:p>
        </p:txBody>
      </p:sp>
      <p:sp>
        <p:nvSpPr>
          <p:cNvPr id="5" name="Marcador de pie de página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GT"/>
          </a:p>
        </p:txBody>
      </p:sp>
      <p:sp>
        <p:nvSpPr>
          <p:cNvPr id="6" name="Marcador de número de diapos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08B2CDB-55CE-4EA5-B63F-ED088879E2B3}" type="slidenum">
              <a:rPr lang="es-GT" smtClean="0"/>
              <a:t>‹Nº›</a:t>
            </a:fld>
            <a:endParaRPr lang="es-GT"/>
          </a:p>
        </p:txBody>
      </p:sp>
    </p:spTree>
    <p:extLst>
      <p:ext uri="{BB962C8B-B14F-4D97-AF65-F5344CB8AC3E}">
        <p14:creationId xmlns:p14="http://schemas.microsoft.com/office/powerpoint/2010/main" val="369062343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G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8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g"/><Relationship Id="rId1" Type="http://schemas.openxmlformats.org/officeDocument/2006/relationships/slideLayout" Target="../slideLayouts/slideLayout8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g"/><Relationship Id="rId1" Type="http://schemas.openxmlformats.org/officeDocument/2006/relationships/slideLayout" Target="../slideLayouts/slideLayout8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" y="715542"/>
            <a:ext cx="6096000" cy="3231147"/>
          </a:xfrm>
        </p:spPr>
        <p:txBody>
          <a:bodyPr anchor="ctr">
            <a:noAutofit/>
          </a:bodyPr>
          <a:lstStyle/>
          <a:p>
            <a:pPr algn="ctr"/>
            <a:r>
              <a:rPr lang="es-GT" sz="88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DIOS ES GRANDE</a:t>
            </a:r>
          </a:p>
        </p:txBody>
      </p:sp>
      <p:sp>
        <p:nvSpPr>
          <p:cNvPr id="7" name="Rectángulo 6"/>
          <p:cNvSpPr/>
          <p:nvPr/>
        </p:nvSpPr>
        <p:spPr>
          <a:xfrm>
            <a:off x="0" y="4436523"/>
            <a:ext cx="6095999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es-GT" sz="4000" dirty="0"/>
              <a:t>“La grandeza de Dios nos llama a la alabanza”</a:t>
            </a:r>
          </a:p>
        </p:txBody>
      </p:sp>
      <p:pic>
        <p:nvPicPr>
          <p:cNvPr id="5" name="Imagen 4">
            <a:extLst>
              <a:ext uri="{FF2B5EF4-FFF2-40B4-BE49-F238E27FC236}">
                <a16:creationId xmlns:a16="http://schemas.microsoft.com/office/drawing/2014/main" id="{6CD9B6DB-376B-497F-BD8F-A8295E9F755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95999" y="0"/>
            <a:ext cx="609600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5342571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6193" y="545689"/>
            <a:ext cx="11164529" cy="5751871"/>
          </a:xfrm>
        </p:spPr>
        <p:txBody>
          <a:bodyPr anchor="ctr">
            <a:noAutofit/>
          </a:bodyPr>
          <a:lstStyle/>
          <a:p>
            <a:pPr marL="536575" lvl="2" indent="-536575" algn="just">
              <a:buFont typeface="+mj-lt"/>
              <a:buAutoNum type="alphaUcPeriod" startAt="2"/>
            </a:pPr>
            <a:r>
              <a:rPr lang="es-GT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 Señor es totalmente digno de nuestra confianza. </a:t>
            </a:r>
          </a:p>
          <a:p>
            <a:pPr marL="1050925" lvl="2" indent="-514350" algn="just">
              <a:buFont typeface="+mj-lt"/>
              <a:buAutoNum type="arabicParenR"/>
            </a:pPr>
            <a:r>
              <a:rPr lang="es-GT" sz="3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 permanecerá para siempre, V.13.</a:t>
            </a:r>
          </a:p>
          <a:p>
            <a:pPr marL="1050925" lvl="2" indent="-514350" algn="just">
              <a:buFont typeface="+mj-lt"/>
              <a:buAutoNum type="arabicParenR"/>
            </a:pPr>
            <a:r>
              <a:rPr lang="es-GT" sz="3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 sustenta y levanta a los que han caído bajo sus cargas, V.14.</a:t>
            </a:r>
          </a:p>
          <a:p>
            <a:pPr marL="1050925" lvl="2" indent="-514350" algn="just">
              <a:buFont typeface="+mj-lt"/>
              <a:buAutoNum type="arabicParenR"/>
            </a:pPr>
            <a:r>
              <a:rPr lang="es-GT" sz="3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 satisface las necesidades de todo lo que Él mismo ha creado, V.15-16. Léase Mateo 6:11.</a:t>
            </a:r>
          </a:p>
        </p:txBody>
      </p:sp>
    </p:spTree>
    <p:extLst>
      <p:ext uri="{BB962C8B-B14F-4D97-AF65-F5344CB8AC3E}">
        <p14:creationId xmlns:p14="http://schemas.microsoft.com/office/powerpoint/2010/main" val="185927330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24E94DD-7260-4872-83D3-517FE12CE1E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6193" y="560439"/>
            <a:ext cx="11164529" cy="5737122"/>
          </a:xfrm>
        </p:spPr>
        <p:txBody>
          <a:bodyPr anchor="ctr"/>
          <a:lstStyle/>
          <a:p>
            <a:pPr marL="514350" indent="-514350" algn="just">
              <a:buFont typeface="+mj-lt"/>
              <a:buAutoNum type="alphaUcPeriod" startAt="3"/>
            </a:pPr>
            <a:r>
              <a:rPr lang="es-GT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 cristiano debe seguir confiando en Dios aun cuando todo parece que se está derrumbando y no ceder a la preocupación y el temor, más bien alabarle por su compasión y su fidelidad.</a:t>
            </a:r>
          </a:p>
        </p:txBody>
      </p:sp>
    </p:spTree>
    <p:extLst>
      <p:ext uri="{BB962C8B-B14F-4D97-AF65-F5344CB8AC3E}">
        <p14:creationId xmlns:p14="http://schemas.microsoft.com/office/powerpoint/2010/main" val="362378634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176981" y="638166"/>
            <a:ext cx="5732206" cy="3976914"/>
          </a:xfrm>
        </p:spPr>
        <p:txBody>
          <a:bodyPr anchor="ctr">
            <a:normAutofit/>
          </a:bodyPr>
          <a:lstStyle/>
          <a:p>
            <a:pPr algn="ctr"/>
            <a:r>
              <a:rPr lang="es-GT" sz="6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 SEÑOR ES FIEL</a:t>
            </a:r>
            <a:br>
              <a:rPr lang="es-GT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s-GT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Salmo 145: 17-21.</a:t>
            </a:r>
            <a:endParaRPr lang="es-GT" sz="4400" dirty="0"/>
          </a:p>
        </p:txBody>
      </p:sp>
      <p:sp>
        <p:nvSpPr>
          <p:cNvPr id="6" name="Marcador de texto 5"/>
          <p:cNvSpPr>
            <a:spLocks noGrp="1"/>
          </p:cNvSpPr>
          <p:nvPr>
            <p:ph type="body" sz="half" idx="2"/>
          </p:nvPr>
        </p:nvSpPr>
        <p:spPr>
          <a:xfrm>
            <a:off x="2309252" y="4748974"/>
            <a:ext cx="1477495" cy="1283541"/>
          </a:xfrm>
          <a:prstGeom prst="ellipse">
            <a:avLst/>
          </a:prstGeom>
          <a:ln>
            <a:noFill/>
          </a:ln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>
            <a:normAutofit/>
          </a:bodyPr>
          <a:lstStyle/>
          <a:p>
            <a:pPr algn="ctr"/>
            <a:r>
              <a:rPr lang="es-GT" sz="54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3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BB491C29-FE3A-467C-A374-4D134E0DA51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2815" y="638169"/>
            <a:ext cx="5731877" cy="53943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160767968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6193" y="545690"/>
            <a:ext cx="11164529" cy="5751871"/>
          </a:xfrm>
        </p:spPr>
        <p:txBody>
          <a:bodyPr anchor="ctr">
            <a:noAutofit/>
          </a:bodyPr>
          <a:lstStyle/>
          <a:p>
            <a:pPr marL="514350" indent="-514350" algn="just">
              <a:buFont typeface="+mj-lt"/>
              <a:buAutoNum type="alphaUcPeriod"/>
            </a:pPr>
            <a:r>
              <a:rPr lang="es-GT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 Señor en su justicia y fidelidad obrará a nuestro favor, V.17. </a:t>
            </a:r>
          </a:p>
          <a:p>
            <a:pPr marL="971550" lvl="1" indent="-514350" algn="just">
              <a:buFont typeface="+mj-lt"/>
              <a:buAutoNum type="arabicParenR"/>
            </a:pPr>
            <a:r>
              <a:rPr lang="es-GT" sz="3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Él estará cerca de los que le buscan con sinceridad, V. 18.</a:t>
            </a:r>
          </a:p>
          <a:p>
            <a:pPr marL="971550" lvl="1" indent="-514350" algn="just">
              <a:buFont typeface="+mj-lt"/>
              <a:buAutoNum type="arabicParenR"/>
            </a:pPr>
            <a:r>
              <a:rPr lang="es-GT" sz="3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Él cumplirá el deseo de los que le temen, V.19.</a:t>
            </a:r>
          </a:p>
          <a:p>
            <a:pPr marL="971550" lvl="1" indent="-514350" algn="just">
              <a:buFont typeface="+mj-lt"/>
              <a:buAutoNum type="arabicParenR"/>
            </a:pPr>
            <a:r>
              <a:rPr lang="es-GT" sz="3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Él oirá nuestra oración y nos salvará, V.19.</a:t>
            </a:r>
          </a:p>
          <a:p>
            <a:pPr marL="971550" lvl="1" indent="-514350" algn="just">
              <a:buFont typeface="+mj-lt"/>
              <a:buAutoNum type="arabicParenR"/>
            </a:pPr>
            <a:r>
              <a:rPr lang="es-GT" sz="3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Él guardará a todos los que le aman, V. 20.</a:t>
            </a:r>
          </a:p>
          <a:p>
            <a:pPr marL="971550" lvl="1" indent="-514350" algn="just">
              <a:buFont typeface="+mj-lt"/>
              <a:buAutoNum type="arabicParenR"/>
            </a:pPr>
            <a:r>
              <a:rPr lang="es-GT" sz="3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Él destruirá a todos los impíos, V.20. </a:t>
            </a:r>
          </a:p>
        </p:txBody>
      </p:sp>
    </p:spTree>
    <p:extLst>
      <p:ext uri="{BB962C8B-B14F-4D97-AF65-F5344CB8AC3E}">
        <p14:creationId xmlns:p14="http://schemas.microsoft.com/office/powerpoint/2010/main" val="1443748546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30941" y="560439"/>
            <a:ext cx="11149781" cy="5737122"/>
          </a:xfrm>
        </p:spPr>
        <p:txBody>
          <a:bodyPr anchor="ctr">
            <a:noAutofit/>
          </a:bodyPr>
          <a:lstStyle/>
          <a:p>
            <a:pPr marL="450850" lvl="1" indent="-450850" algn="just">
              <a:buFont typeface="+mj-lt"/>
              <a:buAutoNum type="alphaUcPeriod" startAt="2"/>
            </a:pPr>
            <a:r>
              <a:rPr lang="es-GT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 Señor debe ser el objeto de nuestra alabanza, V.21.</a:t>
            </a:r>
          </a:p>
          <a:p>
            <a:pPr marL="901700" lvl="1" indent="-514350" algn="just">
              <a:buFont typeface="+mj-lt"/>
              <a:buAutoNum type="arabicParenR"/>
            </a:pPr>
            <a:r>
              <a:rPr lang="es-GT" sz="3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Hay que usar nuestra boca para alabar y manifestar nuestra gratitud a Dios.</a:t>
            </a:r>
          </a:p>
          <a:p>
            <a:pPr marL="901700" lvl="1" indent="-514350" algn="just">
              <a:buFont typeface="+mj-lt"/>
              <a:buAutoNum type="arabicParenR"/>
            </a:pPr>
            <a:r>
              <a:rPr lang="es-GT" sz="3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Hay que invitar o motivar a otros para que alaben a su Dios.</a:t>
            </a:r>
          </a:p>
          <a:p>
            <a:pPr marL="901700" lvl="1" indent="-514350" algn="just">
              <a:buFont typeface="+mj-lt"/>
              <a:buAutoNum type="arabicParenR"/>
            </a:pPr>
            <a:r>
              <a:rPr lang="es-GT" sz="3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Hay que alabar el nombre de Dios en esta vida como un ensayo para la eternidad. </a:t>
            </a:r>
          </a:p>
        </p:txBody>
      </p:sp>
    </p:spTree>
    <p:extLst>
      <p:ext uri="{BB962C8B-B14F-4D97-AF65-F5344CB8AC3E}">
        <p14:creationId xmlns:p14="http://schemas.microsoft.com/office/powerpoint/2010/main" val="93955935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8265B2B-B07C-47F1-96B6-62343754954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30941" y="545690"/>
            <a:ext cx="11149781" cy="5766620"/>
          </a:xfrm>
        </p:spPr>
        <p:txBody>
          <a:bodyPr anchor="ctr">
            <a:normAutofit/>
          </a:bodyPr>
          <a:lstStyle/>
          <a:p>
            <a:pPr marL="450850" indent="-450850" algn="just">
              <a:buFont typeface="+mj-lt"/>
              <a:buAutoNum type="alphaUcPeriod" startAt="3"/>
            </a:pPr>
            <a:r>
              <a:rPr lang="es-GT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 cristiano debe meditar en la fidelidad de Dios, meditar también en la manera en que nosotros podemos vivir fielmente a Él, llegará el día en que todo se inclinará ante el Señor, Romanos 14:11. </a:t>
            </a:r>
          </a:p>
        </p:txBody>
      </p:sp>
    </p:spTree>
    <p:extLst>
      <p:ext uri="{BB962C8B-B14F-4D97-AF65-F5344CB8AC3E}">
        <p14:creationId xmlns:p14="http://schemas.microsoft.com/office/powerpoint/2010/main" val="28535123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797859" y="609601"/>
            <a:ext cx="10515600" cy="5733142"/>
          </a:xfrm>
          <a:prstGeom prst="curvedRightArrow">
            <a:avLst>
              <a:gd name="adj1" fmla="val 35338"/>
              <a:gd name="adj2" fmla="val 50000"/>
              <a:gd name="adj3" fmla="val 25000"/>
            </a:avLst>
          </a:prstGeom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pPr algn="ctr"/>
            <a:r>
              <a:rPr lang="es-GT" sz="72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DISCIPULADO Y</a:t>
            </a:r>
            <a:br>
              <a:rPr lang="es-GT" sz="72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</a:br>
            <a:br>
              <a:rPr lang="es-GT" sz="72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</a:br>
            <a:br>
              <a:rPr lang="es-GT" sz="36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</a:br>
            <a:r>
              <a:rPr lang="es-GT" sz="72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 MINISTERIO EN ACCION</a:t>
            </a:r>
          </a:p>
        </p:txBody>
      </p:sp>
    </p:spTree>
    <p:extLst>
      <p:ext uri="{BB962C8B-B14F-4D97-AF65-F5344CB8AC3E}">
        <p14:creationId xmlns:p14="http://schemas.microsoft.com/office/powerpoint/2010/main" val="313244971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 dir="in"/>
      </p:transition>
    </mc:Choice>
    <mc:Fallback xmlns="">
      <p:transition spd="slow">
        <p:split orient="vert" dir="in"/>
      </p:transition>
    </mc:Fallback>
  </mc:AlternateContent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30941" y="545691"/>
            <a:ext cx="11149781" cy="5751870"/>
          </a:xfrm>
        </p:spPr>
        <p:txBody>
          <a:bodyPr anchor="ctr">
            <a:normAutofit/>
          </a:bodyPr>
          <a:lstStyle/>
          <a:p>
            <a:pPr algn="just"/>
            <a:r>
              <a:rPr lang="es-GT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Entonces la grandeza de Dios debe despertar en nosotros la adoración.</a:t>
            </a:r>
          </a:p>
          <a:p>
            <a:pPr algn="just"/>
            <a:r>
              <a:rPr lang="es-GT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 razón para alabarlo: sus grandes obras, su misericordia y su fidelidad hacia nosotros.</a:t>
            </a:r>
          </a:p>
          <a:p>
            <a:pPr algn="just"/>
            <a:r>
              <a:rPr lang="es-GT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Regocíjese y hable a los demás de esa grandeza.</a:t>
            </a:r>
          </a:p>
          <a:p>
            <a:pPr algn="just"/>
            <a:r>
              <a:rPr lang="es-GT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Su testimonio puede llevarlos a confiar en Dios.</a:t>
            </a:r>
          </a:p>
        </p:txBody>
      </p:sp>
    </p:spTree>
    <p:extLst>
      <p:ext uri="{BB962C8B-B14F-4D97-AF65-F5344CB8AC3E}">
        <p14:creationId xmlns:p14="http://schemas.microsoft.com/office/powerpoint/2010/main" val="15478321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 dir="in"/>
      </p:transition>
    </mc:Choice>
    <mc:Fallback xmlns="">
      <p:transition spd="slow">
        <p:split orient="vert" dir="in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Imagen 6">
            <a:extLst>
              <a:ext uri="{FF2B5EF4-FFF2-40B4-BE49-F238E27FC236}">
                <a16:creationId xmlns:a16="http://schemas.microsoft.com/office/drawing/2014/main" id="{EE95423D-019F-4F6B-A886-732D19D4E06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45" y="1534"/>
            <a:ext cx="12187909" cy="685493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98521577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3900">
        <p14:glitter pattern="hexagon"/>
      </p:transition>
    </mc:Choice>
    <mc:Fallback xmlns="">
      <p:transition spd="slow">
        <p:fade/>
      </p:transition>
    </mc:Fallback>
  </mc:AlternateConten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838200" y="900634"/>
            <a:ext cx="10515600" cy="2528366"/>
          </a:xfrm>
        </p:spPr>
        <p:txBody>
          <a:bodyPr>
            <a:noAutofit/>
          </a:bodyPr>
          <a:lstStyle/>
          <a:p>
            <a:pPr algn="ctr"/>
            <a:r>
              <a:rPr lang="es-GT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VERSÍCULO CLAVE: </a:t>
            </a:r>
            <a:br>
              <a:rPr lang="es-GT" sz="5400" b="1" dirty="0"/>
            </a:br>
            <a:r>
              <a:rPr lang="es-GT" sz="4000" b="1" dirty="0"/>
              <a:t>“</a:t>
            </a:r>
            <a:r>
              <a:rPr lang="es-GT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Grande es Jehová, y digno de suprema alabanza; y su grandeza es inescrutable”, Salmo 145:3. 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838200" y="3429001"/>
            <a:ext cx="10515600" cy="2528365"/>
          </a:xfrm>
        </p:spPr>
        <p:txBody>
          <a:bodyPr anchor="ctr">
            <a:noAutofit/>
          </a:bodyPr>
          <a:lstStyle/>
          <a:p>
            <a:pPr marL="0" indent="0" algn="ctr">
              <a:buNone/>
            </a:pPr>
            <a:r>
              <a:rPr lang="es-GT" sz="54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FUNDAMENTO BÍBLICO: </a:t>
            </a:r>
          </a:p>
          <a:p>
            <a:pPr marL="0" indent="0" algn="ctr">
              <a:buNone/>
            </a:pPr>
            <a:r>
              <a:rPr lang="es-GT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+mj-lt"/>
              </a:rPr>
              <a:t>Salmo 145:1-21. </a:t>
            </a:r>
            <a:endParaRPr lang="es-GT" sz="40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228380939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>
        <p14:ripple/>
      </p:transition>
    </mc:Choice>
    <mc:Fallback xmlns="">
      <p:transition spd="slow">
        <p:fad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11277" y="368710"/>
            <a:ext cx="11164529" cy="1076632"/>
          </a:xfrm>
        </p:spPr>
        <p:txBody>
          <a:bodyPr>
            <a:normAutofit/>
          </a:bodyPr>
          <a:lstStyle/>
          <a:p>
            <a:pPr algn="ctr"/>
            <a:r>
              <a:rPr lang="es-GT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INTRODUCCIÓN</a:t>
            </a:r>
          </a:p>
        </p:txBody>
      </p:sp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6194" y="1445342"/>
            <a:ext cx="11164529" cy="4866968"/>
          </a:xfrm>
        </p:spPr>
        <p:txBody>
          <a:bodyPr anchor="ctr">
            <a:noAutofit/>
          </a:bodyPr>
          <a:lstStyle/>
          <a:p>
            <a:pPr algn="just"/>
            <a:r>
              <a:rPr lang="es-GT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 mensaje de este Salmo es que Dios es grande y digno de nuestra adoración.</a:t>
            </a:r>
          </a:p>
          <a:p>
            <a:pPr algn="just"/>
            <a:r>
              <a:rPr lang="es-GT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Debemos exaltar el nombre del Señor por encima de todos los poderes y autoridades de la tierra.</a:t>
            </a:r>
          </a:p>
          <a:p>
            <a:pPr algn="just"/>
            <a:r>
              <a:rPr lang="es-GT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Hay que alabar a Dios no solo por lo que Él nos da, sino por lo que Él es para nosotros. </a:t>
            </a:r>
          </a:p>
          <a:p>
            <a:pPr algn="just"/>
            <a:r>
              <a:rPr lang="es-GT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Que esta lección ponga gratitud en su corazón y alabanza en sus labios.</a:t>
            </a:r>
          </a:p>
        </p:txBody>
      </p:sp>
    </p:spTree>
    <p:extLst>
      <p:ext uri="{BB962C8B-B14F-4D97-AF65-F5344CB8AC3E}">
        <p14:creationId xmlns:p14="http://schemas.microsoft.com/office/powerpoint/2010/main" val="56467710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1500">
        <p:split orient="vert"/>
      </p:transition>
    </mc:Choice>
    <mc:Fallback xmlns=""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176981" y="638166"/>
            <a:ext cx="5732208" cy="3976914"/>
          </a:xfrm>
        </p:spPr>
        <p:txBody>
          <a:bodyPr anchor="ctr">
            <a:normAutofit/>
          </a:bodyPr>
          <a:lstStyle/>
          <a:p>
            <a:pPr algn="ctr"/>
            <a:r>
              <a:rPr lang="es-GT" sz="6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PROCLAMEMOS LA GRANDEZA DEL SEÑOR</a:t>
            </a:r>
            <a:br>
              <a:rPr lang="es-GT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s-GT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Salmo 145:1-7. </a:t>
            </a:r>
            <a:endParaRPr lang="es-GT" sz="4400" dirty="0"/>
          </a:p>
        </p:txBody>
      </p:sp>
      <p:sp>
        <p:nvSpPr>
          <p:cNvPr id="6" name="Marcador de texto 5"/>
          <p:cNvSpPr>
            <a:spLocks noGrp="1"/>
          </p:cNvSpPr>
          <p:nvPr>
            <p:ph type="body" sz="half" idx="2"/>
          </p:nvPr>
        </p:nvSpPr>
        <p:spPr>
          <a:xfrm>
            <a:off x="2309252" y="4748974"/>
            <a:ext cx="1477495" cy="1283541"/>
          </a:xfrm>
          <a:prstGeom prst="ellipse">
            <a:avLst/>
          </a:prstGeom>
          <a:ln>
            <a:noFill/>
          </a:ln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>
            <a:normAutofit/>
          </a:bodyPr>
          <a:lstStyle/>
          <a:p>
            <a:pPr algn="ctr"/>
            <a:r>
              <a:rPr lang="es-GT" sz="54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1</a:t>
            </a:r>
          </a:p>
        </p:txBody>
      </p:sp>
      <p:pic>
        <p:nvPicPr>
          <p:cNvPr id="9" name="Imagen 8">
            <a:extLst>
              <a:ext uri="{FF2B5EF4-FFF2-40B4-BE49-F238E27FC236}">
                <a16:creationId xmlns:a16="http://schemas.microsoft.com/office/drawing/2014/main" id="{58DA19A0-0536-4FD6-8CBB-A38ACB28BCDD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2813" y="638169"/>
            <a:ext cx="5731877" cy="539434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47915543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26941" y="545690"/>
            <a:ext cx="11153782" cy="5751871"/>
          </a:xfrm>
        </p:spPr>
        <p:txBody>
          <a:bodyPr anchor="ctr">
            <a:noAutofit/>
          </a:bodyPr>
          <a:lstStyle/>
          <a:p>
            <a:pPr marL="449263" indent="-449263" algn="just">
              <a:buFont typeface="+mj-lt"/>
              <a:buAutoNum type="alphaUcPeriod"/>
            </a:pPr>
            <a:r>
              <a:rPr lang="es-GT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Proclamar su grandeza implica alabarlo exclusivamente a Él, V.1-3.</a:t>
            </a:r>
          </a:p>
          <a:p>
            <a:pPr marL="971550" lvl="1" indent="-514350" algn="just">
              <a:buFont typeface="+mj-lt"/>
              <a:buAutoNum type="arabicParenR"/>
            </a:pPr>
            <a:r>
              <a:rPr lang="es-GT" sz="3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Alabarlo y poner en alto su nombre. “Te exaltaré”.</a:t>
            </a:r>
          </a:p>
          <a:p>
            <a:pPr marL="971550" lvl="1" indent="-514350" algn="just">
              <a:buFont typeface="+mj-lt"/>
              <a:buAutoNum type="arabicParenR"/>
            </a:pPr>
            <a:r>
              <a:rPr lang="es-GT" sz="3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Alabarlo como el Rey de mi vida. “mi Rey”.</a:t>
            </a:r>
          </a:p>
          <a:p>
            <a:pPr marL="971550" lvl="1" indent="-514350" algn="just">
              <a:buFont typeface="+mj-lt"/>
              <a:buAutoNum type="arabicParenR"/>
            </a:pPr>
            <a:r>
              <a:rPr lang="es-GT" sz="3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Alabarlo de manera incesante. “cada día”.</a:t>
            </a:r>
          </a:p>
          <a:p>
            <a:pPr marL="971550" lvl="1" indent="-514350" algn="just">
              <a:buFont typeface="+mj-lt"/>
              <a:buAutoNum type="arabicParenR"/>
            </a:pPr>
            <a:r>
              <a:rPr lang="es-GT" sz="3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Alabarlo porque Él es digno.</a:t>
            </a:r>
          </a:p>
          <a:p>
            <a:pPr marL="971550" lvl="1" indent="-514350" algn="just">
              <a:buFont typeface="+mj-lt"/>
              <a:buAutoNum type="arabicParenR"/>
            </a:pPr>
            <a:r>
              <a:rPr lang="es-GT" sz="3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Alabarlo por su grandeza “inescrutable”=No podemos explicarla ni entenderla a cabalidad.  </a:t>
            </a:r>
          </a:p>
        </p:txBody>
      </p:sp>
    </p:spTree>
    <p:extLst>
      <p:ext uri="{BB962C8B-B14F-4D97-AF65-F5344CB8AC3E}">
        <p14:creationId xmlns:p14="http://schemas.microsoft.com/office/powerpoint/2010/main" val="2712613745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6193" y="545690"/>
            <a:ext cx="11179277" cy="5751871"/>
          </a:xfrm>
        </p:spPr>
        <p:txBody>
          <a:bodyPr>
            <a:normAutofit/>
          </a:bodyPr>
          <a:lstStyle/>
          <a:p>
            <a:pPr marL="536575" indent="-457200" algn="just">
              <a:buFont typeface="+mj-lt"/>
              <a:buAutoNum type="alphaUcPeriod" startAt="2"/>
            </a:pPr>
            <a:r>
              <a:rPr lang="es-GT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Proclamar su grandeza implica hablar de sus poderosas obras que Él realiza, V.4-7. </a:t>
            </a:r>
          </a:p>
          <a:p>
            <a:pPr marL="1000125" lvl="1" indent="-463550" algn="just">
              <a:buFont typeface="+mj-lt"/>
              <a:buAutoNum type="arabicParenR"/>
            </a:pPr>
            <a:r>
              <a:rPr lang="es-GT" sz="3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Hay que trasmitirles esto a las próximas generaciones.</a:t>
            </a:r>
          </a:p>
          <a:p>
            <a:pPr marL="1000125" lvl="1" indent="-463550" algn="just">
              <a:buFont typeface="+mj-lt"/>
              <a:buAutoNum type="arabicParenR"/>
            </a:pPr>
            <a:r>
              <a:rPr lang="es-GT" sz="3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Hay que meditar en la hermosura de su gloria y en sus hechos gloriosos.</a:t>
            </a:r>
          </a:p>
          <a:p>
            <a:pPr marL="1000125" lvl="1" indent="-463550" algn="just">
              <a:buFont typeface="+mj-lt"/>
              <a:buAutoNum type="arabicParenR"/>
            </a:pPr>
            <a:r>
              <a:rPr lang="es-GT" sz="3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Hay que tener un compromiso colectivo y personal, léase V.6.</a:t>
            </a:r>
          </a:p>
          <a:p>
            <a:pPr marL="1000125" lvl="1" indent="-463550" algn="just">
              <a:buFont typeface="+mj-lt"/>
              <a:buAutoNum type="arabicParenR"/>
            </a:pPr>
            <a:r>
              <a:rPr lang="es-GT" sz="3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Hay que celebrar y cantar de su bondad y su justicia, V.7.</a:t>
            </a:r>
          </a:p>
        </p:txBody>
      </p:sp>
    </p:spTree>
    <p:extLst>
      <p:ext uri="{BB962C8B-B14F-4D97-AF65-F5344CB8AC3E}">
        <p14:creationId xmlns:p14="http://schemas.microsoft.com/office/powerpoint/2010/main" val="6131442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EABBFF72-A475-4BBE-845F-56424A04DBF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6193" y="560439"/>
            <a:ext cx="11164529" cy="5737122"/>
          </a:xfrm>
        </p:spPr>
        <p:txBody>
          <a:bodyPr anchor="ctr">
            <a:normAutofit/>
          </a:bodyPr>
          <a:lstStyle/>
          <a:p>
            <a:pPr marL="450850" indent="-450850" algn="just">
              <a:buFont typeface="+mj-lt"/>
              <a:buAutoNum type="alphaUcPeriod" startAt="3"/>
            </a:pPr>
            <a:r>
              <a:rPr lang="es-GT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 cristiano no debe perder de vista la grandeza de Dios, más bien hay que reflexionar en su bondad, su poder y su justicia, y hablar de esto a otros de manera natural y espontanea.</a:t>
            </a:r>
          </a:p>
        </p:txBody>
      </p:sp>
    </p:spTree>
    <p:extLst>
      <p:ext uri="{BB962C8B-B14F-4D97-AF65-F5344CB8AC3E}">
        <p14:creationId xmlns:p14="http://schemas.microsoft.com/office/powerpoint/2010/main" val="2154436589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ítulo 3"/>
          <p:cNvSpPr>
            <a:spLocks noGrp="1"/>
          </p:cNvSpPr>
          <p:nvPr>
            <p:ph type="title"/>
          </p:nvPr>
        </p:nvSpPr>
        <p:spPr>
          <a:xfrm>
            <a:off x="0" y="638166"/>
            <a:ext cx="6095999" cy="3976914"/>
          </a:xfrm>
        </p:spPr>
        <p:txBody>
          <a:bodyPr anchor="ctr">
            <a:normAutofit/>
          </a:bodyPr>
          <a:lstStyle/>
          <a:p>
            <a:pPr algn="ctr"/>
            <a:r>
              <a:rPr lang="es-GT" sz="65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 SEÑOR ES MISERICORDIOSO</a:t>
            </a:r>
            <a:br>
              <a:rPr lang="es-GT" sz="6000" b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s-GT" sz="4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Salmo 145:8-16.</a:t>
            </a:r>
            <a:endParaRPr lang="es-GT" sz="4400" dirty="0"/>
          </a:p>
        </p:txBody>
      </p:sp>
      <p:sp>
        <p:nvSpPr>
          <p:cNvPr id="6" name="Marcador de texto 5"/>
          <p:cNvSpPr>
            <a:spLocks noGrp="1"/>
          </p:cNvSpPr>
          <p:nvPr>
            <p:ph type="body" sz="half" idx="2"/>
          </p:nvPr>
        </p:nvSpPr>
        <p:spPr>
          <a:xfrm>
            <a:off x="2309252" y="4748974"/>
            <a:ext cx="1477495" cy="1283541"/>
          </a:xfrm>
          <a:prstGeom prst="ellipse">
            <a:avLst/>
          </a:prstGeom>
          <a:ln>
            <a:noFill/>
          </a:ln>
          <a:effectLst>
            <a:outerShdw blurRad="152400" dist="317500" dir="5400000" sx="90000" sy="-19000" rotWithShape="0">
              <a:prstClr val="black">
                <a:alpha val="15000"/>
              </a:prst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8700000"/>
            </a:lightRig>
          </a:scene3d>
          <a:sp3d>
            <a:bevelT w="190500" h="38100"/>
          </a:sp3d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 anchor="ctr">
            <a:normAutofit/>
          </a:bodyPr>
          <a:lstStyle/>
          <a:p>
            <a:pPr algn="ctr"/>
            <a:r>
              <a:rPr lang="es-GT" sz="5400" dirty="0">
                <a:ln w="0"/>
                <a:solidFill>
                  <a:schemeClr val="bg1"/>
                </a:solidFill>
                <a:effectLst>
                  <a:outerShdw blurRad="38100" dist="19050" dir="2700000" algn="tl" rotWithShape="0">
                    <a:schemeClr val="dk1">
                      <a:alpha val="40000"/>
                    </a:schemeClr>
                  </a:outerShdw>
                </a:effectLst>
              </a:rPr>
              <a:t>2</a:t>
            </a:r>
          </a:p>
        </p:txBody>
      </p:sp>
      <p:pic>
        <p:nvPicPr>
          <p:cNvPr id="3" name="Imagen 2">
            <a:extLst>
              <a:ext uri="{FF2B5EF4-FFF2-40B4-BE49-F238E27FC236}">
                <a16:creationId xmlns:a16="http://schemas.microsoft.com/office/drawing/2014/main" id="{5231346D-C743-4709-9A46-0C8B5D888BCC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282813" y="641365"/>
            <a:ext cx="5724525" cy="5391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52575576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Marcador de contenido 2"/>
          <p:cNvSpPr>
            <a:spLocks noGrp="1"/>
          </p:cNvSpPr>
          <p:nvPr>
            <p:ph idx="1"/>
          </p:nvPr>
        </p:nvSpPr>
        <p:spPr>
          <a:xfrm>
            <a:off x="516194" y="545691"/>
            <a:ext cx="11164529" cy="5751870"/>
          </a:xfrm>
        </p:spPr>
        <p:txBody>
          <a:bodyPr anchor="ctr">
            <a:normAutofit/>
          </a:bodyPr>
          <a:lstStyle/>
          <a:p>
            <a:pPr marL="449263" indent="-449263" algn="just">
              <a:buFont typeface="+mj-lt"/>
              <a:buAutoNum type="alphaUcPeriod"/>
            </a:pPr>
            <a:r>
              <a:rPr lang="es-GT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El Señor es bondadoso y compasivo con nosotros. </a:t>
            </a:r>
          </a:p>
          <a:p>
            <a:pPr marL="901700" lvl="1" indent="-444500" algn="just">
              <a:buFont typeface="+mj-lt"/>
              <a:buAutoNum type="arabicParenR"/>
            </a:pPr>
            <a:r>
              <a:rPr lang="es-GT" sz="3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Esto se refleja en sus cualidades: clemente, lento para la ira, grande en misericordia y bueno para con todos, V.8-10.</a:t>
            </a:r>
          </a:p>
          <a:p>
            <a:pPr marL="901700" lvl="1" indent="-444500" algn="just">
              <a:buFont typeface="+mj-lt"/>
              <a:buAutoNum type="arabicParenR"/>
            </a:pPr>
            <a:r>
              <a:rPr lang="es-GT" sz="3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Esto lo experimentó Moisés. “… ¡Jehová! ¡Jehová! fuerte, misericordioso y piadoso; tardo para la ira, y grande en misericordia y verdad”, Éxodo 34:6.</a:t>
            </a:r>
          </a:p>
          <a:p>
            <a:pPr marL="901700" lvl="1" indent="-444500" algn="just">
              <a:buFont typeface="+mj-lt"/>
              <a:buAutoNum type="arabicParenR"/>
            </a:pPr>
            <a:r>
              <a:rPr lang="es-GT" sz="38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Esto nos lleva a hablar de su poder y de su gloria, V.11-13.</a:t>
            </a:r>
          </a:p>
        </p:txBody>
      </p:sp>
    </p:spTree>
    <p:extLst>
      <p:ext uri="{BB962C8B-B14F-4D97-AF65-F5344CB8AC3E}">
        <p14:creationId xmlns:p14="http://schemas.microsoft.com/office/powerpoint/2010/main" val="3052062454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800">
        <p:circle/>
      </p:transition>
    </mc:Choice>
    <mc:Fallback xmlns="">
      <p:transition spd="slow">
        <p:circle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</p:bldLst>
  </p:timing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855</TotalTime>
  <Words>695</Words>
  <Application>Microsoft Office PowerPoint</Application>
  <PresentationFormat>Panorámica</PresentationFormat>
  <Paragraphs>54</Paragraphs>
  <Slides>18</Slides>
  <Notes>1</Notes>
  <HiddenSlides>0</HiddenSlides>
  <MMClips>0</MMClips>
  <ScaleCrop>false</ScaleCrop>
  <HeadingPairs>
    <vt:vector size="6" baseType="variant">
      <vt:variant>
        <vt:lpstr>Fuentes usadas</vt:lpstr>
      </vt:variant>
      <vt:variant>
        <vt:i4>3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18</vt:i4>
      </vt:variant>
    </vt:vector>
  </HeadingPairs>
  <TitlesOfParts>
    <vt:vector size="22" baseType="lpstr">
      <vt:lpstr>Arial</vt:lpstr>
      <vt:lpstr>Calibri</vt:lpstr>
      <vt:lpstr>Calibri Light</vt:lpstr>
      <vt:lpstr>Tema de Office</vt:lpstr>
      <vt:lpstr>DIOS ES GRANDE</vt:lpstr>
      <vt:lpstr>VERSÍCULO CLAVE:  “Grande es Jehová, y digno de suprema alabanza; y su grandeza es inescrutable”, Salmo 145:3. </vt:lpstr>
      <vt:lpstr>INTRODUCCIÓN</vt:lpstr>
      <vt:lpstr>PROCLAMEMOS LA GRANDEZA DEL SEÑOR Salmo 145:1-7. </vt:lpstr>
      <vt:lpstr>Presentación de PowerPoint</vt:lpstr>
      <vt:lpstr>Presentación de PowerPoint</vt:lpstr>
      <vt:lpstr>Presentación de PowerPoint</vt:lpstr>
      <vt:lpstr>EL SEÑOR ES MISERICORDIOSO Salmo 145:8-16.</vt:lpstr>
      <vt:lpstr>Presentación de PowerPoint</vt:lpstr>
      <vt:lpstr>Presentación de PowerPoint</vt:lpstr>
      <vt:lpstr>Presentación de PowerPoint</vt:lpstr>
      <vt:lpstr>EL SEÑOR ES FIEL Salmo 145: 17-21.</vt:lpstr>
      <vt:lpstr>Presentación de PowerPoint</vt:lpstr>
      <vt:lpstr>Presentación de PowerPoint</vt:lpstr>
      <vt:lpstr>Presentación de PowerPoint</vt:lpstr>
      <vt:lpstr>DISCIPULADO Y    MINISTERIO EN ACCION</vt:lpstr>
      <vt:lpstr>Presentación de PowerPoint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EL DIA DEL SEÑOR</dc:title>
  <dc:creator>Alfonso Gaitan</dc:creator>
  <cp:lastModifiedBy>El Chiko de Rojo</cp:lastModifiedBy>
  <cp:revision>139</cp:revision>
  <dcterms:created xsi:type="dcterms:W3CDTF">2016-11-16T00:59:54Z</dcterms:created>
  <dcterms:modified xsi:type="dcterms:W3CDTF">2019-07-15T18:09:08Z</dcterms:modified>
</cp:coreProperties>
</file>