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4" r:id="rId8"/>
    <p:sldId id="280" r:id="rId9"/>
    <p:sldId id="264" r:id="rId10"/>
    <p:sldId id="265" r:id="rId11"/>
    <p:sldId id="283" r:id="rId12"/>
    <p:sldId id="282" r:id="rId13"/>
    <p:sldId id="281" r:id="rId14"/>
    <p:sldId id="267" r:id="rId15"/>
    <p:sldId id="268" r:id="rId16"/>
    <p:sldId id="276" r:id="rId17"/>
    <p:sldId id="269" r:id="rId18"/>
    <p:sldId id="275" r:id="rId19"/>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840B"/>
    <a:srgbClr val="A7A30D"/>
    <a:srgbClr val="000000"/>
    <a:srgbClr val="FFFFFF"/>
    <a:srgbClr val="BFBDCD"/>
    <a:srgbClr val="DADFF2"/>
    <a:srgbClr val="CFCDDD"/>
    <a:srgbClr val="B1AEC5"/>
    <a:srgbClr val="E5D8D2"/>
    <a:srgbClr val="A94D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660"/>
  </p:normalViewPr>
  <p:slideViewPr>
    <p:cSldViewPr snapToGrid="0">
      <p:cViewPr varScale="1">
        <p:scale>
          <a:sx n="70" d="100"/>
          <a:sy n="70" d="100"/>
        </p:scale>
        <p:origin x="57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10E4FB-4128-4B07-A710-FB42099C2F0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92563BC4-97A6-442A-9EF3-F0BA4BB0B6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D9DCBD95-E0F0-4974-A547-F61DE4CB4B56}"/>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5" name="Marcador de pie de página 4">
            <a:extLst>
              <a:ext uri="{FF2B5EF4-FFF2-40B4-BE49-F238E27FC236}">
                <a16:creationId xmlns:a16="http://schemas.microsoft.com/office/drawing/2014/main" id="{8E8741D9-C26E-493D-A3BC-0A8D2ED43DE5}"/>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EDEB703-0557-4DD2-A417-18F111631FFB}"/>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90444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CB0BE3-A7B5-44EE-97AB-DB8BB11216C3}"/>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A80A03EF-4109-45A6-BE0A-E461B1A72CA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BDE44B1C-E9B0-4C8B-A302-D9A3C0B3895F}"/>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5" name="Marcador de pie de página 4">
            <a:extLst>
              <a:ext uri="{FF2B5EF4-FFF2-40B4-BE49-F238E27FC236}">
                <a16:creationId xmlns:a16="http://schemas.microsoft.com/office/drawing/2014/main" id="{868B65CC-70E8-493E-A39D-D13B615FF550}"/>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A7098984-06F7-464A-8364-99AE1402D72F}"/>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135872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09209DA-3207-4E2B-8187-170C817F745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82F6F552-37BE-48BA-8D8B-DF1DDB29F31C}"/>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D5976B35-0001-496B-A13A-BA80F80743AE}"/>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5" name="Marcador de pie de página 4">
            <a:extLst>
              <a:ext uri="{FF2B5EF4-FFF2-40B4-BE49-F238E27FC236}">
                <a16:creationId xmlns:a16="http://schemas.microsoft.com/office/drawing/2014/main" id="{2A6066EF-597D-4CCD-805F-3FE96BA13FDA}"/>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2D53B520-C64B-47AB-A0AE-316E49A7A80B}"/>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3380204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32CF2C-D343-47CF-A6E6-E2F8F4D42AF4}"/>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E8F0C030-04DD-42A7-81C7-FF0B4395BED5}"/>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A2ED3712-BB6D-4D9E-8FCB-473703ED8A6A}"/>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5" name="Marcador de pie de página 4">
            <a:extLst>
              <a:ext uri="{FF2B5EF4-FFF2-40B4-BE49-F238E27FC236}">
                <a16:creationId xmlns:a16="http://schemas.microsoft.com/office/drawing/2014/main" id="{AFA2EDFF-23F3-4CEC-B438-C3A77B95006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6B5E3E5E-9312-4D32-A3A4-DE35D5E8DB1E}"/>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705683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2DD03-57AB-47B8-8E49-AFC325007AE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DB05D17-C6EC-411A-B782-ECD7DF4D23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4F7A0861-63B8-4C4C-A429-28AB7F9AD9FC}"/>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5" name="Marcador de pie de página 4">
            <a:extLst>
              <a:ext uri="{FF2B5EF4-FFF2-40B4-BE49-F238E27FC236}">
                <a16:creationId xmlns:a16="http://schemas.microsoft.com/office/drawing/2014/main" id="{CB568E5B-11F2-4575-BC30-7891CF60B6A8}"/>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800F742-FC1D-4EC7-99B9-863A4DB52E87}"/>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378009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F263D4-F7F5-48F7-AD80-59D29421194C}"/>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9BDF16E3-FF50-464D-B5DB-ECCE88FC13AF}"/>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A54ED55-E3A4-4C13-B857-70575AF24089}"/>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B3FC35C6-CEEE-4E78-A42B-B8BDCC8D0A17}"/>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6" name="Marcador de pie de página 5">
            <a:extLst>
              <a:ext uri="{FF2B5EF4-FFF2-40B4-BE49-F238E27FC236}">
                <a16:creationId xmlns:a16="http://schemas.microsoft.com/office/drawing/2014/main" id="{531294E8-46F5-45AE-8A1D-A006EFC30F34}"/>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06754E00-D9F1-4C0D-96D9-276285D3AE44}"/>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1055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6A3EE9-9C7E-4089-B979-417F8DC62D2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BEBC6CF-5B6E-4B24-B902-4D62DE4E8F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919FE6FA-0D72-4273-BF59-A7040FCD1ABF}"/>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443F8EB4-8604-4423-90FF-72E18285C3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F7B187B7-DD47-4A5D-8DB9-C8031DD7C77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F1539F42-43F7-40A6-9386-C9814E2681FA}"/>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8" name="Marcador de pie de página 7">
            <a:extLst>
              <a:ext uri="{FF2B5EF4-FFF2-40B4-BE49-F238E27FC236}">
                <a16:creationId xmlns:a16="http://schemas.microsoft.com/office/drawing/2014/main" id="{AF7EF958-BA7B-4B2A-A76F-5485242FBFB3}"/>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759ED5D4-0B9E-454C-BD73-1B405B7AC91F}"/>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4082568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189438-E231-48CA-B4B9-1BBAE9BBBBF2}"/>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F5789B29-0F8C-4100-A6D0-7A0FD7F4041C}"/>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4" name="Marcador de pie de página 3">
            <a:extLst>
              <a:ext uri="{FF2B5EF4-FFF2-40B4-BE49-F238E27FC236}">
                <a16:creationId xmlns:a16="http://schemas.microsoft.com/office/drawing/2014/main" id="{48574C80-A7F2-4119-972A-0B92B1C3402F}"/>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D461754A-9397-48F6-BB68-E084B295CB5A}"/>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105954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A586D3-3732-4354-9468-908224583B98}"/>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3" name="Marcador de pie de página 2">
            <a:extLst>
              <a:ext uri="{FF2B5EF4-FFF2-40B4-BE49-F238E27FC236}">
                <a16:creationId xmlns:a16="http://schemas.microsoft.com/office/drawing/2014/main" id="{375BD2E8-03F8-40DF-9AA5-1FC5E2ED5D40}"/>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578BA780-180C-48F6-B9BC-C6F597C83CD1}"/>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49891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A8D44F-3DD2-43F5-AEAE-8F6E31DC653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FF187BD7-69A2-40FE-ABBD-F13B7E80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5A8DA540-0029-4629-977C-ECE253F01F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46296921-7237-4FEC-BE3E-AA90273A30CB}"/>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6" name="Marcador de pie de página 5">
            <a:extLst>
              <a:ext uri="{FF2B5EF4-FFF2-40B4-BE49-F238E27FC236}">
                <a16:creationId xmlns:a16="http://schemas.microsoft.com/office/drawing/2014/main" id="{DC3D0D3A-CE13-4C87-8E28-AEE0B9F5230D}"/>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D9EAC041-F66D-425B-B527-5F29347A3D47}"/>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78749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F8354-4FAD-4E07-A4F3-3892D43EC0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43743618-0902-4195-AAB5-B7D2E64312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16BD5892-8962-4CE7-9C9C-4BCE55051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5EE2971-54AE-43A0-A500-591555CC8D7F}"/>
              </a:ext>
            </a:extLst>
          </p:cNvPr>
          <p:cNvSpPr>
            <a:spLocks noGrp="1"/>
          </p:cNvSpPr>
          <p:nvPr>
            <p:ph type="dt" sz="half" idx="10"/>
          </p:nvPr>
        </p:nvSpPr>
        <p:spPr/>
        <p:txBody>
          <a:bodyPr/>
          <a:lstStyle/>
          <a:p>
            <a:fld id="{A2CEC021-B5B3-4871-93CF-AB360676C655}" type="datetimeFigureOut">
              <a:rPr lang="es-GT" smtClean="0"/>
              <a:t>22/04/2019</a:t>
            </a:fld>
            <a:endParaRPr lang="es-GT"/>
          </a:p>
        </p:txBody>
      </p:sp>
      <p:sp>
        <p:nvSpPr>
          <p:cNvPr id="6" name="Marcador de pie de página 5">
            <a:extLst>
              <a:ext uri="{FF2B5EF4-FFF2-40B4-BE49-F238E27FC236}">
                <a16:creationId xmlns:a16="http://schemas.microsoft.com/office/drawing/2014/main" id="{81B7D863-32C3-407F-AF64-19079AC7239C}"/>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FF85C65B-1C0C-4BBA-8130-C750C9213701}"/>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370519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4FA774F-B7C9-4F04-AC3E-00A2E9B9B0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1BF4841-26EF-4F2F-A4DB-676D857A64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080E00DD-FAAE-4C80-9E6E-435BF2E68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EC021-B5B3-4871-93CF-AB360676C655}" type="datetimeFigureOut">
              <a:rPr lang="es-GT" smtClean="0"/>
              <a:t>22/04/2019</a:t>
            </a:fld>
            <a:endParaRPr lang="es-GT"/>
          </a:p>
        </p:txBody>
      </p:sp>
      <p:sp>
        <p:nvSpPr>
          <p:cNvPr id="5" name="Marcador de pie de página 4">
            <a:extLst>
              <a:ext uri="{FF2B5EF4-FFF2-40B4-BE49-F238E27FC236}">
                <a16:creationId xmlns:a16="http://schemas.microsoft.com/office/drawing/2014/main" id="{B9F15A19-502A-454C-BEC4-D78A3F7D35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66DE3CBD-9BA9-4D0F-BC6C-380E55E55D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88481-70E9-4EE3-A33E-1264851D7926}" type="slidenum">
              <a:rPr lang="es-GT" smtClean="0"/>
              <a:t>‹Nº›</a:t>
            </a:fld>
            <a:endParaRPr lang="es-GT"/>
          </a:p>
        </p:txBody>
      </p:sp>
    </p:spTree>
    <p:extLst>
      <p:ext uri="{BB962C8B-B14F-4D97-AF65-F5344CB8AC3E}">
        <p14:creationId xmlns:p14="http://schemas.microsoft.com/office/powerpoint/2010/main" val="2485229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7648" y="-24959"/>
            <a:ext cx="6104351" cy="6882959"/>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a:extLst>
              <a:ext uri="{FF2B5EF4-FFF2-40B4-BE49-F238E27FC236}">
                <a16:creationId xmlns:a16="http://schemas.microsoft.com/office/drawing/2014/main" id="{DB903E5D-8E24-49D2-99EA-A332BB8DF719}"/>
              </a:ext>
            </a:extLst>
          </p:cNvPr>
          <p:cNvSpPr>
            <a:spLocks noGrp="1"/>
          </p:cNvSpPr>
          <p:nvPr>
            <p:ph type="title"/>
          </p:nvPr>
        </p:nvSpPr>
        <p:spPr>
          <a:xfrm>
            <a:off x="338203" y="551145"/>
            <a:ext cx="5430583" cy="5761973"/>
          </a:xfrm>
        </p:spPr>
        <p:txBody>
          <a:bodyPr anchor="ctr">
            <a:noAutofit/>
          </a:bodyPr>
          <a:lstStyle/>
          <a:p>
            <a:pPr algn="ctr"/>
            <a:r>
              <a:rPr lang="es-GT" sz="6800" b="1" dirty="0">
                <a:effectLst>
                  <a:outerShdw blurRad="38100" dist="38100" dir="2700000" algn="tl">
                    <a:srgbClr val="000000">
                      <a:alpha val="43137"/>
                    </a:srgbClr>
                  </a:outerShdw>
                </a:effectLst>
              </a:rPr>
              <a:t>LA MUERTE HA SIDO </a:t>
            </a:r>
            <a:r>
              <a:rPr lang="es-GT" sz="6800" b="1" dirty="0" smtClean="0">
                <a:effectLst>
                  <a:outerShdw blurRad="38100" dist="38100" dir="2700000" algn="tl">
                    <a:srgbClr val="000000">
                      <a:alpha val="43137"/>
                    </a:srgbClr>
                  </a:outerShdw>
                </a:effectLst>
              </a:rPr>
              <a:t>DESTRUIDA</a:t>
            </a:r>
            <a:endParaRPr lang="es-GT" sz="6800" b="1" dirty="0">
              <a:effectLst>
                <a:outerShdw blurRad="38100" dist="38100" dir="2700000" algn="tl">
                  <a:srgbClr val="000000">
                    <a:alpha val="43137"/>
                  </a:srgbClr>
                </a:outerShdw>
              </a:effectLst>
            </a:endParaRPr>
          </a:p>
        </p:txBody>
      </p:sp>
      <p:sp>
        <p:nvSpPr>
          <p:cNvPr id="5" name="Rectángulo 4">
            <a:extLst>
              <a:ext uri="{FF2B5EF4-FFF2-40B4-BE49-F238E27FC236}">
                <a16:creationId xmlns:a16="http://schemas.microsoft.com/office/drawing/2014/main" id="{4E2DD404-5251-437A-83E6-DF268D9C04FC}"/>
              </a:ext>
            </a:extLst>
          </p:cNvPr>
          <p:cNvSpPr/>
          <p:nvPr/>
        </p:nvSpPr>
        <p:spPr>
          <a:xfrm>
            <a:off x="8699877" y="526279"/>
            <a:ext cx="3187323" cy="1631216"/>
          </a:xfrm>
          <a:prstGeom prst="rect">
            <a:avLst/>
          </a:prstGeom>
        </p:spPr>
        <p:txBody>
          <a:bodyPr wrap="square">
            <a:spAutoFit/>
          </a:bodyPr>
          <a:lstStyle/>
          <a:p>
            <a:pPr algn="ctr"/>
            <a:r>
              <a:rPr lang="es-GT" sz="5000" dirty="0" smtClean="0">
                <a:solidFill>
                  <a:srgbClr val="FFC000"/>
                </a:solidFill>
                <a:latin typeface="Bauhaus 93" panose="04030905020B02020C02" pitchFamily="82" charset="0"/>
              </a:rPr>
              <a:t>JESÚS RESUCITÓ </a:t>
            </a:r>
            <a:endParaRPr lang="es-GT" sz="5000" dirty="0">
              <a:solidFill>
                <a:srgbClr val="FFC000"/>
              </a:solidFill>
              <a:latin typeface="Bauhaus 93" panose="04030905020B02020C02" pitchFamily="82" charset="0"/>
            </a:endParaRPr>
          </a:p>
        </p:txBody>
      </p:sp>
    </p:spTree>
    <p:extLst>
      <p:ext uri="{BB962C8B-B14F-4D97-AF65-F5344CB8AC3E}">
        <p14:creationId xmlns:p14="http://schemas.microsoft.com/office/powerpoint/2010/main" val="211380686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782D65-6D59-4B30-B18A-CD22EB49BEFA}"/>
              </a:ext>
            </a:extLst>
          </p:cNvPr>
          <p:cNvSpPr>
            <a:spLocks noGrp="1"/>
          </p:cNvSpPr>
          <p:nvPr>
            <p:ph idx="1"/>
          </p:nvPr>
        </p:nvSpPr>
        <p:spPr>
          <a:xfrm>
            <a:off x="526093" y="551145"/>
            <a:ext cx="11173217" cy="5755526"/>
          </a:xfrm>
        </p:spPr>
        <p:txBody>
          <a:bodyPr anchor="ctr">
            <a:normAutofit/>
          </a:bodyPr>
          <a:lstStyle/>
          <a:p>
            <a:pPr marL="538163" indent="-538163" algn="just">
              <a:buFont typeface="+mj-lt"/>
              <a:buAutoNum type="alphaUcPeriod" startAt="2"/>
            </a:pPr>
            <a:r>
              <a:rPr lang="es-GT" sz="4000" dirty="0">
                <a:effectLst>
                  <a:outerShdw blurRad="38100" dist="38100" dir="2700000" algn="tl">
                    <a:srgbClr val="000000">
                      <a:alpha val="43137"/>
                    </a:srgbClr>
                  </a:outerShdw>
                </a:effectLst>
              </a:rPr>
              <a:t>La naturaleza del cuerpo resucitado, V.42-49. </a:t>
            </a:r>
          </a:p>
          <a:p>
            <a:pPr marL="989013" lvl="1" indent="-450850" algn="just">
              <a:buFont typeface="+mj-lt"/>
              <a:buAutoNum type="arabicParenR"/>
            </a:pPr>
            <a:r>
              <a:rPr lang="es-GT" sz="3800" dirty="0">
                <a:effectLst>
                  <a:outerShdw blurRad="38100" dist="38100" dir="2700000" algn="tl">
                    <a:srgbClr val="000000">
                      <a:alpha val="43137"/>
                    </a:srgbClr>
                  </a:outerShdw>
                </a:effectLst>
              </a:rPr>
              <a:t>Los contrastes entre nuestro cuerpo presente y nuestro futuro cuerpo de resurrección, V.42-44.</a:t>
            </a:r>
          </a:p>
          <a:p>
            <a:pPr marL="1441450" lvl="2" indent="-446088" algn="just">
              <a:buFont typeface="+mj-lt"/>
              <a:buAutoNum type="alphaLcParenR"/>
            </a:pPr>
            <a:r>
              <a:rPr lang="es-GT" sz="3600" dirty="0">
                <a:effectLst>
                  <a:outerShdw blurRad="38100" dist="38100" dir="2700000" algn="tl">
                    <a:srgbClr val="000000">
                      <a:alpha val="43137"/>
                    </a:srgbClr>
                  </a:outerShdw>
                </a:effectLst>
              </a:rPr>
              <a:t>Corruptible contra incorruptible.</a:t>
            </a:r>
          </a:p>
          <a:p>
            <a:pPr marL="1441450" lvl="2" indent="-446088" algn="just">
              <a:buFont typeface="+mj-lt"/>
              <a:buAutoNum type="alphaLcParenR"/>
            </a:pPr>
            <a:r>
              <a:rPr lang="es-GT" sz="3600" dirty="0">
                <a:effectLst>
                  <a:outerShdw blurRad="38100" dist="38100" dir="2700000" algn="tl">
                    <a:srgbClr val="000000">
                      <a:alpha val="43137"/>
                    </a:srgbClr>
                  </a:outerShdw>
                </a:effectLst>
              </a:rPr>
              <a:t>Deshonra contra gloria.</a:t>
            </a:r>
          </a:p>
          <a:p>
            <a:pPr marL="1441450" lvl="2" indent="-446088" algn="just">
              <a:buFont typeface="+mj-lt"/>
              <a:buAutoNum type="alphaLcParenR"/>
            </a:pPr>
            <a:r>
              <a:rPr lang="es-GT" sz="3600" dirty="0">
                <a:effectLst>
                  <a:outerShdw blurRad="38100" dist="38100" dir="2700000" algn="tl">
                    <a:srgbClr val="000000">
                      <a:alpha val="43137"/>
                    </a:srgbClr>
                  </a:outerShdw>
                </a:effectLst>
              </a:rPr>
              <a:t>Debilidad contra poder. </a:t>
            </a:r>
          </a:p>
          <a:p>
            <a:pPr marL="1441450" lvl="2" indent="-446088" algn="just">
              <a:buFont typeface="+mj-lt"/>
              <a:buAutoNum type="alphaLcParenR"/>
            </a:pPr>
            <a:r>
              <a:rPr lang="es-GT" sz="3600" dirty="0">
                <a:effectLst>
                  <a:outerShdw blurRad="38100" dist="38100" dir="2700000" algn="tl">
                    <a:srgbClr val="000000">
                      <a:alpha val="43137"/>
                    </a:srgbClr>
                  </a:outerShdw>
                </a:effectLst>
              </a:rPr>
              <a:t>Natural contra espiritual. </a:t>
            </a:r>
          </a:p>
          <a:p>
            <a:pPr marL="995362" lvl="2" indent="0" algn="just">
              <a:buNone/>
            </a:pPr>
            <a:r>
              <a:rPr lang="es-GT" sz="3600" dirty="0">
                <a:effectLst>
                  <a:outerShdw blurRad="38100" dist="38100" dir="2700000" algn="tl">
                    <a:srgbClr val="000000">
                      <a:alpha val="43137"/>
                    </a:srgbClr>
                  </a:outerShdw>
                </a:effectLst>
              </a:rPr>
              <a:t>“En todos los sentidos, ¡el cuerpo resucitado </a:t>
            </a:r>
            <a:r>
              <a:rPr lang="es-GT" sz="3600" dirty="0" smtClean="0">
                <a:effectLst>
                  <a:outerShdw blurRad="38100" dist="38100" dir="2700000" algn="tl">
                    <a:srgbClr val="000000">
                      <a:alpha val="43137"/>
                    </a:srgbClr>
                  </a:outerShdw>
                </a:effectLst>
              </a:rPr>
              <a:t>gana</a:t>
            </a:r>
            <a:r>
              <a:rPr lang="es-GT" sz="3600"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7765331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782D65-6D59-4B30-B18A-CD22EB49BEFA}"/>
              </a:ext>
            </a:extLst>
          </p:cNvPr>
          <p:cNvSpPr>
            <a:spLocks noGrp="1"/>
          </p:cNvSpPr>
          <p:nvPr>
            <p:ph idx="1"/>
          </p:nvPr>
        </p:nvSpPr>
        <p:spPr>
          <a:xfrm>
            <a:off x="526093" y="551145"/>
            <a:ext cx="11173217" cy="5755526"/>
          </a:xfrm>
        </p:spPr>
        <p:txBody>
          <a:bodyPr anchor="ctr">
            <a:normAutofit/>
          </a:bodyPr>
          <a:lstStyle/>
          <a:p>
            <a:pPr marL="538163" indent="-538163" algn="just">
              <a:buFont typeface="+mj-lt"/>
              <a:buAutoNum type="alphaUcPeriod" startAt="2"/>
            </a:pPr>
            <a:r>
              <a:rPr lang="es-GT" sz="4000" dirty="0">
                <a:effectLst>
                  <a:outerShdw blurRad="38100" dist="38100" dir="2700000" algn="tl">
                    <a:srgbClr val="000000">
                      <a:alpha val="43137"/>
                    </a:srgbClr>
                  </a:outerShdw>
                </a:effectLst>
              </a:rPr>
              <a:t>La naturaleza del cuerpo resucitado, V.42-49. </a:t>
            </a:r>
          </a:p>
          <a:p>
            <a:pPr marL="989013" lvl="1" indent="-450850" algn="just">
              <a:buFont typeface="+mj-lt"/>
              <a:buAutoNum type="arabicParenR" startAt="2"/>
            </a:pPr>
            <a:r>
              <a:rPr lang="es-GT" sz="3800" dirty="0">
                <a:effectLst>
                  <a:outerShdw blurRad="38100" dist="38100" dir="2700000" algn="tl">
                    <a:srgbClr val="000000">
                      <a:alpha val="43137"/>
                    </a:srgbClr>
                  </a:outerShdw>
                </a:effectLst>
              </a:rPr>
              <a:t>Los contrastes entre Adán y Cristo, V.45-49.</a:t>
            </a:r>
          </a:p>
          <a:p>
            <a:pPr marL="1441450" lvl="2" indent="-446088" algn="just">
              <a:buFont typeface="+mj-lt"/>
              <a:buAutoNum type="alphaLcParenR"/>
            </a:pPr>
            <a:r>
              <a:rPr lang="es-GT" sz="3600" dirty="0">
                <a:effectLst>
                  <a:outerShdw blurRad="38100" dist="38100" dir="2700000" algn="tl">
                    <a:srgbClr val="000000">
                      <a:alpha val="43137"/>
                    </a:srgbClr>
                  </a:outerShdw>
                </a:effectLst>
              </a:rPr>
              <a:t>En Adán alma viviente, en Cristo espíritu vivificante.</a:t>
            </a:r>
          </a:p>
          <a:p>
            <a:pPr marL="1441450" lvl="2" indent="-446088" algn="just">
              <a:buFont typeface="+mj-lt"/>
              <a:buAutoNum type="alphaLcParenR"/>
            </a:pPr>
            <a:r>
              <a:rPr lang="es-GT" sz="3600" dirty="0">
                <a:effectLst>
                  <a:outerShdw blurRad="38100" dist="38100" dir="2700000" algn="tl">
                    <a:srgbClr val="000000">
                      <a:alpha val="43137"/>
                    </a:srgbClr>
                  </a:outerShdw>
                </a:effectLst>
              </a:rPr>
              <a:t>En Adán todos llevamos su imagen, en Cristo llevaremos su imagen de resurrección.</a:t>
            </a:r>
          </a:p>
          <a:p>
            <a:pPr marL="1441450" lvl="2" indent="-446088" algn="just">
              <a:buFont typeface="+mj-lt"/>
              <a:buAutoNum type="alphaLcParenR"/>
            </a:pPr>
            <a:r>
              <a:rPr lang="es-GT" sz="3600" dirty="0">
                <a:effectLst>
                  <a:outerShdw blurRad="38100" dist="38100" dir="2700000" algn="tl">
                    <a:srgbClr val="000000">
                      <a:alpha val="43137"/>
                    </a:srgbClr>
                  </a:outerShdw>
                </a:effectLst>
              </a:rPr>
              <a:t>En Adán todos somos terrenales, en Cristo todos seremos celestiales.</a:t>
            </a:r>
          </a:p>
        </p:txBody>
      </p:sp>
    </p:spTree>
    <p:extLst>
      <p:ext uri="{BB962C8B-B14F-4D97-AF65-F5344CB8AC3E}">
        <p14:creationId xmlns:p14="http://schemas.microsoft.com/office/powerpoint/2010/main" val="42411025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2BC870-9F67-488C-9EF5-2A4DED2C6391}"/>
              </a:ext>
            </a:extLst>
          </p:cNvPr>
          <p:cNvSpPr>
            <a:spLocks noGrp="1"/>
          </p:cNvSpPr>
          <p:nvPr>
            <p:ph idx="1"/>
          </p:nvPr>
        </p:nvSpPr>
        <p:spPr>
          <a:xfrm>
            <a:off x="538619" y="526094"/>
            <a:ext cx="11160691" cy="5799550"/>
          </a:xfrm>
        </p:spPr>
        <p:txBody>
          <a:bodyPr anchor="ctr">
            <a:normAutofit/>
          </a:bodyPr>
          <a:lstStyle/>
          <a:p>
            <a:pPr marL="514350" indent="-514350" algn="just">
              <a:buFont typeface="+mj-lt"/>
              <a:buAutoNum type="alphaUcPeriod" startAt="3"/>
            </a:pPr>
            <a:r>
              <a:rPr lang="es-GT" sz="4000" dirty="0" smtClean="0">
                <a:effectLst>
                  <a:outerShdw blurRad="38100" dist="38100" dir="2700000" algn="tl">
                    <a:srgbClr val="000000">
                      <a:alpha val="43137"/>
                    </a:srgbClr>
                  </a:outerShdw>
                </a:effectLst>
              </a:rPr>
              <a:t>Jesucristo </a:t>
            </a:r>
            <a:r>
              <a:rPr lang="es-GT" sz="4000" dirty="0">
                <a:effectLst>
                  <a:outerShdw blurRad="38100" dist="38100" dir="2700000" algn="tl">
                    <a:srgbClr val="000000">
                      <a:alpha val="43137"/>
                    </a:srgbClr>
                  </a:outerShdw>
                </a:effectLst>
              </a:rPr>
              <a:t>nos da la esperanza de vivir en la condición de resurrección en el futuro. El cristiano de hoy debe anhelar honrar a Dios con su cuerpo, 1 Corintios 6:19</a:t>
            </a:r>
            <a:r>
              <a:rPr lang="es-GT" sz="4000" dirty="0" smtClean="0">
                <a:effectLst>
                  <a:outerShdw blurRad="38100" dist="38100" dir="2700000" algn="tl">
                    <a:srgbClr val="000000">
                      <a:alpha val="43137"/>
                    </a:srgbClr>
                  </a:outerShdw>
                </a:effectLst>
              </a:rPr>
              <a:t>.</a:t>
            </a:r>
            <a:endParaRPr lang="es-GT"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414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6065" y="732314"/>
            <a:ext cx="5830887" cy="5405437"/>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38204" y="375782"/>
            <a:ext cx="5386192" cy="3331922"/>
          </a:xfrm>
        </p:spPr>
        <p:txBody>
          <a:bodyPr anchor="ctr">
            <a:noAutofit/>
          </a:bodyPr>
          <a:lstStyle/>
          <a:p>
            <a:pPr algn="ctr"/>
            <a:r>
              <a:rPr lang="es-GT" sz="5400" b="1" dirty="0">
                <a:effectLst>
                  <a:outerShdw blurRad="38100" dist="38100" dir="2700000" algn="tl">
                    <a:srgbClr val="000000">
                      <a:alpha val="43137"/>
                    </a:srgbClr>
                  </a:outerShdw>
                </a:effectLst>
              </a:rPr>
              <a:t>TRIUNFANTES GRACIAS A LA VICTORIA DE </a:t>
            </a:r>
            <a:r>
              <a:rPr lang="es-GT" sz="5400" b="1" dirty="0" smtClean="0">
                <a:effectLst>
                  <a:outerShdw blurRad="38100" dist="38100" dir="2700000" algn="tl">
                    <a:srgbClr val="000000">
                      <a:alpha val="43137"/>
                    </a:srgbClr>
                  </a:outerShdw>
                </a:effectLst>
              </a:rPr>
              <a:t>CRISTO</a:t>
            </a:r>
            <a:endParaRPr lang="es-GT" sz="5400" b="1" dirty="0">
              <a:effectLst>
                <a:outerShdw blurRad="38100" dist="38100" dir="2700000" algn="tl">
                  <a:srgbClr val="000000">
                    <a:alpha val="43137"/>
                  </a:srgbClr>
                </a:outerShdw>
              </a:effectLst>
            </a:endParaRP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50729" y="3992624"/>
            <a:ext cx="5398718" cy="883433"/>
          </a:xfrm>
        </p:spPr>
        <p:txBody>
          <a:bodyPr anchor="ctr">
            <a:normAutofit/>
          </a:bodyPr>
          <a:lstStyle/>
          <a:p>
            <a:pPr algn="ctr"/>
            <a:r>
              <a:rPr lang="es-GT" sz="3800" dirty="0">
                <a:effectLst>
                  <a:outerShdw blurRad="38100" dist="38100" dir="2700000" algn="tl">
                    <a:srgbClr val="000000">
                      <a:alpha val="43137"/>
                    </a:srgbClr>
                  </a:outerShdw>
                </a:effectLst>
              </a:rPr>
              <a:t>1 Corintios 15:50-57.</a:t>
            </a:r>
          </a:p>
        </p:txBody>
      </p:sp>
      <p:sp>
        <p:nvSpPr>
          <p:cNvPr id="9" name="Elipse 8"/>
          <p:cNvSpPr/>
          <p:nvPr/>
        </p:nvSpPr>
        <p:spPr>
          <a:xfrm>
            <a:off x="2278711" y="5126578"/>
            <a:ext cx="1529202" cy="1143000"/>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effectLst>
                  <a:outerShdw blurRad="38100" dist="38100" dir="2700000" algn="tl">
                    <a:srgbClr val="000000">
                      <a:alpha val="43137"/>
                    </a:srgbClr>
                  </a:outerShdw>
                </a:effectLst>
              </a:rPr>
              <a:t>3</a:t>
            </a:r>
          </a:p>
        </p:txBody>
      </p:sp>
      <p:sp>
        <p:nvSpPr>
          <p:cNvPr id="8" name="Rectángulo 4">
            <a:extLst>
              <a:ext uri="{FF2B5EF4-FFF2-40B4-BE49-F238E27FC236}">
                <a16:creationId xmlns:a16="http://schemas.microsoft.com/office/drawing/2014/main" id="{D4E0589D-B49B-45EB-9F03-01C347ABD12E}"/>
              </a:ext>
            </a:extLst>
          </p:cNvPr>
          <p:cNvSpPr/>
          <p:nvPr/>
        </p:nvSpPr>
        <p:spPr>
          <a:xfrm>
            <a:off x="6690518" y="4158734"/>
            <a:ext cx="4621981" cy="1754326"/>
          </a:xfrm>
          <a:prstGeom prst="rect">
            <a:avLst/>
          </a:prstGeom>
        </p:spPr>
        <p:txBody>
          <a:bodyPr wrap="square">
            <a:spAutoFit/>
          </a:bodyPr>
          <a:lstStyle/>
          <a:p>
            <a:pPr algn="ctr"/>
            <a:r>
              <a:rPr lang="es-GT" sz="3600" b="1" dirty="0" smtClean="0">
                <a:solidFill>
                  <a:schemeClr val="accent4">
                    <a:lumMod val="60000"/>
                    <a:lumOff val="40000"/>
                  </a:schemeClr>
                </a:solidFill>
                <a:latin typeface="Broadway" pitchFamily="82" charset="0"/>
              </a:rPr>
              <a:t>LOS MUERTOS EN CRISTO RESUCITARÁN.</a:t>
            </a:r>
            <a:endParaRPr lang="es-GT" sz="3600" b="1" dirty="0">
              <a:solidFill>
                <a:schemeClr val="accent4">
                  <a:lumMod val="60000"/>
                  <a:lumOff val="40000"/>
                </a:schemeClr>
              </a:solidFill>
              <a:latin typeface="Broadway" pitchFamily="82" charset="0"/>
            </a:endParaRPr>
          </a:p>
        </p:txBody>
      </p:sp>
    </p:spTree>
    <p:extLst>
      <p:ext uri="{BB962C8B-B14F-4D97-AF65-F5344CB8AC3E}">
        <p14:creationId xmlns:p14="http://schemas.microsoft.com/office/powerpoint/2010/main" val="7140467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1158BB9-8B5B-49FA-A389-38A8CAABA6F0}"/>
              </a:ext>
            </a:extLst>
          </p:cNvPr>
          <p:cNvSpPr>
            <a:spLocks noGrp="1"/>
          </p:cNvSpPr>
          <p:nvPr>
            <p:ph idx="1"/>
          </p:nvPr>
        </p:nvSpPr>
        <p:spPr>
          <a:xfrm>
            <a:off x="513567" y="551328"/>
            <a:ext cx="11185743" cy="5768789"/>
          </a:xfrm>
        </p:spPr>
        <p:txBody>
          <a:bodyPr anchor="ctr">
            <a:noAutofit/>
          </a:bodyPr>
          <a:lstStyle/>
          <a:p>
            <a:pPr marL="538163" indent="-538163" algn="just">
              <a:buFont typeface="+mj-lt"/>
              <a:buAutoNum type="alphaUcPeriod"/>
            </a:pPr>
            <a:r>
              <a:rPr lang="es-GT" sz="4000" dirty="0">
                <a:effectLst>
                  <a:outerShdw blurRad="38100" dist="38100" dir="2700000" algn="tl">
                    <a:srgbClr val="000000">
                      <a:alpha val="43137"/>
                    </a:srgbClr>
                  </a:outerShdw>
                </a:effectLst>
              </a:rPr>
              <a:t>La necesidad de la resurrección, V.50-54. </a:t>
            </a:r>
          </a:p>
          <a:p>
            <a:pPr marL="914400" lvl="1" indent="-457200" algn="just">
              <a:buFont typeface="+mj-lt"/>
              <a:buAutoNum type="arabicParenR"/>
            </a:pPr>
            <a:r>
              <a:rPr lang="es-GT" sz="3800" dirty="0">
                <a:effectLst>
                  <a:outerShdw blurRad="38100" dist="38100" dir="2700000" algn="tl">
                    <a:srgbClr val="000000">
                      <a:alpha val="43137"/>
                    </a:srgbClr>
                  </a:outerShdw>
                </a:effectLst>
              </a:rPr>
              <a:t>Porque el cuerpo que tenemos hoy no es adecuado para vivir la eternidad, V. 50.</a:t>
            </a:r>
          </a:p>
          <a:p>
            <a:pPr marL="914400" lvl="1" indent="-457200" algn="just">
              <a:buFont typeface="+mj-lt"/>
              <a:buAutoNum type="arabicParenR"/>
            </a:pPr>
            <a:r>
              <a:rPr lang="es-GT" sz="3800" dirty="0">
                <a:effectLst>
                  <a:outerShdw blurRad="38100" dist="38100" dir="2700000" algn="tl">
                    <a:srgbClr val="000000">
                      <a:alpha val="43137"/>
                    </a:srgbClr>
                  </a:outerShdw>
                </a:effectLst>
              </a:rPr>
              <a:t>Porque en el arrebatamiento el cuerpo de los cristianos será transformado, V.51-52. Véase 1 Tesalonicenses 4:13-17.</a:t>
            </a:r>
          </a:p>
          <a:p>
            <a:pPr marL="914400" lvl="1" indent="-457200" algn="just">
              <a:buFont typeface="+mj-lt"/>
              <a:buAutoNum type="arabicParenR"/>
            </a:pPr>
            <a:r>
              <a:rPr lang="es-GT" sz="3800" dirty="0">
                <a:effectLst>
                  <a:outerShdw blurRad="38100" dist="38100" dir="2700000" algn="tl">
                    <a:srgbClr val="000000">
                      <a:alpha val="43137"/>
                    </a:srgbClr>
                  </a:outerShdw>
                </a:effectLst>
              </a:rPr>
              <a:t>Porque es necesario que esto corruptible se vista de incorrupción, V.52-54. </a:t>
            </a:r>
          </a:p>
        </p:txBody>
      </p:sp>
    </p:spTree>
    <p:extLst>
      <p:ext uri="{BB962C8B-B14F-4D97-AF65-F5344CB8AC3E}">
        <p14:creationId xmlns:p14="http://schemas.microsoft.com/office/powerpoint/2010/main" val="1217251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43BFDC-B296-4C11-BF9B-8A04CDC172AD}"/>
              </a:ext>
            </a:extLst>
          </p:cNvPr>
          <p:cNvSpPr>
            <a:spLocks noGrp="1"/>
          </p:cNvSpPr>
          <p:nvPr>
            <p:ph idx="1"/>
          </p:nvPr>
        </p:nvSpPr>
        <p:spPr>
          <a:xfrm>
            <a:off x="526093" y="564776"/>
            <a:ext cx="11173217" cy="5741895"/>
          </a:xfrm>
        </p:spPr>
        <p:txBody>
          <a:bodyPr anchor="ctr">
            <a:normAutofit lnSpcReduction="10000"/>
          </a:bodyPr>
          <a:lstStyle/>
          <a:p>
            <a:pPr marL="542925" indent="-542925" algn="just">
              <a:buFont typeface="+mj-lt"/>
              <a:buAutoNum type="alphaUcPeriod" startAt="2"/>
            </a:pPr>
            <a:r>
              <a:rPr lang="es-GT" sz="3800" dirty="0">
                <a:effectLst>
                  <a:outerShdw blurRad="38100" dist="38100" dir="2700000" algn="tl">
                    <a:srgbClr val="000000">
                      <a:alpha val="43137"/>
                    </a:srgbClr>
                  </a:outerShdw>
                </a:effectLst>
              </a:rPr>
              <a:t>La resurrección es la derrota final de la muerte, V.55-57. </a:t>
            </a:r>
          </a:p>
          <a:p>
            <a:pPr marL="971550" lvl="1" indent="-514350" algn="just">
              <a:buFont typeface="+mj-lt"/>
              <a:buAutoNum type="arabicParenR"/>
            </a:pPr>
            <a:r>
              <a:rPr lang="es-GT" sz="3600" dirty="0">
                <a:effectLst>
                  <a:outerShdw blurRad="38100" dist="38100" dir="2700000" algn="tl">
                    <a:srgbClr val="000000">
                      <a:alpha val="43137"/>
                    </a:srgbClr>
                  </a:outerShdw>
                </a:effectLst>
              </a:rPr>
              <a:t>La muerte será finalmente destruida, V. 55. “Esto nos causa regocijo”. </a:t>
            </a:r>
          </a:p>
          <a:p>
            <a:pPr marL="971550" lvl="1" indent="-514350" algn="just">
              <a:buFont typeface="+mj-lt"/>
              <a:buAutoNum type="arabicParenR"/>
            </a:pPr>
            <a:r>
              <a:rPr lang="es-GT" sz="3600" dirty="0">
                <a:effectLst>
                  <a:outerShdw blurRad="38100" dist="38100" dir="2700000" algn="tl">
                    <a:srgbClr val="000000">
                      <a:alpha val="43137"/>
                    </a:srgbClr>
                  </a:outerShdw>
                </a:effectLst>
              </a:rPr>
              <a:t>El aguijón de la muerte será derrotada, V.56.</a:t>
            </a:r>
          </a:p>
          <a:p>
            <a:pPr marL="1428750" lvl="2" indent="-514350" algn="just">
              <a:buFont typeface="+mj-lt"/>
              <a:buAutoNum type="alphaLcParenR"/>
            </a:pPr>
            <a:r>
              <a:rPr lang="es-GT" sz="3400" dirty="0">
                <a:effectLst>
                  <a:outerShdw blurRad="38100" dist="38100" dir="2700000" algn="tl">
                    <a:srgbClr val="000000">
                      <a:alpha val="43137"/>
                    </a:srgbClr>
                  </a:outerShdw>
                </a:effectLst>
              </a:rPr>
              <a:t>El cristiano es libre del poder del pecado.</a:t>
            </a:r>
          </a:p>
          <a:p>
            <a:pPr marL="1428750" lvl="2" indent="-514350" algn="just">
              <a:buFont typeface="+mj-lt"/>
              <a:buAutoNum type="alphaLcParenR"/>
            </a:pPr>
            <a:r>
              <a:rPr lang="es-GT" sz="3400" dirty="0">
                <a:effectLst>
                  <a:outerShdw blurRad="38100" dist="38100" dir="2700000" algn="tl">
                    <a:srgbClr val="000000">
                      <a:alpha val="43137"/>
                    </a:srgbClr>
                  </a:outerShdw>
                </a:effectLst>
              </a:rPr>
              <a:t>El cristiano ya no estará sujeto al castigo de la ley (muerte).</a:t>
            </a:r>
          </a:p>
          <a:p>
            <a:pPr marL="971550" lvl="1" indent="-514350" algn="just">
              <a:buFont typeface="+mj-lt"/>
              <a:buAutoNum type="arabicParenR"/>
            </a:pPr>
            <a:r>
              <a:rPr lang="es-GT" sz="3600" dirty="0">
                <a:effectLst>
                  <a:outerShdw blurRad="38100" dist="38100" dir="2700000" algn="tl">
                    <a:srgbClr val="000000">
                      <a:alpha val="43137"/>
                    </a:srgbClr>
                  </a:outerShdw>
                </a:effectLst>
              </a:rPr>
              <a:t>Esta derrota de la muerte solo es posible para aquellos que viven por medio de nuestro Señor Jesucristo, V.57. </a:t>
            </a:r>
          </a:p>
        </p:txBody>
      </p:sp>
    </p:spTree>
    <p:extLst>
      <p:ext uri="{BB962C8B-B14F-4D97-AF65-F5344CB8AC3E}">
        <p14:creationId xmlns:p14="http://schemas.microsoft.com/office/powerpoint/2010/main" val="14132955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799" y="551328"/>
            <a:ext cx="10838329" cy="5768789"/>
          </a:xfrm>
        </p:spPr>
        <p:txBody>
          <a:bodyPr anchor="ctr">
            <a:normAutofit/>
          </a:bodyPr>
          <a:lstStyle/>
          <a:p>
            <a:pPr marL="442913" indent="-442913" algn="just">
              <a:buFont typeface="+mj-lt"/>
              <a:buAutoNum type="alphaUcPeriod" startAt="3"/>
            </a:pPr>
            <a:r>
              <a:rPr lang="es-GT" sz="3800" dirty="0">
                <a:effectLst>
                  <a:outerShdw blurRad="38100" dist="38100" dir="2700000" algn="tl">
                    <a:srgbClr val="000000">
                      <a:alpha val="43137"/>
                    </a:srgbClr>
                  </a:outerShdw>
                </a:effectLst>
              </a:rPr>
              <a:t>Jesucristo nos ha hecho libres de la esclavitud del pecado. En el futuro esa victoria toma la forma de nuestro cuerpo incorruptible. La resurrección nos da esperanza de un futuro maravilloso e indescriptible. </a:t>
            </a:r>
          </a:p>
        </p:txBody>
      </p:sp>
    </p:spTree>
    <p:extLst>
      <p:ext uri="{BB962C8B-B14F-4D97-AF65-F5344CB8AC3E}">
        <p14:creationId xmlns:p14="http://schemas.microsoft.com/office/powerpoint/2010/main" val="76201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3509D4-9CC6-41A4-9865-5327C4200AF9}"/>
              </a:ext>
            </a:extLst>
          </p:cNvPr>
          <p:cNvSpPr>
            <a:spLocks noGrp="1"/>
          </p:cNvSpPr>
          <p:nvPr>
            <p:ph type="title"/>
          </p:nvPr>
        </p:nvSpPr>
        <p:spPr/>
        <p:txBody>
          <a:bodyPr>
            <a:noAutofit/>
          </a:bodyPr>
          <a:lstStyle/>
          <a:p>
            <a:pPr algn="ctr"/>
            <a:r>
              <a:rPr lang="es-GT" sz="5400" b="1" dirty="0">
                <a:effectLst>
                  <a:outerShdw blurRad="38100" dist="38100" dir="2700000" algn="tl">
                    <a:srgbClr val="000000">
                      <a:alpha val="43137"/>
                    </a:srgbClr>
                  </a:outerShdw>
                </a:effectLst>
              </a:rPr>
              <a:t>DISCIPULADO Y MINISTERIO EN ACCIÓN</a:t>
            </a:r>
          </a:p>
        </p:txBody>
      </p:sp>
      <p:sp>
        <p:nvSpPr>
          <p:cNvPr id="3" name="Marcador de contenido 2">
            <a:extLst>
              <a:ext uri="{FF2B5EF4-FFF2-40B4-BE49-F238E27FC236}">
                <a16:creationId xmlns:a16="http://schemas.microsoft.com/office/drawing/2014/main" id="{FA27340A-4578-40AC-8D7F-36DC3845ABAB}"/>
              </a:ext>
            </a:extLst>
          </p:cNvPr>
          <p:cNvSpPr>
            <a:spLocks noGrp="1"/>
          </p:cNvSpPr>
          <p:nvPr>
            <p:ph idx="1"/>
          </p:nvPr>
        </p:nvSpPr>
        <p:spPr>
          <a:xfrm>
            <a:off x="526093" y="1825624"/>
            <a:ext cx="11148165" cy="4487493"/>
          </a:xfrm>
        </p:spPr>
        <p:txBody>
          <a:bodyPr anchor="ctr">
            <a:normAutofit fontScale="85000" lnSpcReduction="20000"/>
          </a:bodyPr>
          <a:lstStyle/>
          <a:p>
            <a:pPr marL="360363" indent="-360363" algn="just"/>
            <a:r>
              <a:rPr lang="es-GT" sz="4100" dirty="0">
                <a:effectLst>
                  <a:outerShdw blurRad="38100" dist="38100" dir="2700000" algn="tl">
                    <a:srgbClr val="000000">
                      <a:alpha val="43137"/>
                    </a:srgbClr>
                  </a:outerShdw>
                </a:effectLst>
              </a:rPr>
              <a:t>La vida eterna se convierte en realidad al aceptar a Jesucristo como Salvador y Señor de nuestra vida.</a:t>
            </a:r>
          </a:p>
          <a:p>
            <a:pPr marL="360363" indent="-360363" algn="just"/>
            <a:r>
              <a:rPr lang="es-GT" sz="4100" dirty="0">
                <a:effectLst>
                  <a:outerShdw blurRad="38100" dist="38100" dir="2700000" algn="tl">
                    <a:srgbClr val="000000">
                      <a:alpha val="43137"/>
                    </a:srgbClr>
                  </a:outerShdw>
                </a:effectLst>
              </a:rPr>
              <a:t>En espera de la eternidad debemos vivir cada día en el poder del Espíritu Santo y dedicarnos a servir en la obra del Señor, 1Corintios 15:58.</a:t>
            </a:r>
          </a:p>
          <a:p>
            <a:pPr marL="360363" indent="-360363" algn="just"/>
            <a:r>
              <a:rPr lang="es-GT" sz="4100" dirty="0">
                <a:effectLst>
                  <a:outerShdw blurRad="38100" dist="38100" dir="2700000" algn="tl">
                    <a:srgbClr val="000000">
                      <a:alpha val="43137"/>
                    </a:srgbClr>
                  </a:outerShdw>
                </a:effectLst>
              </a:rPr>
              <a:t>Oremos al Señor para captar el significado de la resurrección y gozarnos en la esperanza de nuestra resurrección.</a:t>
            </a:r>
          </a:p>
          <a:p>
            <a:pPr marL="360363" indent="-360363" algn="just"/>
            <a:r>
              <a:rPr lang="es-GT" sz="4100" dirty="0">
                <a:effectLst>
                  <a:outerShdw blurRad="38100" dist="38100" dir="2700000" algn="tl">
                    <a:srgbClr val="000000">
                      <a:alpha val="43137"/>
                    </a:srgbClr>
                  </a:outerShdw>
                </a:effectLst>
              </a:rPr>
              <a:t>Que esta esperanza nos motive a vivir una vida agradable ante los ojos de Dios</a:t>
            </a:r>
            <a:r>
              <a:rPr lang="es-GT" sz="4100" dirty="0" smtClean="0">
                <a:effectLst>
                  <a:outerShdw blurRad="38100" dist="38100" dir="2700000" algn="tl">
                    <a:srgbClr val="000000">
                      <a:alpha val="43137"/>
                    </a:srgbClr>
                  </a:outerShdw>
                </a:effectLst>
              </a:rPr>
              <a:t>.</a:t>
            </a:r>
            <a:endParaRPr lang="es-GT" sz="41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9314854"/>
      </p:ext>
    </p:extLst>
  </p:cSld>
  <p:clrMapOvr>
    <a:masterClrMapping/>
  </p:clrMapOvr>
  <mc:AlternateContent xmlns:mc="http://schemas.openxmlformats.org/markup-compatibility/2006" xmlns:p14="http://schemas.microsoft.com/office/powerpoint/2010/main">
    <mc:Choice Requires="p14">
      <p:transition spd="slow" p14:dur="1500">
        <p14:window/>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9525"/>
            <a:ext cx="12204700" cy="687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88064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22E31D1F-C729-4B09-B58F-8AA49F4AA502}"/>
              </a:ext>
            </a:extLst>
          </p:cNvPr>
          <p:cNvSpPr>
            <a:spLocks noGrp="1"/>
          </p:cNvSpPr>
          <p:nvPr>
            <p:ph type="body" idx="1"/>
          </p:nvPr>
        </p:nvSpPr>
        <p:spPr>
          <a:xfrm>
            <a:off x="839787" y="1324816"/>
            <a:ext cx="5157787" cy="823912"/>
          </a:xfrm>
        </p:spPr>
        <p:txBody>
          <a:bodyPr anchor="ctr">
            <a:normAutofit/>
          </a:bodyPr>
          <a:lstStyle/>
          <a:p>
            <a:pPr algn="ctr"/>
            <a:r>
              <a:rPr lang="es-GT" sz="4400" dirty="0">
                <a:effectLst>
                  <a:outerShdw blurRad="38100" dist="38100" dir="2700000" algn="tl">
                    <a:srgbClr val="000000">
                      <a:alpha val="43137"/>
                    </a:srgbClr>
                  </a:outerShdw>
                </a:effectLst>
              </a:rPr>
              <a:t>VERDAD CENTRAL:</a:t>
            </a:r>
          </a:p>
        </p:txBody>
      </p:sp>
      <p:sp>
        <p:nvSpPr>
          <p:cNvPr id="6" name="Marcador de contenido 5">
            <a:extLst>
              <a:ext uri="{FF2B5EF4-FFF2-40B4-BE49-F238E27FC236}">
                <a16:creationId xmlns:a16="http://schemas.microsoft.com/office/drawing/2014/main" id="{DB37CB85-76D9-44A6-ADE6-DC1CD8EFFD36}"/>
              </a:ext>
            </a:extLst>
          </p:cNvPr>
          <p:cNvSpPr>
            <a:spLocks noGrp="1"/>
          </p:cNvSpPr>
          <p:nvPr>
            <p:ph sz="half" idx="2"/>
          </p:nvPr>
        </p:nvSpPr>
        <p:spPr>
          <a:xfrm>
            <a:off x="839786" y="2241891"/>
            <a:ext cx="5157787" cy="3545134"/>
          </a:xfrm>
        </p:spPr>
        <p:txBody>
          <a:bodyPr anchor="ctr">
            <a:normAutofit/>
          </a:bodyPr>
          <a:lstStyle/>
          <a:p>
            <a:pPr marL="0" indent="0" algn="ctr">
              <a:buNone/>
            </a:pPr>
            <a:r>
              <a:rPr lang="es-GT" sz="3800" dirty="0">
                <a:effectLst>
                  <a:outerShdw blurRad="38100" dist="38100" dir="2700000" algn="tl">
                    <a:srgbClr val="000000">
                      <a:alpha val="43137"/>
                    </a:srgbClr>
                  </a:outerShdw>
                </a:effectLst>
              </a:rPr>
              <a:t>“La resurrección de Cristo nos garantiza a los creyentes la victoria sobre la muerte”</a:t>
            </a:r>
          </a:p>
        </p:txBody>
      </p:sp>
      <p:sp>
        <p:nvSpPr>
          <p:cNvPr id="7" name="Marcador de texto 6">
            <a:extLst>
              <a:ext uri="{FF2B5EF4-FFF2-40B4-BE49-F238E27FC236}">
                <a16:creationId xmlns:a16="http://schemas.microsoft.com/office/drawing/2014/main" id="{FE8F5E9A-7D1A-489B-B0DE-B79F1E1D4D39}"/>
              </a:ext>
            </a:extLst>
          </p:cNvPr>
          <p:cNvSpPr>
            <a:spLocks noGrp="1"/>
          </p:cNvSpPr>
          <p:nvPr>
            <p:ph type="body" sz="quarter" idx="3"/>
          </p:nvPr>
        </p:nvSpPr>
        <p:spPr>
          <a:xfrm>
            <a:off x="6172200" y="1317773"/>
            <a:ext cx="5183188" cy="823912"/>
          </a:xfrm>
        </p:spPr>
        <p:txBody>
          <a:bodyPr anchor="ctr">
            <a:normAutofit/>
          </a:bodyPr>
          <a:lstStyle/>
          <a:p>
            <a:pPr algn="ctr"/>
            <a:r>
              <a:rPr lang="es-GT" sz="4000" dirty="0">
                <a:effectLst>
                  <a:outerShdw blurRad="38100" dist="38100" dir="2700000" algn="tl">
                    <a:srgbClr val="000000">
                      <a:alpha val="43137"/>
                    </a:srgbClr>
                  </a:outerShdw>
                </a:effectLst>
              </a:rPr>
              <a:t>VERSÍCULO CLAVE:</a:t>
            </a:r>
          </a:p>
        </p:txBody>
      </p:sp>
      <p:sp>
        <p:nvSpPr>
          <p:cNvPr id="8" name="Marcador de contenido 7">
            <a:extLst>
              <a:ext uri="{FF2B5EF4-FFF2-40B4-BE49-F238E27FC236}">
                <a16:creationId xmlns:a16="http://schemas.microsoft.com/office/drawing/2014/main" id="{976D4BD0-41AA-44B2-A48C-E1323ECA499E}"/>
              </a:ext>
            </a:extLst>
          </p:cNvPr>
          <p:cNvSpPr>
            <a:spLocks noGrp="1"/>
          </p:cNvSpPr>
          <p:nvPr>
            <p:ph sz="quarter" idx="4"/>
          </p:nvPr>
        </p:nvSpPr>
        <p:spPr>
          <a:xfrm>
            <a:off x="6172200" y="2499069"/>
            <a:ext cx="5183188" cy="3262904"/>
          </a:xfrm>
        </p:spPr>
        <p:txBody>
          <a:bodyPr>
            <a:noAutofit/>
          </a:bodyPr>
          <a:lstStyle/>
          <a:p>
            <a:pPr marL="0" indent="0" algn="ctr">
              <a:buNone/>
            </a:pPr>
            <a:r>
              <a:rPr lang="es-GT" sz="3800" dirty="0">
                <a:effectLst>
                  <a:outerShdw blurRad="38100" dist="38100" dir="2700000" algn="tl">
                    <a:srgbClr val="000000">
                      <a:alpha val="43137"/>
                    </a:srgbClr>
                  </a:outerShdw>
                </a:effectLst>
              </a:rPr>
              <a:t>“Mas ahora Cristo ha resucitado de los muertos; primicia de los que durmieron es hecho</a:t>
            </a:r>
            <a:r>
              <a:rPr lang="es-GT" sz="3800" dirty="0" smtClean="0">
                <a:effectLst>
                  <a:outerShdw blurRad="38100" dist="38100" dir="2700000" algn="tl">
                    <a:srgbClr val="000000">
                      <a:alpha val="43137"/>
                    </a:srgbClr>
                  </a:outerShdw>
                </a:effectLst>
              </a:rPr>
              <a:t>”.                              1 </a:t>
            </a:r>
            <a:r>
              <a:rPr lang="es-GT" sz="3800" dirty="0">
                <a:effectLst>
                  <a:outerShdw blurRad="38100" dist="38100" dir="2700000" algn="tl">
                    <a:srgbClr val="000000">
                      <a:alpha val="43137"/>
                    </a:srgbClr>
                  </a:outerShdw>
                </a:effectLst>
              </a:rPr>
              <a:t>Corintios 15:20. </a:t>
            </a:r>
          </a:p>
        </p:txBody>
      </p:sp>
    </p:spTree>
    <p:extLst>
      <p:ext uri="{BB962C8B-B14F-4D97-AF65-F5344CB8AC3E}">
        <p14:creationId xmlns:p14="http://schemas.microsoft.com/office/powerpoint/2010/main" val="1461093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E93DC7-FE7B-4BCB-BAC6-650D66B6435B}"/>
              </a:ext>
            </a:extLst>
          </p:cNvPr>
          <p:cNvSpPr>
            <a:spLocks noGrp="1"/>
          </p:cNvSpPr>
          <p:nvPr>
            <p:ph type="title"/>
          </p:nvPr>
        </p:nvSpPr>
        <p:spPr/>
        <p:txBody>
          <a:bodyPr>
            <a:normAutofit/>
          </a:bodyPr>
          <a:lstStyle/>
          <a:p>
            <a:pPr algn="ctr"/>
            <a:r>
              <a:rPr lang="es-GT" sz="6500" b="1" dirty="0">
                <a:effectLst>
                  <a:outerShdw blurRad="38100" dist="38100" dir="2700000" algn="tl">
                    <a:srgbClr val="000000">
                      <a:alpha val="43137"/>
                    </a:srgbClr>
                  </a:outerShdw>
                </a:effectLst>
              </a:rPr>
              <a:t>INTRODUCCIÓN</a:t>
            </a:r>
          </a:p>
        </p:txBody>
      </p:sp>
      <p:sp>
        <p:nvSpPr>
          <p:cNvPr id="3" name="Marcador de contenido 2">
            <a:extLst>
              <a:ext uri="{FF2B5EF4-FFF2-40B4-BE49-F238E27FC236}">
                <a16:creationId xmlns:a16="http://schemas.microsoft.com/office/drawing/2014/main" id="{DDC1726E-4BB4-48FA-99DF-FF2A186D7E49}"/>
              </a:ext>
            </a:extLst>
          </p:cNvPr>
          <p:cNvSpPr>
            <a:spLocks noGrp="1"/>
          </p:cNvSpPr>
          <p:nvPr>
            <p:ph idx="1"/>
          </p:nvPr>
        </p:nvSpPr>
        <p:spPr>
          <a:xfrm>
            <a:off x="538619" y="1825624"/>
            <a:ext cx="11135639" cy="4487493"/>
          </a:xfrm>
        </p:spPr>
        <p:txBody>
          <a:bodyPr anchor="ctr">
            <a:noAutofit/>
          </a:bodyPr>
          <a:lstStyle/>
          <a:p>
            <a:pPr algn="just"/>
            <a:r>
              <a:rPr lang="es-GT" sz="3900" dirty="0">
                <a:effectLst>
                  <a:outerShdw blurRad="38100" dist="38100" dir="2700000" algn="tl">
                    <a:srgbClr val="000000">
                      <a:alpha val="43137"/>
                    </a:srgbClr>
                  </a:outerShdw>
                </a:effectLst>
              </a:rPr>
              <a:t>La resurrección de Cristo es el fundamento de la fe cristiana. </a:t>
            </a:r>
          </a:p>
          <a:p>
            <a:pPr algn="just"/>
            <a:r>
              <a:rPr lang="es-GT" sz="3900" dirty="0">
                <a:effectLst>
                  <a:outerShdw blurRad="38100" dist="38100" dir="2700000" algn="tl">
                    <a:srgbClr val="000000">
                      <a:alpha val="43137"/>
                    </a:srgbClr>
                  </a:outerShdw>
                </a:effectLst>
              </a:rPr>
              <a:t>Si esto no se hubiera producido, vana seria nuestra predicación y vana seria nuestra fe, 1 Corintios 15:14. </a:t>
            </a:r>
          </a:p>
          <a:p>
            <a:pPr algn="just"/>
            <a:r>
              <a:rPr lang="es-GT" sz="3900" dirty="0">
                <a:effectLst>
                  <a:outerShdw blurRad="38100" dist="38100" dir="2700000" algn="tl">
                    <a:srgbClr val="000000">
                      <a:alpha val="43137"/>
                    </a:srgbClr>
                  </a:outerShdw>
                </a:effectLst>
              </a:rPr>
              <a:t>Por medio de su resurrección Jesucristo derrotó la muerte y nos abrió el camino a la comunión con Dios</a:t>
            </a:r>
            <a:r>
              <a:rPr lang="es-GT" sz="3900" dirty="0" smtClean="0">
                <a:effectLst>
                  <a:outerShdw blurRad="38100" dist="38100" dir="2700000" algn="tl">
                    <a:srgbClr val="000000">
                      <a:alpha val="43137"/>
                    </a:srgbClr>
                  </a:outerShdw>
                </a:effectLst>
              </a:rPr>
              <a:t>.</a:t>
            </a:r>
            <a:endParaRPr lang="es-GT" sz="39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227126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38204" y="375782"/>
            <a:ext cx="5386192" cy="3331922"/>
          </a:xfrm>
        </p:spPr>
        <p:txBody>
          <a:bodyPr anchor="ctr">
            <a:noAutofit/>
          </a:bodyPr>
          <a:lstStyle/>
          <a:p>
            <a:pPr algn="ctr"/>
            <a:r>
              <a:rPr lang="es-GT" sz="6000" b="1" dirty="0">
                <a:effectLst>
                  <a:outerShdw blurRad="38100" dist="38100" dir="2700000" algn="tl">
                    <a:srgbClr val="000000">
                      <a:alpha val="43137"/>
                    </a:srgbClr>
                  </a:outerShdw>
                </a:effectLst>
              </a:rPr>
              <a:t>LA VICTORIA DE CRISTO SOBRE LA </a:t>
            </a:r>
            <a:r>
              <a:rPr lang="es-GT" sz="6000" b="1" dirty="0" smtClean="0">
                <a:effectLst>
                  <a:outerShdw blurRad="38100" dist="38100" dir="2700000" algn="tl">
                    <a:srgbClr val="000000">
                      <a:alpha val="43137"/>
                    </a:srgbClr>
                  </a:outerShdw>
                </a:effectLst>
              </a:rPr>
              <a:t>MUERTE</a:t>
            </a:r>
            <a:endParaRPr lang="es-GT" sz="6000" b="1" dirty="0">
              <a:effectLst>
                <a:outerShdw blurRad="38100" dist="38100" dir="2700000" algn="tl">
                  <a:srgbClr val="000000">
                    <a:alpha val="43137"/>
                  </a:srgbClr>
                </a:outerShdw>
              </a:effectLst>
            </a:endParaRP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50729" y="3992624"/>
            <a:ext cx="5398718" cy="883433"/>
          </a:xfrm>
        </p:spPr>
        <p:txBody>
          <a:bodyPr anchor="ctr">
            <a:normAutofit/>
          </a:bodyPr>
          <a:lstStyle/>
          <a:p>
            <a:pPr algn="ctr"/>
            <a:r>
              <a:rPr lang="es-GT" sz="3800" dirty="0">
                <a:effectLst>
                  <a:outerShdw blurRad="38100" dist="38100" dir="2700000" algn="tl">
                    <a:srgbClr val="000000">
                      <a:alpha val="43137"/>
                    </a:srgbClr>
                  </a:outerShdw>
                </a:effectLst>
              </a:rPr>
              <a:t>1Corintios 15:20-26. </a:t>
            </a:r>
          </a:p>
        </p:txBody>
      </p:sp>
      <p:sp>
        <p:nvSpPr>
          <p:cNvPr id="9" name="Elipse 8"/>
          <p:cNvSpPr/>
          <p:nvPr/>
        </p:nvSpPr>
        <p:spPr>
          <a:xfrm>
            <a:off x="2278711" y="5126578"/>
            <a:ext cx="1529202" cy="1143000"/>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effectLst>
                  <a:outerShdw blurRad="38100" dist="38100" dir="2700000" algn="tl">
                    <a:srgbClr val="000000">
                      <a:alpha val="43137"/>
                    </a:srgbClr>
                  </a:outerShdw>
                </a:effectLst>
              </a:rPr>
              <a:t>1</a:t>
            </a:r>
          </a:p>
        </p:txBody>
      </p:sp>
      <p:pic>
        <p:nvPicPr>
          <p:cNvPr id="2050" name="Picture 2" descr="F:\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7649" y="726509"/>
            <a:ext cx="5829304" cy="5411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7946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538619" y="551144"/>
            <a:ext cx="11148165" cy="5774499"/>
          </a:xfrm>
        </p:spPr>
        <p:txBody>
          <a:bodyPr anchor="ctr">
            <a:noAutofit/>
          </a:bodyPr>
          <a:lstStyle/>
          <a:p>
            <a:pPr marL="631825" indent="-538163" algn="just">
              <a:buFont typeface="+mj-lt"/>
              <a:buAutoNum type="alphaUcPeriod"/>
            </a:pPr>
            <a:r>
              <a:rPr lang="es-GT" sz="3800" dirty="0">
                <a:effectLst>
                  <a:outerShdw blurRad="38100" dist="38100" dir="2700000" algn="tl">
                    <a:srgbClr val="000000">
                      <a:alpha val="43137"/>
                    </a:srgbClr>
                  </a:outerShdw>
                </a:effectLst>
              </a:rPr>
              <a:t>La resurrección de Cristo es una realidad firmemente anclada, V. 20-23.  </a:t>
            </a:r>
          </a:p>
          <a:p>
            <a:pPr marL="971550" lvl="1" indent="-514350" algn="just">
              <a:buFont typeface="+mj-lt"/>
              <a:buAutoNum type="arabicParenR"/>
            </a:pPr>
            <a:r>
              <a:rPr lang="es-GT" sz="3600" dirty="0">
                <a:effectLst>
                  <a:outerShdw blurRad="38100" dist="38100" dir="2700000" algn="tl">
                    <a:srgbClr val="000000">
                      <a:alpha val="43137"/>
                    </a:srgbClr>
                  </a:outerShdw>
                </a:effectLst>
              </a:rPr>
              <a:t>La primicia de nuestra resurrección es Cristo, V.20.</a:t>
            </a:r>
          </a:p>
          <a:p>
            <a:pPr marL="971550" lvl="1" indent="-514350" algn="just">
              <a:buFont typeface="+mj-lt"/>
              <a:buAutoNum type="arabicParenR"/>
            </a:pPr>
            <a:r>
              <a:rPr lang="es-GT" sz="3600" dirty="0">
                <a:effectLst>
                  <a:outerShdw blurRad="38100" dist="38100" dir="2700000" algn="tl">
                    <a:srgbClr val="000000">
                      <a:alpha val="43137"/>
                    </a:srgbClr>
                  </a:outerShdw>
                </a:effectLst>
              </a:rPr>
              <a:t>La analogía sobre Adán y Jesús nos presenta dos realidades.</a:t>
            </a:r>
          </a:p>
          <a:p>
            <a:pPr marL="1428750" lvl="2" indent="-514350" algn="just">
              <a:buFont typeface="+mj-lt"/>
              <a:buAutoNum type="alphaLcParenR"/>
            </a:pPr>
            <a:r>
              <a:rPr lang="es-GT" sz="3400" dirty="0">
                <a:effectLst>
                  <a:outerShdw blurRad="38100" dist="38100" dir="2700000" algn="tl">
                    <a:srgbClr val="000000">
                      <a:alpha val="43137"/>
                    </a:srgbClr>
                  </a:outerShdw>
                </a:effectLst>
              </a:rPr>
              <a:t>Que la muerte es algo inevitable para todos, puesto que es consecuencia del pecado del ser humano.</a:t>
            </a:r>
          </a:p>
          <a:p>
            <a:pPr marL="1428750" lvl="2" indent="-514350" algn="just">
              <a:buFont typeface="+mj-lt"/>
              <a:buAutoNum type="alphaLcParenR"/>
            </a:pPr>
            <a:r>
              <a:rPr lang="es-GT" sz="3400" dirty="0">
                <a:effectLst>
                  <a:outerShdw blurRad="38100" dist="38100" dir="2700000" algn="tl">
                    <a:srgbClr val="000000">
                      <a:alpha val="43137"/>
                    </a:srgbClr>
                  </a:outerShdw>
                </a:effectLst>
              </a:rPr>
              <a:t>Que la resurrección de Cristo hace segura la resurrección del creyente, V.21-22.</a:t>
            </a:r>
          </a:p>
          <a:p>
            <a:pPr marL="971550" lvl="1" indent="-514350" algn="just">
              <a:buFont typeface="+mj-lt"/>
              <a:buAutoNum type="arabicParenR"/>
            </a:pPr>
            <a:r>
              <a:rPr lang="es-GT" sz="3600" dirty="0">
                <a:effectLst>
                  <a:outerShdw blurRad="38100" dist="38100" dir="2700000" algn="tl">
                    <a:srgbClr val="000000">
                      <a:alpha val="43137"/>
                    </a:srgbClr>
                  </a:outerShdw>
                </a:effectLst>
              </a:rPr>
              <a:t>La vida eterna es nuestra solo por la fe en Cristo, V.23. </a:t>
            </a:r>
          </a:p>
        </p:txBody>
      </p:sp>
    </p:spTree>
    <p:extLst>
      <p:ext uri="{BB962C8B-B14F-4D97-AF65-F5344CB8AC3E}">
        <p14:creationId xmlns:p14="http://schemas.microsoft.com/office/powerpoint/2010/main" val="8894970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538618" y="551328"/>
            <a:ext cx="11160691" cy="5768789"/>
          </a:xfrm>
        </p:spPr>
        <p:txBody>
          <a:bodyPr anchor="ctr">
            <a:normAutofit/>
          </a:bodyPr>
          <a:lstStyle/>
          <a:p>
            <a:pPr marL="628650" indent="-549275" algn="just">
              <a:buFont typeface="+mj-lt"/>
              <a:buAutoNum type="alphaUcPeriod" startAt="2"/>
            </a:pPr>
            <a:r>
              <a:rPr lang="es-GT" sz="4000" dirty="0">
                <a:effectLst>
                  <a:outerShdw blurRad="38100" dist="38100" dir="2700000" algn="tl">
                    <a:srgbClr val="000000">
                      <a:alpha val="43137"/>
                    </a:srgbClr>
                  </a:outerShdw>
                </a:effectLst>
              </a:rPr>
              <a:t>La resurrección de Jesús lleva a la resolución de todas las cosas, V.24-26. </a:t>
            </a:r>
          </a:p>
          <a:p>
            <a:pPr marL="985838" lvl="1" indent="-541338" algn="just">
              <a:buFont typeface="+mj-lt"/>
              <a:buAutoNum type="arabicParenR"/>
            </a:pPr>
            <a:r>
              <a:rPr lang="es-GT" sz="3800" dirty="0">
                <a:effectLst>
                  <a:outerShdw blurRad="38100" dist="38100" dir="2700000" algn="tl">
                    <a:srgbClr val="000000">
                      <a:alpha val="43137"/>
                    </a:srgbClr>
                  </a:outerShdw>
                </a:effectLst>
              </a:rPr>
              <a:t>Él entregará el Reino al Padre.</a:t>
            </a:r>
          </a:p>
          <a:p>
            <a:pPr marL="985838" lvl="1" indent="-541338" algn="just">
              <a:buFont typeface="+mj-lt"/>
              <a:buAutoNum type="arabicParenR"/>
            </a:pPr>
            <a:r>
              <a:rPr lang="es-GT" sz="3800" dirty="0">
                <a:effectLst>
                  <a:outerShdw blurRad="38100" dist="38100" dir="2700000" algn="tl">
                    <a:srgbClr val="000000">
                      <a:alpha val="43137"/>
                    </a:srgbClr>
                  </a:outerShdw>
                </a:effectLst>
              </a:rPr>
              <a:t>El subyugará todas las potencias.</a:t>
            </a:r>
          </a:p>
          <a:p>
            <a:pPr marL="985838" lvl="1" indent="-541338" algn="just">
              <a:buFont typeface="+mj-lt"/>
              <a:buAutoNum type="arabicParenR"/>
            </a:pPr>
            <a:r>
              <a:rPr lang="es-GT" sz="3800" dirty="0">
                <a:effectLst>
                  <a:outerShdw blurRad="38100" dist="38100" dir="2700000" algn="tl">
                    <a:srgbClr val="000000">
                      <a:alpha val="43137"/>
                    </a:srgbClr>
                  </a:outerShdw>
                </a:effectLst>
              </a:rPr>
              <a:t>El eliminará a todos nuestros enemigos.</a:t>
            </a:r>
          </a:p>
          <a:p>
            <a:pPr marL="985838" lvl="1" indent="-541338" algn="just">
              <a:buFont typeface="+mj-lt"/>
              <a:buAutoNum type="arabicParenR"/>
            </a:pPr>
            <a:r>
              <a:rPr lang="es-GT" sz="3800" dirty="0">
                <a:effectLst>
                  <a:outerShdw blurRad="38100" dist="38100" dir="2700000" algn="tl">
                    <a:srgbClr val="000000">
                      <a:alpha val="43137"/>
                    </a:srgbClr>
                  </a:outerShdw>
                </a:effectLst>
              </a:rPr>
              <a:t>El postrer enemigo que será destruido es la muerte, V.26</a:t>
            </a:r>
            <a:r>
              <a:rPr lang="es-GT" sz="3800" dirty="0" smtClean="0">
                <a:effectLst>
                  <a:outerShdw blurRad="38100" dist="38100" dir="2700000" algn="tl">
                    <a:srgbClr val="000000">
                      <a:alpha val="43137"/>
                    </a:srgbClr>
                  </a:outerShdw>
                </a:effectLst>
              </a:rPr>
              <a:t>.</a:t>
            </a:r>
            <a:endParaRPr lang="es-GT" sz="3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78792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526093" y="551329"/>
            <a:ext cx="11160691" cy="5755342"/>
          </a:xfrm>
        </p:spPr>
        <p:txBody>
          <a:bodyPr anchor="ctr">
            <a:normAutofit/>
          </a:bodyPr>
          <a:lstStyle/>
          <a:p>
            <a:pPr marL="631825" indent="-538163" algn="just">
              <a:buFont typeface="+mj-lt"/>
              <a:buAutoNum type="alphaUcPeriod" startAt="3"/>
              <a:tabLst>
                <a:tab pos="538163" algn="l"/>
              </a:tabLst>
            </a:pPr>
            <a:r>
              <a:rPr lang="es-GT" sz="4000" dirty="0">
                <a:effectLst>
                  <a:outerShdw blurRad="38100" dist="38100" dir="2700000" algn="tl">
                    <a:srgbClr val="000000">
                      <a:alpha val="43137"/>
                    </a:srgbClr>
                  </a:outerShdw>
                </a:effectLst>
              </a:rPr>
              <a:t>Jesucristo nos asegura a todos los que hemos creído en Él que resucitaremos. Aunque el sufrimiento y la angustia de la muerte son reales, nuestro consuelo está en la esperanza de Cristo</a:t>
            </a:r>
            <a:r>
              <a:rPr lang="es-GT" sz="4000" dirty="0" smtClean="0">
                <a:effectLst>
                  <a:outerShdw blurRad="38100" dist="38100" dir="2700000" algn="tl">
                    <a:srgbClr val="000000">
                      <a:alpha val="43137"/>
                    </a:srgbClr>
                  </a:outerShdw>
                </a:effectLst>
              </a:rPr>
              <a:t>.</a:t>
            </a:r>
            <a:endParaRPr lang="es-GT"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53067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6066" y="732315"/>
            <a:ext cx="5830887" cy="5405437"/>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38204" y="375782"/>
            <a:ext cx="5386192" cy="3331922"/>
          </a:xfrm>
        </p:spPr>
        <p:txBody>
          <a:bodyPr anchor="ctr">
            <a:noAutofit/>
          </a:bodyPr>
          <a:lstStyle/>
          <a:p>
            <a:pPr algn="ctr"/>
            <a:r>
              <a:rPr lang="es-GT" sz="5400" b="1" dirty="0">
                <a:effectLst>
                  <a:outerShdw blurRad="38100" dist="38100" dir="2700000" algn="tl">
                    <a:srgbClr val="000000">
                      <a:alpha val="43137"/>
                    </a:srgbClr>
                  </a:outerShdw>
                </a:effectLst>
              </a:rPr>
              <a:t>COMPARTIMOS LA VICTORIA DE CRISTO</a:t>
            </a: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50729" y="3992624"/>
            <a:ext cx="5398718" cy="883433"/>
          </a:xfrm>
        </p:spPr>
        <p:txBody>
          <a:bodyPr anchor="ctr">
            <a:normAutofit/>
          </a:bodyPr>
          <a:lstStyle/>
          <a:p>
            <a:pPr algn="ctr"/>
            <a:r>
              <a:rPr lang="es-GT" sz="3800" dirty="0">
                <a:effectLst>
                  <a:outerShdw blurRad="38100" dist="38100" dir="2700000" algn="tl">
                    <a:srgbClr val="000000">
                      <a:alpha val="43137"/>
                    </a:srgbClr>
                  </a:outerShdw>
                </a:effectLst>
              </a:rPr>
              <a:t>1 Corintios 15:35-49</a:t>
            </a:r>
            <a:r>
              <a:rPr lang="es-GT" sz="3800" dirty="0" smtClean="0">
                <a:effectLst>
                  <a:outerShdw blurRad="38100" dist="38100" dir="2700000" algn="tl">
                    <a:srgbClr val="000000">
                      <a:alpha val="43137"/>
                    </a:srgbClr>
                  </a:outerShdw>
                </a:effectLst>
              </a:rPr>
              <a:t>.</a:t>
            </a:r>
            <a:endParaRPr lang="es-GT" sz="3800" dirty="0">
              <a:effectLst>
                <a:outerShdw blurRad="38100" dist="38100" dir="2700000" algn="tl">
                  <a:srgbClr val="000000">
                    <a:alpha val="43137"/>
                  </a:srgbClr>
                </a:outerShdw>
              </a:effectLst>
            </a:endParaRPr>
          </a:p>
        </p:txBody>
      </p:sp>
      <p:sp>
        <p:nvSpPr>
          <p:cNvPr id="9" name="Elipse 8"/>
          <p:cNvSpPr/>
          <p:nvPr/>
        </p:nvSpPr>
        <p:spPr>
          <a:xfrm>
            <a:off x="2278711" y="5126578"/>
            <a:ext cx="1529202" cy="1143000"/>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effectLst>
                  <a:outerShdw blurRad="38100" dist="38100" dir="2700000" algn="tl">
                    <a:srgbClr val="000000">
                      <a:alpha val="43137"/>
                    </a:srgbClr>
                  </a:outerShdw>
                </a:effectLst>
              </a:rPr>
              <a:t>2</a:t>
            </a:r>
          </a:p>
        </p:txBody>
      </p:sp>
      <p:sp>
        <p:nvSpPr>
          <p:cNvPr id="7" name="Rectángulo 4">
            <a:extLst>
              <a:ext uri="{FF2B5EF4-FFF2-40B4-BE49-F238E27FC236}">
                <a16:creationId xmlns:a16="http://schemas.microsoft.com/office/drawing/2014/main" id="{4A6773CA-DDB2-4ACF-BDCE-7698C4853C06}"/>
              </a:ext>
            </a:extLst>
          </p:cNvPr>
          <p:cNvSpPr/>
          <p:nvPr/>
        </p:nvSpPr>
        <p:spPr>
          <a:xfrm>
            <a:off x="6252380" y="877028"/>
            <a:ext cx="5498258" cy="2308324"/>
          </a:xfrm>
          <a:prstGeom prst="rect">
            <a:avLst/>
          </a:prstGeom>
        </p:spPr>
        <p:txBody>
          <a:bodyPr wrap="square">
            <a:spAutoFit/>
          </a:bodyPr>
          <a:lstStyle/>
          <a:p>
            <a:pPr algn="ctr"/>
            <a:r>
              <a:rPr lang="es-GT" sz="3600" b="1" dirty="0" smtClean="0">
                <a:solidFill>
                  <a:srgbClr val="87840B"/>
                </a:solidFill>
                <a:latin typeface="Broadway" pitchFamily="82" charset="0"/>
              </a:rPr>
              <a:t>UN CUERPO GLORIFICADO: ILUSTRADO EN LA SEMILLA. </a:t>
            </a:r>
            <a:endParaRPr lang="es-GT" sz="3600" b="1" dirty="0">
              <a:solidFill>
                <a:srgbClr val="87840B"/>
              </a:solidFill>
              <a:latin typeface="Broadway" pitchFamily="82" charset="0"/>
            </a:endParaRPr>
          </a:p>
        </p:txBody>
      </p:sp>
    </p:spTree>
    <p:extLst>
      <p:ext uri="{BB962C8B-B14F-4D97-AF65-F5344CB8AC3E}">
        <p14:creationId xmlns:p14="http://schemas.microsoft.com/office/powerpoint/2010/main" val="1095510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E9C9D8-6B0C-471E-9634-01E2EBD26E81}"/>
              </a:ext>
            </a:extLst>
          </p:cNvPr>
          <p:cNvSpPr>
            <a:spLocks noGrp="1"/>
          </p:cNvSpPr>
          <p:nvPr>
            <p:ph idx="1"/>
          </p:nvPr>
        </p:nvSpPr>
        <p:spPr>
          <a:xfrm>
            <a:off x="538618" y="538620"/>
            <a:ext cx="11148165" cy="5787024"/>
          </a:xfrm>
        </p:spPr>
        <p:txBody>
          <a:bodyPr anchor="ctr">
            <a:normAutofit fontScale="92500" lnSpcReduction="20000"/>
          </a:bodyPr>
          <a:lstStyle/>
          <a:p>
            <a:pPr marL="538163" indent="-538163" algn="just">
              <a:buFont typeface="+mj-lt"/>
              <a:buAutoNum type="alphaUcPeriod"/>
            </a:pPr>
            <a:r>
              <a:rPr lang="es-GT" sz="4300" dirty="0">
                <a:effectLst>
                  <a:outerShdw blurRad="38100" dist="38100" dir="2700000" algn="tl">
                    <a:srgbClr val="000000">
                      <a:alpha val="43137"/>
                    </a:srgbClr>
                  </a:outerShdw>
                </a:effectLst>
              </a:rPr>
              <a:t>La resurrección que el cristiano experimentará es física como Cristo, V.35-41.</a:t>
            </a:r>
          </a:p>
          <a:p>
            <a:pPr marL="995363" lvl="1" indent="-538163" algn="just">
              <a:buFont typeface="+mj-lt"/>
              <a:buAutoNum type="arabicParenR"/>
            </a:pPr>
            <a:r>
              <a:rPr lang="es-GT" sz="4100" dirty="0">
                <a:effectLst>
                  <a:outerShdw blurRad="38100" dist="38100" dir="2700000" algn="tl">
                    <a:srgbClr val="000000">
                      <a:alpha val="43137"/>
                    </a:srgbClr>
                  </a:outerShdw>
                </a:effectLst>
              </a:rPr>
              <a:t>La creencia errónea de los de Corinto era que el cuerpo no podía resucitar porque era malo”, V.35.</a:t>
            </a:r>
          </a:p>
          <a:p>
            <a:pPr marL="995363" lvl="1" indent="-538163" algn="just">
              <a:buFont typeface="+mj-lt"/>
              <a:buAutoNum type="arabicParenR"/>
            </a:pPr>
            <a:r>
              <a:rPr lang="es-GT" sz="4100" dirty="0">
                <a:effectLst>
                  <a:outerShdw blurRad="38100" dist="38100" dir="2700000" algn="tl">
                    <a:srgbClr val="000000">
                      <a:alpha val="43137"/>
                    </a:srgbClr>
                  </a:outerShdw>
                </a:effectLst>
              </a:rPr>
              <a:t>La resurrección del cuerpo confirmada por dos analogías.</a:t>
            </a:r>
          </a:p>
          <a:p>
            <a:pPr marL="1441450" lvl="2" indent="-527050" algn="just">
              <a:buFont typeface="+mj-lt"/>
              <a:buAutoNum type="alphaLcParenR"/>
            </a:pPr>
            <a:r>
              <a:rPr lang="es-GT" sz="3900" dirty="0">
                <a:effectLst>
                  <a:outerShdw blurRad="38100" dist="38100" dir="2700000" algn="tl">
                    <a:srgbClr val="000000">
                      <a:alpha val="43137"/>
                    </a:srgbClr>
                  </a:outerShdw>
                </a:effectLst>
              </a:rPr>
              <a:t>La analogía de la semilla, V.36-38. “Lo que muere es lo que resucita”.</a:t>
            </a:r>
          </a:p>
          <a:p>
            <a:pPr marL="1452563" lvl="2" indent="-538163" algn="just">
              <a:buFont typeface="+mj-lt"/>
              <a:buAutoNum type="alphaLcParenR"/>
            </a:pPr>
            <a:r>
              <a:rPr lang="es-GT" sz="3900" dirty="0">
                <a:effectLst>
                  <a:outerShdw blurRad="38100" dist="38100" dir="2700000" algn="tl">
                    <a:srgbClr val="000000">
                      <a:alpha val="43137"/>
                    </a:srgbClr>
                  </a:outerShdw>
                </a:effectLst>
              </a:rPr>
              <a:t>La analogía de cuerpos vivos y celestiales, V.39-41. “En el mundo físico hay diversos cuerpos, pero para vivir la eternidad es nuestro cuerpo físico que será glorificado”.</a:t>
            </a:r>
          </a:p>
        </p:txBody>
      </p:sp>
    </p:spTree>
    <p:extLst>
      <p:ext uri="{BB962C8B-B14F-4D97-AF65-F5344CB8AC3E}">
        <p14:creationId xmlns:p14="http://schemas.microsoft.com/office/powerpoint/2010/main" val="39115502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1001</TotalTime>
  <Words>809</Words>
  <Application>Microsoft Office PowerPoint</Application>
  <PresentationFormat>Panorámica</PresentationFormat>
  <Paragraphs>67</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Bauhaus 93</vt:lpstr>
      <vt:lpstr>Broadway</vt:lpstr>
      <vt:lpstr>Calibri</vt:lpstr>
      <vt:lpstr>Calibri Light</vt:lpstr>
      <vt:lpstr>Tema de Office</vt:lpstr>
      <vt:lpstr>LA MUERTE HA SIDO DESTRUIDA</vt:lpstr>
      <vt:lpstr>Presentación de PowerPoint</vt:lpstr>
      <vt:lpstr>INTRODUCCIÓN</vt:lpstr>
      <vt:lpstr>LA VICTORIA DE CRISTO SOBRE LA MUERTE</vt:lpstr>
      <vt:lpstr>Presentación de PowerPoint</vt:lpstr>
      <vt:lpstr>Presentación de PowerPoint</vt:lpstr>
      <vt:lpstr>Presentación de PowerPoint</vt:lpstr>
      <vt:lpstr>COMPARTIMOS LA VICTORIA DE CRISTO</vt:lpstr>
      <vt:lpstr>Presentación de PowerPoint</vt:lpstr>
      <vt:lpstr>Presentación de PowerPoint</vt:lpstr>
      <vt:lpstr>Presentación de PowerPoint</vt:lpstr>
      <vt:lpstr>Presentación de PowerPoint</vt:lpstr>
      <vt:lpstr>TRIUNFANTES GRACIAS A LA VICTORIA DE CRISTO</vt:lpstr>
      <vt:lpstr>Presentación de PowerPoint</vt:lpstr>
      <vt:lpstr>Presentación de PowerPoint</vt:lpstr>
      <vt:lpstr>Presentación de PowerPoint</vt:lpstr>
      <vt:lpstr>DISCIPULADO Y MINISTERIO EN ACCIÓN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JOSÍAS, EL REFORMADOR</dc:title>
  <dc:creator>Alfonso Gaitán</dc:creator>
  <cp:lastModifiedBy>El Chiko de Rojo</cp:lastModifiedBy>
  <cp:revision>191</cp:revision>
  <dcterms:created xsi:type="dcterms:W3CDTF">2018-01-17T23:38:15Z</dcterms:created>
  <dcterms:modified xsi:type="dcterms:W3CDTF">2019-04-22T17:21:25Z</dcterms:modified>
</cp:coreProperties>
</file>