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3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1563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848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911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294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5914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369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14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740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764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426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269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734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5738" y="371475"/>
            <a:ext cx="3600450" cy="2508884"/>
          </a:xfrm>
        </p:spPr>
        <p:txBody>
          <a:bodyPr>
            <a:noAutofit/>
          </a:bodyPr>
          <a:lstStyle/>
          <a:p>
            <a:pPr algn="ctr"/>
            <a:r>
              <a:rPr lang="pt-BR" sz="4800" b="1" dirty="0">
                <a:solidFill>
                  <a:schemeClr val="bg1"/>
                </a:solidFill>
              </a:rPr>
              <a:t>MARIA MAGDALENA, LEAL A </a:t>
            </a:r>
            <a:r>
              <a:rPr lang="pt-BR" sz="4800" b="1" dirty="0" smtClean="0">
                <a:solidFill>
                  <a:schemeClr val="bg1"/>
                </a:solidFill>
              </a:rPr>
              <a:t>JESUCRISTO.</a:t>
            </a:r>
            <a:endParaRPr lang="es-GT" sz="4800" b="1" dirty="0">
              <a:solidFill>
                <a:schemeClr val="bg1"/>
              </a:solidFill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type="body" sz="half" idx="2"/>
          </p:nvPr>
        </p:nvSpPr>
        <p:spPr>
          <a:xfrm>
            <a:off x="185738" y="2926080"/>
            <a:ext cx="3600450" cy="3379124"/>
          </a:xfrm>
        </p:spPr>
        <p:txBody>
          <a:bodyPr anchor="ctr">
            <a:normAutofit/>
          </a:bodyPr>
          <a:lstStyle/>
          <a:p>
            <a:pPr algn="ctr"/>
            <a:r>
              <a:rPr lang="es-GT" sz="2800" dirty="0">
                <a:solidFill>
                  <a:schemeClr val="bg1"/>
                </a:solidFill>
              </a:rPr>
              <a:t>“La entrega a Jesucristo es necesaria para que tengamos transformación y crezcamos espiritualmente”</a:t>
            </a:r>
          </a:p>
        </p:txBody>
      </p:sp>
      <p:pic>
        <p:nvPicPr>
          <p:cNvPr id="8" name="Marcador de contenido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0548" y="731838"/>
            <a:ext cx="5752979" cy="525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7470691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4294967295"/>
          </p:nvPr>
        </p:nvSpPr>
        <p:spPr>
          <a:xfrm>
            <a:off x="576261" y="417513"/>
            <a:ext cx="11110913" cy="5883275"/>
          </a:xfrm>
        </p:spPr>
        <p:txBody>
          <a:bodyPr anchor="ctr">
            <a:normAutofit lnSpcReduction="10000"/>
          </a:bodyPr>
          <a:lstStyle/>
          <a:p>
            <a:pPr marL="542925" indent="-542925" algn="just">
              <a:buFont typeface="+mj-lt"/>
              <a:buAutoNum type="alphaUcPeriod" startAt="2"/>
            </a:pPr>
            <a:r>
              <a:rPr lang="es-GT" sz="4000" dirty="0" smtClean="0">
                <a:solidFill>
                  <a:schemeClr val="tx1"/>
                </a:solidFill>
              </a:rPr>
              <a:t>Las </a:t>
            </a:r>
            <a:r>
              <a:rPr lang="es-GT" sz="4000" dirty="0">
                <a:solidFill>
                  <a:schemeClr val="tx1"/>
                </a:solidFill>
              </a:rPr>
              <a:t>mujeres vieron a un joven vestido con una larga túnica blanca.</a:t>
            </a:r>
          </a:p>
          <a:p>
            <a:pPr marL="1035558" lvl="1" indent="-742950" algn="just">
              <a:buFont typeface="+mj-lt"/>
              <a:buAutoNum type="arabicParenR"/>
            </a:pPr>
            <a:r>
              <a:rPr lang="es-GT" sz="3800" dirty="0" smtClean="0">
                <a:solidFill>
                  <a:schemeClr val="tx1"/>
                </a:solidFill>
              </a:rPr>
              <a:t>Mateo </a:t>
            </a:r>
            <a:r>
              <a:rPr lang="es-GT" sz="3800" dirty="0">
                <a:solidFill>
                  <a:schemeClr val="tx1"/>
                </a:solidFill>
              </a:rPr>
              <a:t>lo identifica como un ángel, Mateo 28:2.</a:t>
            </a:r>
          </a:p>
          <a:p>
            <a:pPr marL="1035558" lvl="1" indent="-742950" algn="just">
              <a:buFont typeface="+mj-lt"/>
              <a:buAutoNum type="arabicParenR"/>
            </a:pPr>
            <a:r>
              <a:rPr lang="es-GT" sz="3800" dirty="0" smtClean="0">
                <a:solidFill>
                  <a:schemeClr val="tx1"/>
                </a:solidFill>
              </a:rPr>
              <a:t>El </a:t>
            </a:r>
            <a:r>
              <a:rPr lang="es-GT" sz="3800" dirty="0">
                <a:solidFill>
                  <a:schemeClr val="tx1"/>
                </a:solidFill>
              </a:rPr>
              <a:t>ángel les habló para calmar su temor y anunciarles que Cristo ha resucitado, V.5, 6.</a:t>
            </a:r>
          </a:p>
          <a:p>
            <a:pPr marL="1035558" lvl="1" indent="-742950" algn="just">
              <a:buFont typeface="+mj-lt"/>
              <a:buAutoNum type="arabicParenR"/>
            </a:pPr>
            <a:r>
              <a:rPr lang="es-GT" sz="3800" dirty="0" smtClean="0">
                <a:solidFill>
                  <a:schemeClr val="tx1"/>
                </a:solidFill>
              </a:rPr>
              <a:t>El </a:t>
            </a:r>
            <a:r>
              <a:rPr lang="es-GT" sz="3800" dirty="0">
                <a:solidFill>
                  <a:schemeClr val="tx1"/>
                </a:solidFill>
              </a:rPr>
              <a:t>ángel les dijo que fueran a dar esta gran noticia a los discípulos, V.7.</a:t>
            </a:r>
          </a:p>
          <a:p>
            <a:pPr marL="1018413" lvl="2" indent="-542925" algn="just">
              <a:buFont typeface="+mj-lt"/>
              <a:buAutoNum type="alphaLcParenR"/>
            </a:pPr>
            <a:r>
              <a:rPr lang="es-GT" sz="3400" dirty="0" smtClean="0">
                <a:solidFill>
                  <a:schemeClr val="tx1"/>
                </a:solidFill>
              </a:rPr>
              <a:t>Ellas </a:t>
            </a:r>
            <a:r>
              <a:rPr lang="es-GT" sz="3400" dirty="0">
                <a:solidFill>
                  <a:schemeClr val="tx1"/>
                </a:solidFill>
              </a:rPr>
              <a:t>salieron de allí con rapidez, temblando de temor y confusión, V.8.</a:t>
            </a:r>
          </a:p>
          <a:p>
            <a:pPr marL="1018413" lvl="2" indent="-542925" algn="just">
              <a:buFont typeface="+mj-lt"/>
              <a:buAutoNum type="alphaLcParenR"/>
            </a:pPr>
            <a:r>
              <a:rPr lang="es-GT" sz="3400" dirty="0" smtClean="0">
                <a:solidFill>
                  <a:schemeClr val="tx1"/>
                </a:solidFill>
              </a:rPr>
              <a:t>Ellas </a:t>
            </a:r>
            <a:r>
              <a:rPr lang="es-GT" sz="3400" dirty="0">
                <a:solidFill>
                  <a:schemeClr val="tx1"/>
                </a:solidFill>
              </a:rPr>
              <a:t>informaron a los discípulos lo que habían oído, V.9. Mateo 28:8.</a:t>
            </a:r>
          </a:p>
        </p:txBody>
      </p:sp>
    </p:spTree>
    <p:extLst>
      <p:ext uri="{BB962C8B-B14F-4D97-AF65-F5344CB8AC3E}">
        <p14:creationId xmlns:p14="http://schemas.microsoft.com/office/powerpoint/2010/main" val="1917937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4294967295"/>
          </p:nvPr>
        </p:nvSpPr>
        <p:spPr>
          <a:xfrm>
            <a:off x="576261" y="417513"/>
            <a:ext cx="11110913" cy="5883275"/>
          </a:xfrm>
        </p:spPr>
        <p:txBody>
          <a:bodyPr anchor="ctr">
            <a:normAutofit/>
          </a:bodyPr>
          <a:lstStyle/>
          <a:p>
            <a:pPr marL="542925" indent="-542925" algn="just">
              <a:buFont typeface="+mj-lt"/>
              <a:buAutoNum type="alphaUcPeriod" startAt="3"/>
            </a:pPr>
            <a:r>
              <a:rPr lang="es-GT" sz="4000" dirty="0" smtClean="0">
                <a:solidFill>
                  <a:schemeClr val="tx1"/>
                </a:solidFill>
              </a:rPr>
              <a:t>Aplicación</a:t>
            </a:r>
            <a:r>
              <a:rPr lang="es-GT" sz="4000" dirty="0">
                <a:solidFill>
                  <a:schemeClr val="tx1"/>
                </a:solidFill>
              </a:rPr>
              <a:t>: A veces los acontecimientos de la vida nos sorprenden, hay que mantener la serenidad y la fe, el temor se convertirá en gozo, renovando nuestro celo para proclamar a Jesús</a:t>
            </a:r>
            <a:r>
              <a:rPr lang="es-GT" sz="4000" dirty="0" smtClean="0">
                <a:solidFill>
                  <a:schemeClr val="tx1"/>
                </a:solidFill>
              </a:rPr>
              <a:t>.</a:t>
            </a:r>
            <a:endParaRPr lang="es-GT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867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5738" y="594358"/>
            <a:ext cx="3657600" cy="3763329"/>
          </a:xfrm>
        </p:spPr>
        <p:txBody>
          <a:bodyPr anchor="ctr">
            <a:normAutofit/>
          </a:bodyPr>
          <a:lstStyle/>
          <a:p>
            <a:pPr algn="ctr"/>
            <a:r>
              <a:rPr lang="es-GT" sz="4800" b="1" dirty="0">
                <a:solidFill>
                  <a:schemeClr val="bg1"/>
                </a:solidFill>
              </a:rPr>
              <a:t>SU CONVERSION CON EL SEÑOR RESUCITADO. </a:t>
            </a:r>
            <a:r>
              <a:rPr lang="es-GT" dirty="0">
                <a:solidFill>
                  <a:schemeClr val="bg1"/>
                </a:solidFill>
              </a:rPr>
              <a:t>Juan 20:11-18</a:t>
            </a:r>
            <a:r>
              <a:rPr lang="es-GT" dirty="0" smtClean="0">
                <a:solidFill>
                  <a:schemeClr val="bg1"/>
                </a:solidFill>
              </a:rPr>
              <a:t>.</a:t>
            </a:r>
            <a:endParaRPr lang="es-GT" dirty="0">
              <a:solidFill>
                <a:schemeClr val="bg1"/>
              </a:solidFill>
            </a:endParaRPr>
          </a:p>
        </p:txBody>
      </p:sp>
      <p:sp>
        <p:nvSpPr>
          <p:cNvPr id="5" name="Elipse 4"/>
          <p:cNvSpPr/>
          <p:nvPr/>
        </p:nvSpPr>
        <p:spPr>
          <a:xfrm>
            <a:off x="1264443" y="4586288"/>
            <a:ext cx="1585913" cy="1403032"/>
          </a:xfrm>
          <a:prstGeom prst="ellipse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6000" b="1" dirty="0" smtClean="0"/>
              <a:t>3</a:t>
            </a:r>
            <a:endParaRPr lang="es-GT" sz="6000" b="1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0548" y="731838"/>
            <a:ext cx="5754624" cy="52608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04378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4294967295"/>
          </p:nvPr>
        </p:nvSpPr>
        <p:spPr>
          <a:xfrm>
            <a:off x="576261" y="417513"/>
            <a:ext cx="11110913" cy="5883275"/>
          </a:xfrm>
        </p:spPr>
        <p:txBody>
          <a:bodyPr anchor="ctr">
            <a:normAutofit/>
          </a:bodyPr>
          <a:lstStyle/>
          <a:p>
            <a:pPr marL="542925" indent="-542925" algn="just">
              <a:buFont typeface="+mj-lt"/>
              <a:buAutoNum type="alphaUcPeriod"/>
            </a:pPr>
            <a:r>
              <a:rPr lang="es-GT" sz="4000" dirty="0" smtClean="0">
                <a:solidFill>
                  <a:schemeClr val="tx1"/>
                </a:solidFill>
              </a:rPr>
              <a:t>María </a:t>
            </a:r>
            <a:r>
              <a:rPr lang="es-GT" sz="4000" dirty="0">
                <a:solidFill>
                  <a:schemeClr val="tx1"/>
                </a:solidFill>
              </a:rPr>
              <a:t>Magdalena estaba fuera llorando junto al sepulcro, </a:t>
            </a:r>
            <a:r>
              <a:rPr lang="es-GT" sz="4000" dirty="0" smtClean="0">
                <a:solidFill>
                  <a:schemeClr val="tx1"/>
                </a:solidFill>
              </a:rPr>
              <a:t>V.11-15.</a:t>
            </a:r>
            <a:endParaRPr lang="es-GT" sz="4000" dirty="0">
              <a:solidFill>
                <a:schemeClr val="tx1"/>
              </a:solidFill>
            </a:endParaRPr>
          </a:p>
          <a:p>
            <a:pPr marL="1035558" lvl="1" indent="-742950" algn="just">
              <a:buFont typeface="+mj-lt"/>
              <a:buAutoNum type="arabicParenR"/>
            </a:pPr>
            <a:r>
              <a:rPr lang="es-GT" sz="3800" dirty="0" smtClean="0">
                <a:solidFill>
                  <a:schemeClr val="tx1"/>
                </a:solidFill>
              </a:rPr>
              <a:t>Ella </a:t>
            </a:r>
            <a:r>
              <a:rPr lang="es-GT" sz="3800" dirty="0">
                <a:solidFill>
                  <a:schemeClr val="tx1"/>
                </a:solidFill>
              </a:rPr>
              <a:t>se inclinó para mirar dentro del sepulcro.</a:t>
            </a:r>
          </a:p>
          <a:p>
            <a:pPr marL="1035558" lvl="1" indent="-742950" algn="just">
              <a:buFont typeface="+mj-lt"/>
              <a:buAutoNum type="arabicParenR"/>
            </a:pPr>
            <a:r>
              <a:rPr lang="es-GT" sz="3800" dirty="0" smtClean="0">
                <a:solidFill>
                  <a:schemeClr val="tx1"/>
                </a:solidFill>
              </a:rPr>
              <a:t>Ella </a:t>
            </a:r>
            <a:r>
              <a:rPr lang="es-GT" sz="3800" dirty="0">
                <a:solidFill>
                  <a:schemeClr val="tx1"/>
                </a:solidFill>
              </a:rPr>
              <a:t>vio a dos ángeles con vestiduras blancas.</a:t>
            </a:r>
          </a:p>
          <a:p>
            <a:pPr marL="1035558" lvl="1" indent="-742950" algn="just">
              <a:buFont typeface="+mj-lt"/>
              <a:buAutoNum type="arabicParenR"/>
            </a:pPr>
            <a:r>
              <a:rPr lang="es-GT" sz="3800" dirty="0" smtClean="0">
                <a:solidFill>
                  <a:schemeClr val="tx1"/>
                </a:solidFill>
              </a:rPr>
              <a:t>Ella </a:t>
            </a:r>
            <a:r>
              <a:rPr lang="es-GT" sz="3800" dirty="0">
                <a:solidFill>
                  <a:schemeClr val="tx1"/>
                </a:solidFill>
              </a:rPr>
              <a:t>buscaba el cuerpo de Cristo, pero no al Cristo resucitado.</a:t>
            </a:r>
          </a:p>
          <a:p>
            <a:pPr marL="1035558" lvl="1" indent="-742950" algn="just">
              <a:buFont typeface="+mj-lt"/>
              <a:buAutoNum type="arabicParenR"/>
            </a:pPr>
            <a:r>
              <a:rPr lang="es-GT" sz="3800" dirty="0" smtClean="0">
                <a:solidFill>
                  <a:schemeClr val="tx1"/>
                </a:solidFill>
              </a:rPr>
              <a:t>Ella </a:t>
            </a:r>
            <a:r>
              <a:rPr lang="es-GT" sz="3800" dirty="0">
                <a:solidFill>
                  <a:schemeClr val="tx1"/>
                </a:solidFill>
              </a:rPr>
              <a:t>no reconoció a Jesús y lo confunde con el jardinero.</a:t>
            </a:r>
          </a:p>
          <a:p>
            <a:pPr marL="1035558" lvl="1" indent="-742950" algn="just">
              <a:buFont typeface="+mj-lt"/>
              <a:buAutoNum type="arabicParenR"/>
            </a:pPr>
            <a:r>
              <a:rPr lang="es-GT" sz="3800" dirty="0" smtClean="0">
                <a:solidFill>
                  <a:schemeClr val="tx1"/>
                </a:solidFill>
              </a:rPr>
              <a:t>Ella </a:t>
            </a:r>
            <a:r>
              <a:rPr lang="es-GT" sz="3800" dirty="0">
                <a:solidFill>
                  <a:schemeClr val="tx1"/>
                </a:solidFill>
              </a:rPr>
              <a:t>no esperaba encontrar vivo a Jesús</a:t>
            </a:r>
            <a:r>
              <a:rPr lang="es-GT" sz="3800" dirty="0" smtClean="0">
                <a:solidFill>
                  <a:schemeClr val="tx1"/>
                </a:solidFill>
              </a:rPr>
              <a:t>.</a:t>
            </a:r>
            <a:endParaRPr lang="es-GT" sz="3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775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4294967295"/>
          </p:nvPr>
        </p:nvSpPr>
        <p:spPr>
          <a:xfrm>
            <a:off x="576261" y="417513"/>
            <a:ext cx="11110913" cy="5883275"/>
          </a:xfrm>
        </p:spPr>
        <p:txBody>
          <a:bodyPr anchor="ctr">
            <a:normAutofit fontScale="92500" lnSpcReduction="10000"/>
          </a:bodyPr>
          <a:lstStyle/>
          <a:p>
            <a:pPr marL="542925" indent="-542925" algn="just">
              <a:buFont typeface="+mj-lt"/>
              <a:buAutoNum type="alphaUcPeriod" startAt="2"/>
            </a:pPr>
            <a:r>
              <a:rPr lang="es-GT" sz="4000" dirty="0" smtClean="0">
                <a:solidFill>
                  <a:schemeClr val="tx1"/>
                </a:solidFill>
              </a:rPr>
              <a:t>María </a:t>
            </a:r>
            <a:r>
              <a:rPr lang="es-GT" sz="4000" dirty="0">
                <a:solidFill>
                  <a:schemeClr val="tx1"/>
                </a:solidFill>
              </a:rPr>
              <a:t>Magdalena se encuentra con el Cristo resucitado, </a:t>
            </a:r>
            <a:r>
              <a:rPr lang="es-GT" sz="4000" dirty="0" smtClean="0">
                <a:solidFill>
                  <a:schemeClr val="tx1"/>
                </a:solidFill>
              </a:rPr>
              <a:t>V.16-18.</a:t>
            </a:r>
            <a:endParaRPr lang="es-GT" sz="4000" dirty="0">
              <a:solidFill>
                <a:schemeClr val="tx1"/>
              </a:solidFill>
            </a:endParaRPr>
          </a:p>
          <a:p>
            <a:pPr marL="1035558" lvl="1" indent="-742950" algn="just">
              <a:buFont typeface="+mj-lt"/>
              <a:buAutoNum type="arabicParenR"/>
            </a:pPr>
            <a:r>
              <a:rPr lang="es-GT" sz="3800" dirty="0">
                <a:solidFill>
                  <a:schemeClr val="tx1"/>
                </a:solidFill>
              </a:rPr>
              <a:t>María Magdalena:</a:t>
            </a:r>
          </a:p>
          <a:p>
            <a:pPr marL="1218438" lvl="2" indent="-742950" algn="just">
              <a:buFont typeface="+mj-lt"/>
              <a:buAutoNum type="alphaLcParenR"/>
            </a:pPr>
            <a:r>
              <a:rPr lang="es-GT" sz="3400" dirty="0" smtClean="0">
                <a:solidFill>
                  <a:schemeClr val="tx1"/>
                </a:solidFill>
              </a:rPr>
              <a:t>Reconoció </a:t>
            </a:r>
            <a:r>
              <a:rPr lang="es-GT" sz="3400" dirty="0">
                <a:solidFill>
                  <a:schemeClr val="tx1"/>
                </a:solidFill>
              </a:rPr>
              <a:t>la voz de Jesús.</a:t>
            </a:r>
          </a:p>
          <a:p>
            <a:pPr marL="1218438" lvl="2" indent="-742950" algn="just">
              <a:buFont typeface="+mj-lt"/>
              <a:buAutoNum type="alphaLcParenR"/>
            </a:pPr>
            <a:r>
              <a:rPr lang="es-GT" sz="3400" dirty="0" smtClean="0">
                <a:solidFill>
                  <a:schemeClr val="tx1"/>
                </a:solidFill>
              </a:rPr>
              <a:t>Llama </a:t>
            </a:r>
            <a:r>
              <a:rPr lang="es-GT" sz="3400" dirty="0">
                <a:solidFill>
                  <a:schemeClr val="tx1"/>
                </a:solidFill>
              </a:rPr>
              <a:t>a Jesús </a:t>
            </a:r>
            <a:r>
              <a:rPr lang="es-GT" sz="3400" dirty="0" err="1">
                <a:solidFill>
                  <a:schemeClr val="tx1"/>
                </a:solidFill>
              </a:rPr>
              <a:t>Raboni</a:t>
            </a:r>
            <a:r>
              <a:rPr lang="es-GT" sz="3400" dirty="0">
                <a:solidFill>
                  <a:schemeClr val="tx1"/>
                </a:solidFill>
              </a:rPr>
              <a:t> que significa amo o maestro.</a:t>
            </a:r>
          </a:p>
          <a:p>
            <a:pPr marL="1218438" lvl="2" indent="-742950" algn="just">
              <a:buFont typeface="+mj-lt"/>
              <a:buAutoNum type="alphaLcParenR"/>
            </a:pPr>
            <a:r>
              <a:rPr lang="es-GT" sz="3400" dirty="0" smtClean="0">
                <a:solidFill>
                  <a:schemeClr val="tx1"/>
                </a:solidFill>
              </a:rPr>
              <a:t>Se </a:t>
            </a:r>
            <a:r>
              <a:rPr lang="es-GT" sz="3400" dirty="0">
                <a:solidFill>
                  <a:schemeClr val="tx1"/>
                </a:solidFill>
              </a:rPr>
              <a:t>aferró a Jesús y no lo quería soltar.</a:t>
            </a:r>
          </a:p>
          <a:p>
            <a:pPr marL="1035558" lvl="1" indent="-742950" algn="just">
              <a:buFont typeface="+mj-lt"/>
              <a:buAutoNum type="arabicParenR"/>
            </a:pPr>
            <a:r>
              <a:rPr lang="es-GT" sz="3800" dirty="0" smtClean="0">
                <a:solidFill>
                  <a:schemeClr val="tx1"/>
                </a:solidFill>
              </a:rPr>
              <a:t>Jesús</a:t>
            </a:r>
            <a:r>
              <a:rPr lang="es-GT" sz="3800" dirty="0">
                <a:solidFill>
                  <a:schemeClr val="tx1"/>
                </a:solidFill>
              </a:rPr>
              <a:t>.</a:t>
            </a:r>
          </a:p>
          <a:p>
            <a:pPr marL="1218438" lvl="2" indent="-742950" algn="just">
              <a:buFont typeface="+mj-lt"/>
              <a:buAutoNum type="alphaLcParenR"/>
            </a:pPr>
            <a:r>
              <a:rPr lang="es-GT" sz="3400" dirty="0" smtClean="0">
                <a:solidFill>
                  <a:schemeClr val="tx1"/>
                </a:solidFill>
              </a:rPr>
              <a:t>Él </a:t>
            </a:r>
            <a:r>
              <a:rPr lang="es-GT" sz="3400" dirty="0">
                <a:solidFill>
                  <a:schemeClr val="tx1"/>
                </a:solidFill>
              </a:rPr>
              <a:t>le dice a María que no se podía quedar.</a:t>
            </a:r>
          </a:p>
          <a:p>
            <a:pPr marL="1218438" lvl="2" indent="-742950" algn="just">
              <a:buFont typeface="+mj-lt"/>
              <a:buAutoNum type="alphaLcParenR"/>
            </a:pPr>
            <a:r>
              <a:rPr lang="es-GT" sz="3400" dirty="0" smtClean="0">
                <a:solidFill>
                  <a:schemeClr val="tx1"/>
                </a:solidFill>
              </a:rPr>
              <a:t>Él </a:t>
            </a:r>
            <a:r>
              <a:rPr lang="es-GT" sz="3400" dirty="0">
                <a:solidFill>
                  <a:schemeClr val="tx1"/>
                </a:solidFill>
              </a:rPr>
              <a:t>le explicó que aun tenía que ascender al Padre.</a:t>
            </a:r>
          </a:p>
          <a:p>
            <a:pPr marL="1218438" lvl="2" indent="-742950" algn="just">
              <a:buFont typeface="+mj-lt"/>
              <a:buAutoNum type="alphaLcParenR"/>
            </a:pPr>
            <a:r>
              <a:rPr lang="es-GT" sz="3400" dirty="0" smtClean="0">
                <a:solidFill>
                  <a:schemeClr val="tx1"/>
                </a:solidFill>
              </a:rPr>
              <a:t>Él </a:t>
            </a:r>
            <a:r>
              <a:rPr lang="es-GT" sz="3400" dirty="0">
                <a:solidFill>
                  <a:schemeClr val="tx1"/>
                </a:solidFill>
              </a:rPr>
              <a:t>le encomendó que anunciara a los discípulos que estaba vivo y que ascendería al Padre.</a:t>
            </a:r>
          </a:p>
          <a:p>
            <a:pPr marL="1218438" lvl="2" indent="-742950" algn="just">
              <a:buFont typeface="+mj-lt"/>
              <a:buAutoNum type="alphaLcParenR"/>
            </a:pPr>
            <a:r>
              <a:rPr lang="es-GT" sz="3400" dirty="0" smtClean="0">
                <a:solidFill>
                  <a:schemeClr val="tx1"/>
                </a:solidFill>
              </a:rPr>
              <a:t>Él </a:t>
            </a:r>
            <a:r>
              <a:rPr lang="es-GT" sz="3400" dirty="0">
                <a:solidFill>
                  <a:schemeClr val="tx1"/>
                </a:solidFill>
              </a:rPr>
              <a:t>hizo que ella fuera la primera testigo de su resurrección. </a:t>
            </a:r>
          </a:p>
        </p:txBody>
      </p:sp>
    </p:spTree>
    <p:extLst>
      <p:ext uri="{BB962C8B-B14F-4D97-AF65-F5344CB8AC3E}">
        <p14:creationId xmlns:p14="http://schemas.microsoft.com/office/powerpoint/2010/main" val="2549892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4294967295"/>
          </p:nvPr>
        </p:nvSpPr>
        <p:spPr>
          <a:xfrm>
            <a:off x="576261" y="417513"/>
            <a:ext cx="11110913" cy="5883275"/>
          </a:xfrm>
        </p:spPr>
        <p:txBody>
          <a:bodyPr anchor="ctr">
            <a:normAutofit/>
          </a:bodyPr>
          <a:lstStyle/>
          <a:p>
            <a:pPr marL="542925" indent="-542925" algn="just">
              <a:buFont typeface="+mj-lt"/>
              <a:buAutoNum type="alphaUcPeriod" startAt="3"/>
            </a:pPr>
            <a:r>
              <a:rPr lang="es-GT" sz="4000" dirty="0" smtClean="0">
                <a:solidFill>
                  <a:schemeClr val="tx1"/>
                </a:solidFill>
              </a:rPr>
              <a:t>Aplicación</a:t>
            </a:r>
            <a:r>
              <a:rPr lang="es-GT" sz="4000" dirty="0">
                <a:solidFill>
                  <a:schemeClr val="tx1"/>
                </a:solidFill>
              </a:rPr>
              <a:t>: A nosotros se nos ha encomendado la responsabilidad de dar la buena noticia de salvación en Cristo, hay que apoyar las misiones, orando, ofrendando y con un ejemplo de </a:t>
            </a:r>
            <a:r>
              <a:rPr lang="es-GT" sz="4000" dirty="0" smtClean="0">
                <a:solidFill>
                  <a:schemeClr val="tx1"/>
                </a:solidFill>
              </a:rPr>
              <a:t>amor.</a:t>
            </a:r>
            <a:endParaRPr lang="es-GT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382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GT" sz="5400" b="1" dirty="0">
                <a:solidFill>
                  <a:schemeClr val="tx1"/>
                </a:solidFill>
                <a:latin typeface="+mn-lt"/>
              </a:rPr>
              <a:t>DISCIPULADO Y </a:t>
            </a:r>
            <a:r>
              <a:rPr lang="es-GT" sz="54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s-GT" sz="5400" b="1" dirty="0" smtClean="0">
                <a:solidFill>
                  <a:schemeClr val="tx1"/>
                </a:solidFill>
                <a:latin typeface="+mn-lt"/>
              </a:rPr>
            </a:br>
            <a:r>
              <a:rPr lang="es-GT" sz="5400" b="1" dirty="0" smtClean="0">
                <a:solidFill>
                  <a:schemeClr val="tx1"/>
                </a:solidFill>
                <a:latin typeface="+mn-lt"/>
              </a:rPr>
              <a:t>MINISTERIO </a:t>
            </a:r>
            <a:r>
              <a:rPr lang="es-GT" sz="5400" b="1" dirty="0">
                <a:solidFill>
                  <a:schemeClr val="tx1"/>
                </a:solidFill>
                <a:latin typeface="+mn-lt"/>
              </a:rPr>
              <a:t>EN </a:t>
            </a:r>
            <a:r>
              <a:rPr lang="es-GT" sz="5400" b="1" dirty="0" smtClean="0">
                <a:solidFill>
                  <a:schemeClr val="tx1"/>
                </a:solidFill>
                <a:latin typeface="+mn-lt"/>
              </a:rPr>
              <a:t>ACCIÓN</a:t>
            </a:r>
            <a:endParaRPr lang="es-GT" sz="5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14375" y="1845734"/>
            <a:ext cx="10815638" cy="4283604"/>
          </a:xfrm>
        </p:spPr>
        <p:txBody>
          <a:bodyPr>
            <a:noAutofit/>
          </a:bodyPr>
          <a:lstStyle/>
          <a:p>
            <a:pPr marL="357188" indent="-357188" algn="just">
              <a:buFont typeface="Wingdings" panose="05000000000000000000" pitchFamily="2" charset="2"/>
              <a:buChar char="§"/>
            </a:pPr>
            <a:r>
              <a:rPr lang="es-GT" sz="3200" dirty="0" smtClean="0">
                <a:solidFill>
                  <a:schemeClr val="tx1"/>
                </a:solidFill>
              </a:rPr>
              <a:t>Hay </a:t>
            </a:r>
            <a:r>
              <a:rPr lang="es-GT" sz="3200" dirty="0">
                <a:solidFill>
                  <a:schemeClr val="tx1"/>
                </a:solidFill>
              </a:rPr>
              <a:t>que apoyarnos en el Espíritu Santo para ser leales a Cristo como lo fue María Magdalena. </a:t>
            </a:r>
          </a:p>
          <a:p>
            <a:pPr marL="357188" indent="-357188" algn="just">
              <a:buFont typeface="Wingdings" panose="05000000000000000000" pitchFamily="2" charset="2"/>
              <a:buChar char="§"/>
            </a:pPr>
            <a:r>
              <a:rPr lang="es-GT" sz="3200" dirty="0" smtClean="0">
                <a:solidFill>
                  <a:schemeClr val="tx1"/>
                </a:solidFill>
              </a:rPr>
              <a:t>A </a:t>
            </a:r>
            <a:r>
              <a:rPr lang="es-GT" sz="3200" dirty="0">
                <a:solidFill>
                  <a:schemeClr val="tx1"/>
                </a:solidFill>
              </a:rPr>
              <a:t>la hora de decidir como interactuar con el mundo preguntémonos ¿Qué haría Jesús?</a:t>
            </a:r>
          </a:p>
          <a:p>
            <a:pPr marL="357188" indent="-357188" algn="just">
              <a:buFont typeface="Wingdings" panose="05000000000000000000" pitchFamily="2" charset="2"/>
              <a:buChar char="§"/>
            </a:pPr>
            <a:r>
              <a:rPr lang="es-GT" sz="3200" dirty="0" smtClean="0">
                <a:solidFill>
                  <a:schemeClr val="tx1"/>
                </a:solidFill>
              </a:rPr>
              <a:t>La </a:t>
            </a:r>
            <a:r>
              <a:rPr lang="es-GT" sz="3200" dirty="0">
                <a:solidFill>
                  <a:schemeClr val="tx1"/>
                </a:solidFill>
              </a:rPr>
              <a:t>verdadera esencia del discipulado es andar a diario con Jesús, aprendiendo de Él y creciendo en Él.</a:t>
            </a:r>
          </a:p>
          <a:p>
            <a:pPr marL="357188" indent="-357188" algn="just">
              <a:buFont typeface="Wingdings" panose="05000000000000000000" pitchFamily="2" charset="2"/>
              <a:buChar char="§"/>
            </a:pPr>
            <a:r>
              <a:rPr lang="es-GT" sz="3200" dirty="0" smtClean="0">
                <a:solidFill>
                  <a:schemeClr val="tx1"/>
                </a:solidFill>
              </a:rPr>
              <a:t>Oremos </a:t>
            </a:r>
            <a:r>
              <a:rPr lang="es-GT" sz="3200" dirty="0">
                <a:solidFill>
                  <a:schemeClr val="tx1"/>
                </a:solidFill>
              </a:rPr>
              <a:t>por otros para que su crecimiento </a:t>
            </a:r>
            <a:r>
              <a:rPr lang="es-GT" sz="3200" dirty="0" smtClean="0">
                <a:solidFill>
                  <a:schemeClr val="tx1"/>
                </a:solidFill>
              </a:rPr>
              <a:t>progrese </a:t>
            </a:r>
            <a:r>
              <a:rPr lang="es-GT" sz="3200" dirty="0">
                <a:solidFill>
                  <a:schemeClr val="tx1"/>
                </a:solidFill>
              </a:rPr>
              <a:t>en profundidad.</a:t>
            </a:r>
          </a:p>
        </p:txBody>
      </p:sp>
    </p:spTree>
    <p:extLst>
      <p:ext uri="{BB962C8B-B14F-4D97-AF65-F5344CB8AC3E}">
        <p14:creationId xmlns:p14="http://schemas.microsoft.com/office/powerpoint/2010/main" val="3942118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1228725" y="700087"/>
            <a:ext cx="367188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sz="5400" b="1" dirty="0" smtClean="0">
                <a:ln w="19050">
                  <a:solidFill>
                    <a:schemeClr val="bg1"/>
                  </a:solidFill>
                </a:ln>
              </a:rPr>
              <a:t>LA LEALTAD ES LO QUE NOS HARÁ LLEGAR LEJOS</a:t>
            </a:r>
            <a:endParaRPr lang="es-GT" sz="5400" b="1" dirty="0">
              <a:ln w="19050">
                <a:solidFill>
                  <a:schemeClr val="bg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465313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texto 10"/>
          <p:cNvSpPr>
            <a:spLocks noGrp="1"/>
          </p:cNvSpPr>
          <p:nvPr>
            <p:ph type="body" idx="1"/>
          </p:nvPr>
        </p:nvSpPr>
        <p:spPr>
          <a:xfrm>
            <a:off x="1097280" y="945926"/>
            <a:ext cx="4937760" cy="736282"/>
          </a:xfrm>
        </p:spPr>
        <p:txBody>
          <a:bodyPr/>
          <a:lstStyle/>
          <a:p>
            <a:pPr algn="ctr"/>
            <a:r>
              <a:rPr lang="es-GT" sz="3600" b="1" dirty="0">
                <a:solidFill>
                  <a:schemeClr val="tx1"/>
                </a:solidFill>
              </a:rPr>
              <a:t>VERSÍCULO CLAVE</a:t>
            </a:r>
          </a:p>
        </p:txBody>
      </p:sp>
      <p:sp>
        <p:nvSpPr>
          <p:cNvPr id="12" name="Marcador de contenido 11"/>
          <p:cNvSpPr>
            <a:spLocks noGrp="1"/>
          </p:cNvSpPr>
          <p:nvPr>
            <p:ph sz="half" idx="2"/>
          </p:nvPr>
        </p:nvSpPr>
        <p:spPr>
          <a:xfrm>
            <a:off x="1097280" y="2025110"/>
            <a:ext cx="4937760" cy="3575590"/>
          </a:xfrm>
        </p:spPr>
        <p:txBody>
          <a:bodyPr anchor="ctr">
            <a:normAutofit lnSpcReduction="10000"/>
          </a:bodyPr>
          <a:lstStyle/>
          <a:p>
            <a:pPr algn="ctr"/>
            <a:r>
              <a:rPr lang="es-GT" sz="3200" dirty="0">
                <a:solidFill>
                  <a:schemeClr val="tx1"/>
                </a:solidFill>
              </a:rPr>
              <a:t>“Habiendo, pues, resucitado Jesús por la mañana, el primer día de la semana, apareció primeramente a María Magdalena, de quien había echado siete </a:t>
            </a:r>
            <a:r>
              <a:rPr lang="es-GT" sz="3200" dirty="0" smtClean="0">
                <a:solidFill>
                  <a:schemeClr val="tx1"/>
                </a:solidFill>
              </a:rPr>
              <a:t>demonios”</a:t>
            </a:r>
          </a:p>
          <a:p>
            <a:pPr algn="ctr"/>
            <a:r>
              <a:rPr lang="es-GT" sz="3200" dirty="0" smtClean="0">
                <a:solidFill>
                  <a:schemeClr val="tx1"/>
                </a:solidFill>
              </a:rPr>
              <a:t>Marcos </a:t>
            </a:r>
            <a:r>
              <a:rPr lang="es-GT" sz="3200" dirty="0">
                <a:solidFill>
                  <a:schemeClr val="tx1"/>
                </a:solidFill>
              </a:rPr>
              <a:t>16:9. </a:t>
            </a:r>
          </a:p>
        </p:txBody>
      </p:sp>
      <p:sp>
        <p:nvSpPr>
          <p:cNvPr id="13" name="Marcador de texto 12"/>
          <p:cNvSpPr>
            <a:spLocks noGrp="1"/>
          </p:cNvSpPr>
          <p:nvPr>
            <p:ph type="body" sz="quarter" idx="3"/>
          </p:nvPr>
        </p:nvSpPr>
        <p:spPr>
          <a:xfrm>
            <a:off x="6217920" y="945926"/>
            <a:ext cx="4937760" cy="736282"/>
          </a:xfrm>
        </p:spPr>
        <p:txBody>
          <a:bodyPr>
            <a:noAutofit/>
          </a:bodyPr>
          <a:lstStyle/>
          <a:p>
            <a:pPr algn="ctr"/>
            <a:r>
              <a:rPr lang="es-GT" sz="3600" b="1" dirty="0">
                <a:solidFill>
                  <a:schemeClr val="tx1"/>
                </a:solidFill>
              </a:rPr>
              <a:t>FUNDAMENTO BÍBLICO</a:t>
            </a:r>
          </a:p>
        </p:txBody>
      </p:sp>
      <p:sp>
        <p:nvSpPr>
          <p:cNvPr id="14" name="Marcador de contenido 13"/>
          <p:cNvSpPr>
            <a:spLocks noGrp="1"/>
          </p:cNvSpPr>
          <p:nvPr>
            <p:ph sz="quarter" idx="4"/>
          </p:nvPr>
        </p:nvSpPr>
        <p:spPr>
          <a:xfrm>
            <a:off x="6217920" y="2025110"/>
            <a:ext cx="4937760" cy="3575590"/>
          </a:xfrm>
        </p:spPr>
        <p:txBody>
          <a:bodyPr anchor="ctr">
            <a:normAutofit/>
          </a:bodyPr>
          <a:lstStyle/>
          <a:p>
            <a:pPr algn="ctr"/>
            <a:r>
              <a:rPr lang="es-GT" sz="3200" dirty="0">
                <a:solidFill>
                  <a:schemeClr val="tx1"/>
                </a:solidFill>
              </a:rPr>
              <a:t>Lucas 8:1-3; </a:t>
            </a:r>
            <a:endParaRPr lang="es-GT" sz="3200" dirty="0" smtClean="0">
              <a:solidFill>
                <a:schemeClr val="tx1"/>
              </a:solidFill>
            </a:endParaRPr>
          </a:p>
          <a:p>
            <a:pPr algn="ctr"/>
            <a:r>
              <a:rPr lang="es-GT" sz="3200" dirty="0" smtClean="0">
                <a:solidFill>
                  <a:schemeClr val="tx1"/>
                </a:solidFill>
              </a:rPr>
              <a:t>Marcos </a:t>
            </a:r>
            <a:r>
              <a:rPr lang="es-GT" sz="3200" dirty="0">
                <a:solidFill>
                  <a:schemeClr val="tx1"/>
                </a:solidFill>
              </a:rPr>
              <a:t>15:37-47¸16:1-9; </a:t>
            </a:r>
            <a:endParaRPr lang="es-GT" sz="3200" dirty="0" smtClean="0">
              <a:solidFill>
                <a:schemeClr val="tx1"/>
              </a:solidFill>
            </a:endParaRPr>
          </a:p>
          <a:p>
            <a:pPr algn="ctr"/>
            <a:r>
              <a:rPr lang="es-GT" sz="3200" dirty="0" smtClean="0">
                <a:solidFill>
                  <a:schemeClr val="tx1"/>
                </a:solidFill>
              </a:rPr>
              <a:t>Juan </a:t>
            </a:r>
            <a:r>
              <a:rPr lang="es-GT" sz="3200" dirty="0">
                <a:solidFill>
                  <a:schemeClr val="tx1"/>
                </a:solidFill>
              </a:rPr>
              <a:t>20:11-18. </a:t>
            </a:r>
          </a:p>
        </p:txBody>
      </p:sp>
    </p:spTree>
    <p:extLst>
      <p:ext uri="{BB962C8B-B14F-4D97-AF65-F5344CB8AC3E}">
        <p14:creationId xmlns:p14="http://schemas.microsoft.com/office/powerpoint/2010/main" val="995720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2" grpId="0" uiExpand="1" build="p"/>
      <p:bldP spid="13" grpId="0" build="p"/>
      <p:bldP spid="1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s-GT" sz="5400" b="1" dirty="0">
                <a:solidFill>
                  <a:schemeClr val="tx1"/>
                </a:solidFill>
                <a:latin typeface="+mn-lt"/>
              </a:rPr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8637" y="1845734"/>
            <a:ext cx="11172825" cy="4283604"/>
          </a:xfrm>
        </p:spPr>
        <p:txBody>
          <a:bodyPr>
            <a:noAutofit/>
          </a:bodyPr>
          <a:lstStyle/>
          <a:p>
            <a:pPr marL="357188" indent="-357188">
              <a:buFont typeface="Wingdings" panose="05000000000000000000" pitchFamily="2" charset="2"/>
              <a:buChar char="§"/>
            </a:pPr>
            <a:r>
              <a:rPr lang="es-GT" sz="3200" dirty="0" smtClean="0">
                <a:solidFill>
                  <a:schemeClr val="tx1"/>
                </a:solidFill>
              </a:rPr>
              <a:t>María </a:t>
            </a:r>
            <a:r>
              <a:rPr lang="es-GT" sz="3200" dirty="0">
                <a:solidFill>
                  <a:schemeClr val="tx1"/>
                </a:solidFill>
              </a:rPr>
              <a:t>era originaria de </a:t>
            </a:r>
            <a:r>
              <a:rPr lang="es-GT" sz="3200" dirty="0" err="1">
                <a:solidFill>
                  <a:schemeClr val="tx1"/>
                </a:solidFill>
              </a:rPr>
              <a:t>Magdala</a:t>
            </a:r>
            <a:r>
              <a:rPr lang="es-GT" sz="3200" dirty="0">
                <a:solidFill>
                  <a:schemeClr val="tx1"/>
                </a:solidFill>
              </a:rPr>
              <a:t>, que estaba situado al noroeste del mar de Galilea, por eso le llamaban María Magdalena. </a:t>
            </a:r>
            <a:endParaRPr lang="es-GT" sz="3200" dirty="0" smtClean="0">
              <a:solidFill>
                <a:schemeClr val="tx1"/>
              </a:solidFill>
            </a:endParaRPr>
          </a:p>
          <a:p>
            <a:pPr marL="357188" indent="-357188">
              <a:buFont typeface="Wingdings" panose="05000000000000000000" pitchFamily="2" charset="2"/>
              <a:buChar char="§"/>
            </a:pPr>
            <a:r>
              <a:rPr lang="es-GT" sz="3200" dirty="0" smtClean="0">
                <a:solidFill>
                  <a:schemeClr val="tx1"/>
                </a:solidFill>
              </a:rPr>
              <a:t>María </a:t>
            </a:r>
            <a:r>
              <a:rPr lang="es-GT" sz="3200" dirty="0">
                <a:solidFill>
                  <a:schemeClr val="tx1"/>
                </a:solidFill>
              </a:rPr>
              <a:t>fue liberada por Jesús de siete demonios que se habían apoderado de ella, a partir de ese momento, ella se convirtió en leal sierva y seguidora de Jesús. </a:t>
            </a:r>
          </a:p>
          <a:p>
            <a:pPr marL="357188" indent="-357188">
              <a:buFont typeface="Wingdings" panose="05000000000000000000" pitchFamily="2" charset="2"/>
              <a:buChar char="§"/>
            </a:pPr>
            <a:r>
              <a:rPr lang="es-GT" sz="3200" dirty="0" smtClean="0">
                <a:solidFill>
                  <a:schemeClr val="tx1"/>
                </a:solidFill>
              </a:rPr>
              <a:t>La </a:t>
            </a:r>
            <a:r>
              <a:rPr lang="es-GT" sz="3200" dirty="0">
                <a:solidFill>
                  <a:schemeClr val="tx1"/>
                </a:solidFill>
              </a:rPr>
              <a:t>historia de María da testimonio de estas verdades: el poder transformador de Jesucristo, la profunda lealtad de esta noble mujer a Jesús, y la manera en que fue recompensada por esa lealtad. </a:t>
            </a:r>
          </a:p>
        </p:txBody>
      </p:sp>
    </p:spTree>
    <p:extLst>
      <p:ext uri="{BB962C8B-B14F-4D97-AF65-F5344CB8AC3E}">
        <p14:creationId xmlns:p14="http://schemas.microsoft.com/office/powerpoint/2010/main" val="223911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5738" y="594358"/>
            <a:ext cx="3657600" cy="3763329"/>
          </a:xfrm>
        </p:spPr>
        <p:txBody>
          <a:bodyPr anchor="ctr">
            <a:normAutofit/>
          </a:bodyPr>
          <a:lstStyle/>
          <a:p>
            <a:pPr algn="ctr"/>
            <a:r>
              <a:rPr lang="es-GT" sz="4800" b="1" dirty="0">
                <a:solidFill>
                  <a:schemeClr val="bg1"/>
                </a:solidFill>
              </a:rPr>
              <a:t>FIDELIDAD EN MINISTRAR A JESÚS</a:t>
            </a:r>
            <a:r>
              <a:rPr lang="es-GT" sz="4800" b="1" dirty="0" smtClean="0">
                <a:solidFill>
                  <a:schemeClr val="bg1"/>
                </a:solidFill>
              </a:rPr>
              <a:t>.</a:t>
            </a:r>
            <a:br>
              <a:rPr lang="es-GT" sz="4800" b="1" dirty="0" smtClean="0">
                <a:solidFill>
                  <a:schemeClr val="bg1"/>
                </a:solidFill>
              </a:rPr>
            </a:br>
            <a:r>
              <a:rPr lang="es-GT" dirty="0" smtClean="0">
                <a:solidFill>
                  <a:schemeClr val="bg1"/>
                </a:solidFill>
              </a:rPr>
              <a:t>Lucas </a:t>
            </a:r>
            <a:r>
              <a:rPr lang="es-GT" dirty="0">
                <a:solidFill>
                  <a:schemeClr val="bg1"/>
                </a:solidFill>
              </a:rPr>
              <a:t>8:1-3; </a:t>
            </a:r>
            <a:r>
              <a:rPr lang="es-GT" dirty="0" smtClean="0">
                <a:solidFill>
                  <a:schemeClr val="bg1"/>
                </a:solidFill>
              </a:rPr>
              <a:t/>
            </a:r>
            <a:br>
              <a:rPr lang="es-GT" dirty="0" smtClean="0">
                <a:solidFill>
                  <a:schemeClr val="bg1"/>
                </a:solidFill>
              </a:rPr>
            </a:br>
            <a:r>
              <a:rPr lang="es-GT" dirty="0" smtClean="0">
                <a:solidFill>
                  <a:schemeClr val="bg1"/>
                </a:solidFill>
              </a:rPr>
              <a:t>Marcos </a:t>
            </a:r>
            <a:r>
              <a:rPr lang="es-GT" dirty="0">
                <a:solidFill>
                  <a:schemeClr val="bg1"/>
                </a:solidFill>
              </a:rPr>
              <a:t>15:37-47. </a:t>
            </a:r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0548" y="731838"/>
            <a:ext cx="5752979" cy="52574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Elipse 4"/>
          <p:cNvSpPr/>
          <p:nvPr/>
        </p:nvSpPr>
        <p:spPr>
          <a:xfrm>
            <a:off x="1264443" y="4586288"/>
            <a:ext cx="1585913" cy="1403032"/>
          </a:xfrm>
          <a:prstGeom prst="ellipse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6000" b="1" dirty="0" smtClean="0"/>
              <a:t>1</a:t>
            </a:r>
            <a:endParaRPr lang="es-GT" sz="6000" b="1" dirty="0"/>
          </a:p>
        </p:txBody>
      </p:sp>
    </p:spTree>
    <p:extLst>
      <p:ext uri="{BB962C8B-B14F-4D97-AF65-F5344CB8AC3E}">
        <p14:creationId xmlns:p14="http://schemas.microsoft.com/office/powerpoint/2010/main" val="242373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4294967295"/>
          </p:nvPr>
        </p:nvSpPr>
        <p:spPr>
          <a:xfrm>
            <a:off x="576261" y="417513"/>
            <a:ext cx="11110913" cy="5883275"/>
          </a:xfrm>
        </p:spPr>
        <p:txBody>
          <a:bodyPr anchor="ctr">
            <a:normAutofit/>
          </a:bodyPr>
          <a:lstStyle/>
          <a:p>
            <a:pPr marL="542925" indent="-542925" algn="just">
              <a:buFont typeface="+mj-lt"/>
              <a:buAutoNum type="alphaUcPeriod"/>
            </a:pPr>
            <a:r>
              <a:rPr lang="es-GT" sz="4000" dirty="0" smtClean="0">
                <a:solidFill>
                  <a:schemeClr val="tx1"/>
                </a:solidFill>
              </a:rPr>
              <a:t>Las </a:t>
            </a:r>
            <a:r>
              <a:rPr lang="es-GT" sz="4000" dirty="0">
                <a:solidFill>
                  <a:schemeClr val="tx1"/>
                </a:solidFill>
              </a:rPr>
              <a:t>mujeres que seguían y servían a </a:t>
            </a:r>
            <a:r>
              <a:rPr lang="es-GT" sz="4000" dirty="0" smtClean="0">
                <a:solidFill>
                  <a:schemeClr val="tx1"/>
                </a:solidFill>
              </a:rPr>
              <a:t>Jesús.       </a:t>
            </a:r>
            <a:r>
              <a:rPr lang="es-GT" sz="4000" dirty="0">
                <a:solidFill>
                  <a:schemeClr val="tx1"/>
                </a:solidFill>
              </a:rPr>
              <a:t>Lucas 8:1-3. </a:t>
            </a:r>
          </a:p>
          <a:p>
            <a:pPr marL="749808" lvl="1" indent="-457200" algn="just">
              <a:buFont typeface="+mj-lt"/>
              <a:buAutoNum type="arabicParenR"/>
            </a:pPr>
            <a:r>
              <a:rPr lang="es-GT" sz="3600" dirty="0" smtClean="0">
                <a:solidFill>
                  <a:schemeClr val="tx1"/>
                </a:solidFill>
              </a:rPr>
              <a:t>Ellas </a:t>
            </a:r>
            <a:r>
              <a:rPr lang="es-GT" sz="3600" dirty="0">
                <a:solidFill>
                  <a:schemeClr val="tx1"/>
                </a:solidFill>
              </a:rPr>
              <a:t>fueron sanadas de enfermedades y liberados de espíritus malignos por Jesús.</a:t>
            </a:r>
          </a:p>
          <a:p>
            <a:pPr marL="749808" lvl="1" indent="-457200" algn="just">
              <a:buFont typeface="+mj-lt"/>
              <a:buAutoNum type="arabicParenR"/>
            </a:pPr>
            <a:r>
              <a:rPr lang="es-GT" sz="3600" dirty="0" smtClean="0">
                <a:solidFill>
                  <a:schemeClr val="tx1"/>
                </a:solidFill>
              </a:rPr>
              <a:t>Ellas </a:t>
            </a:r>
            <a:r>
              <a:rPr lang="es-GT" sz="3600" dirty="0">
                <a:solidFill>
                  <a:schemeClr val="tx1"/>
                </a:solidFill>
              </a:rPr>
              <a:t>ayudaron a sostener a Jesús y a los Doce en su ministerio.</a:t>
            </a:r>
          </a:p>
          <a:p>
            <a:pPr marL="932688" lvl="2" indent="-457200" algn="just">
              <a:buFont typeface="+mj-lt"/>
              <a:buAutoNum type="alphaLcParenR"/>
            </a:pPr>
            <a:r>
              <a:rPr lang="es-GT" sz="2800" dirty="0" smtClean="0">
                <a:solidFill>
                  <a:schemeClr val="tx1"/>
                </a:solidFill>
              </a:rPr>
              <a:t>Entre </a:t>
            </a:r>
            <a:r>
              <a:rPr lang="es-GT" sz="2800" dirty="0">
                <a:solidFill>
                  <a:schemeClr val="tx1"/>
                </a:solidFill>
              </a:rPr>
              <a:t>ellas Juana y Susana disfrutaban de cierto nivel de riqueza.</a:t>
            </a:r>
          </a:p>
          <a:p>
            <a:pPr marL="932688" lvl="2" indent="-457200" algn="just">
              <a:buFont typeface="+mj-lt"/>
              <a:buAutoNum type="alphaLcParenR"/>
            </a:pPr>
            <a:r>
              <a:rPr lang="es-GT" sz="2800" dirty="0" smtClean="0">
                <a:solidFill>
                  <a:schemeClr val="tx1"/>
                </a:solidFill>
              </a:rPr>
              <a:t>Entre </a:t>
            </a:r>
            <a:r>
              <a:rPr lang="es-GT" sz="2800" dirty="0">
                <a:solidFill>
                  <a:schemeClr val="tx1"/>
                </a:solidFill>
              </a:rPr>
              <a:t>ellas María Magdalena liberada por Jesús y convertida en una seguidora fiel de Jesús</a:t>
            </a:r>
            <a:r>
              <a:rPr lang="es-GT" sz="2800" dirty="0" smtClean="0">
                <a:solidFill>
                  <a:schemeClr val="tx1"/>
                </a:solidFill>
              </a:rPr>
              <a:t>.</a:t>
            </a:r>
            <a:endParaRPr lang="es-GT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504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4294967295"/>
          </p:nvPr>
        </p:nvSpPr>
        <p:spPr>
          <a:xfrm>
            <a:off x="576261" y="417513"/>
            <a:ext cx="11110913" cy="5883275"/>
          </a:xfrm>
        </p:spPr>
        <p:txBody>
          <a:bodyPr anchor="ctr">
            <a:normAutofit/>
          </a:bodyPr>
          <a:lstStyle/>
          <a:p>
            <a:pPr marL="542925" indent="-542925" algn="just">
              <a:buFont typeface="+mj-lt"/>
              <a:buAutoNum type="alphaUcPeriod" startAt="2"/>
            </a:pPr>
            <a:r>
              <a:rPr lang="es-GT" sz="4000" dirty="0" smtClean="0">
                <a:solidFill>
                  <a:schemeClr val="tx1"/>
                </a:solidFill>
              </a:rPr>
              <a:t>Las </a:t>
            </a:r>
            <a:r>
              <a:rPr lang="es-GT" sz="4000" dirty="0">
                <a:solidFill>
                  <a:schemeClr val="tx1"/>
                </a:solidFill>
              </a:rPr>
              <a:t>mujeres que estuvieron presentes en el momento de la crucifixión de Jesús, </a:t>
            </a:r>
            <a:r>
              <a:rPr lang="es-GT" sz="4000" dirty="0" smtClean="0">
                <a:solidFill>
                  <a:schemeClr val="tx1"/>
                </a:solidFill>
              </a:rPr>
              <a:t>                Marcos </a:t>
            </a:r>
            <a:r>
              <a:rPr lang="es-GT" sz="4000" dirty="0">
                <a:solidFill>
                  <a:schemeClr val="tx1"/>
                </a:solidFill>
              </a:rPr>
              <a:t>15:37-47.</a:t>
            </a:r>
          </a:p>
          <a:p>
            <a:pPr marL="749808" lvl="1" indent="-457200" algn="just">
              <a:buFont typeface="+mj-lt"/>
              <a:buAutoNum type="arabicParenR"/>
            </a:pPr>
            <a:r>
              <a:rPr lang="es-GT" sz="3600" dirty="0" smtClean="0">
                <a:solidFill>
                  <a:schemeClr val="tx1"/>
                </a:solidFill>
              </a:rPr>
              <a:t>Ellas </a:t>
            </a:r>
            <a:r>
              <a:rPr lang="es-GT" sz="3600" dirty="0">
                <a:solidFill>
                  <a:schemeClr val="tx1"/>
                </a:solidFill>
              </a:rPr>
              <a:t>son: María Magdalena, María, Salomé y otras mujeres, V.40-41.</a:t>
            </a:r>
          </a:p>
          <a:p>
            <a:pPr marL="749808" lvl="1" indent="-457200" algn="just">
              <a:buFont typeface="+mj-lt"/>
              <a:buAutoNum type="arabicParenR"/>
            </a:pPr>
            <a:r>
              <a:rPr lang="es-GT" sz="3600" dirty="0" smtClean="0">
                <a:solidFill>
                  <a:schemeClr val="tx1"/>
                </a:solidFill>
              </a:rPr>
              <a:t>Ellas </a:t>
            </a:r>
            <a:r>
              <a:rPr lang="es-GT" sz="3600" dirty="0">
                <a:solidFill>
                  <a:schemeClr val="tx1"/>
                </a:solidFill>
              </a:rPr>
              <a:t>se quedaron con Jesús hasta el final, no así los discípulos.</a:t>
            </a:r>
          </a:p>
          <a:p>
            <a:pPr marL="749808" lvl="1" indent="-457200" algn="just">
              <a:buFont typeface="+mj-lt"/>
              <a:buAutoNum type="arabicParenR"/>
            </a:pPr>
            <a:r>
              <a:rPr lang="es-GT" sz="3600" dirty="0" smtClean="0">
                <a:solidFill>
                  <a:schemeClr val="tx1"/>
                </a:solidFill>
              </a:rPr>
              <a:t>Ellas </a:t>
            </a:r>
            <a:r>
              <a:rPr lang="es-GT" sz="3600" dirty="0">
                <a:solidFill>
                  <a:schemeClr val="tx1"/>
                </a:solidFill>
              </a:rPr>
              <a:t>vieron donde sepultaron a Jesús, V.47</a:t>
            </a:r>
            <a:r>
              <a:rPr lang="es-GT" sz="3600" dirty="0" smtClean="0">
                <a:solidFill>
                  <a:schemeClr val="tx1"/>
                </a:solidFill>
              </a:rPr>
              <a:t>.</a:t>
            </a:r>
            <a:endParaRPr lang="es-GT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803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4294967295"/>
          </p:nvPr>
        </p:nvSpPr>
        <p:spPr>
          <a:xfrm>
            <a:off x="576261" y="417513"/>
            <a:ext cx="11110913" cy="5883275"/>
          </a:xfrm>
        </p:spPr>
        <p:txBody>
          <a:bodyPr anchor="ctr">
            <a:normAutofit/>
          </a:bodyPr>
          <a:lstStyle/>
          <a:p>
            <a:pPr marL="542925" indent="-542925" algn="just">
              <a:buFont typeface="+mj-lt"/>
              <a:buAutoNum type="alphaUcPeriod" startAt="3"/>
            </a:pPr>
            <a:r>
              <a:rPr lang="es-GT" sz="4000" dirty="0" smtClean="0">
                <a:solidFill>
                  <a:schemeClr val="tx1"/>
                </a:solidFill>
              </a:rPr>
              <a:t>Aplicación</a:t>
            </a:r>
            <a:r>
              <a:rPr lang="es-GT" sz="4000" dirty="0">
                <a:solidFill>
                  <a:schemeClr val="tx1"/>
                </a:solidFill>
              </a:rPr>
              <a:t>: Durante las oscuras tormentas de nuestra vida, nuestra lealtad es puesta a prueba, hay que mantenernos fieles a Jesús para ser recompensados por la eternidad. </a:t>
            </a:r>
          </a:p>
        </p:txBody>
      </p:sp>
    </p:spTree>
    <p:extLst>
      <p:ext uri="{BB962C8B-B14F-4D97-AF65-F5344CB8AC3E}">
        <p14:creationId xmlns:p14="http://schemas.microsoft.com/office/powerpoint/2010/main" val="1241272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0548" y="731838"/>
            <a:ext cx="5752979" cy="52574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5738" y="594358"/>
            <a:ext cx="3657600" cy="3763329"/>
          </a:xfrm>
        </p:spPr>
        <p:txBody>
          <a:bodyPr anchor="ctr">
            <a:normAutofit/>
          </a:bodyPr>
          <a:lstStyle/>
          <a:p>
            <a:pPr algn="ctr"/>
            <a:r>
              <a:rPr lang="pt-BR" sz="4800" b="1" dirty="0">
                <a:solidFill>
                  <a:schemeClr val="bg1"/>
                </a:solidFill>
              </a:rPr>
              <a:t>JESÚS SE LE APARECE A MARIA</a:t>
            </a:r>
            <a:r>
              <a:rPr lang="pt-BR" sz="4800" b="1" dirty="0" smtClean="0">
                <a:solidFill>
                  <a:schemeClr val="bg1"/>
                </a:solidFill>
              </a:rPr>
              <a:t>.</a:t>
            </a:r>
            <a:br>
              <a:rPr lang="pt-BR" sz="4800" b="1" dirty="0" smtClean="0">
                <a:solidFill>
                  <a:schemeClr val="bg1"/>
                </a:solidFill>
              </a:rPr>
            </a:br>
            <a:r>
              <a:rPr lang="es-GT" dirty="0">
                <a:solidFill>
                  <a:schemeClr val="bg1"/>
                </a:solidFill>
              </a:rPr>
              <a:t>Marcos 16:1-9</a:t>
            </a:r>
            <a:r>
              <a:rPr lang="es-GT" dirty="0" smtClean="0">
                <a:solidFill>
                  <a:schemeClr val="bg1"/>
                </a:solidFill>
              </a:rPr>
              <a:t>.</a:t>
            </a:r>
            <a:endParaRPr lang="es-GT" dirty="0">
              <a:solidFill>
                <a:schemeClr val="bg1"/>
              </a:solidFill>
            </a:endParaRPr>
          </a:p>
        </p:txBody>
      </p:sp>
      <p:sp>
        <p:nvSpPr>
          <p:cNvPr id="5" name="Elipse 4"/>
          <p:cNvSpPr/>
          <p:nvPr/>
        </p:nvSpPr>
        <p:spPr>
          <a:xfrm>
            <a:off x="1264443" y="4586288"/>
            <a:ext cx="1585913" cy="1403032"/>
          </a:xfrm>
          <a:prstGeom prst="ellipse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6000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374098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4294967295"/>
          </p:nvPr>
        </p:nvSpPr>
        <p:spPr>
          <a:xfrm>
            <a:off x="576261" y="417513"/>
            <a:ext cx="11110913" cy="5883275"/>
          </a:xfrm>
        </p:spPr>
        <p:txBody>
          <a:bodyPr anchor="ctr">
            <a:normAutofit/>
          </a:bodyPr>
          <a:lstStyle/>
          <a:p>
            <a:pPr marL="542925" indent="-542925" algn="just">
              <a:buFont typeface="+mj-lt"/>
              <a:buAutoNum type="alphaUcPeriod"/>
            </a:pPr>
            <a:r>
              <a:rPr lang="es-GT" sz="4000" dirty="0" smtClean="0">
                <a:solidFill>
                  <a:schemeClr val="tx1"/>
                </a:solidFill>
              </a:rPr>
              <a:t>Las </a:t>
            </a:r>
            <a:r>
              <a:rPr lang="es-GT" sz="4000" dirty="0">
                <a:solidFill>
                  <a:schemeClr val="tx1"/>
                </a:solidFill>
              </a:rPr>
              <a:t>mujeres descubren una tumba vacía, V.1-4.</a:t>
            </a:r>
          </a:p>
          <a:p>
            <a:pPr marL="1035558" lvl="1" indent="-742950" algn="just">
              <a:buFont typeface="+mj-lt"/>
              <a:buAutoNum type="arabicParenR"/>
            </a:pPr>
            <a:r>
              <a:rPr lang="es-GT" sz="3800" dirty="0" smtClean="0">
                <a:solidFill>
                  <a:schemeClr val="tx1"/>
                </a:solidFill>
              </a:rPr>
              <a:t>Ellas </a:t>
            </a:r>
            <a:r>
              <a:rPr lang="es-GT" sz="3800" dirty="0">
                <a:solidFill>
                  <a:schemeClr val="tx1"/>
                </a:solidFill>
              </a:rPr>
              <a:t>van a la tumba a preparar el cuerpo de Jesús.</a:t>
            </a:r>
          </a:p>
          <a:p>
            <a:pPr marL="1035558" lvl="1" indent="-742950" algn="just">
              <a:buFont typeface="+mj-lt"/>
              <a:buAutoNum type="arabicParenR"/>
            </a:pPr>
            <a:r>
              <a:rPr lang="es-GT" sz="3800" dirty="0" smtClean="0">
                <a:solidFill>
                  <a:schemeClr val="tx1"/>
                </a:solidFill>
              </a:rPr>
              <a:t>Ellas </a:t>
            </a:r>
            <a:r>
              <a:rPr lang="es-GT" sz="3800" dirty="0">
                <a:solidFill>
                  <a:schemeClr val="tx1"/>
                </a:solidFill>
              </a:rPr>
              <a:t>compraron especias aromáticas para ungir el cuerpo de Jesús.</a:t>
            </a:r>
          </a:p>
          <a:p>
            <a:pPr marL="1035558" lvl="1" indent="-742950" algn="just">
              <a:buFont typeface="+mj-lt"/>
              <a:buAutoNum type="arabicParenR"/>
            </a:pPr>
            <a:r>
              <a:rPr lang="es-GT" sz="3800" dirty="0" smtClean="0">
                <a:solidFill>
                  <a:schemeClr val="tx1"/>
                </a:solidFill>
              </a:rPr>
              <a:t>Ellas </a:t>
            </a:r>
            <a:r>
              <a:rPr lang="es-GT" sz="3800" dirty="0">
                <a:solidFill>
                  <a:schemeClr val="tx1"/>
                </a:solidFill>
              </a:rPr>
              <a:t>hablaron de la necesidad de remover la piedra que cubría la entrada a la tumba de Jesús.</a:t>
            </a:r>
          </a:p>
          <a:p>
            <a:pPr marL="1035558" lvl="1" indent="-742950" algn="just">
              <a:buFont typeface="+mj-lt"/>
              <a:buAutoNum type="arabicParenR"/>
            </a:pPr>
            <a:r>
              <a:rPr lang="es-GT" sz="3800" dirty="0" smtClean="0">
                <a:solidFill>
                  <a:schemeClr val="tx1"/>
                </a:solidFill>
              </a:rPr>
              <a:t>Ellas </a:t>
            </a:r>
            <a:r>
              <a:rPr lang="es-GT" sz="3800" dirty="0">
                <a:solidFill>
                  <a:schemeClr val="tx1"/>
                </a:solidFill>
              </a:rPr>
              <a:t>al llegar a la tumba, vieron que la piedra ya había sido removida</a:t>
            </a:r>
            <a:r>
              <a:rPr lang="es-GT" sz="3800" dirty="0" smtClean="0">
                <a:solidFill>
                  <a:schemeClr val="tx1"/>
                </a:solidFill>
              </a:rPr>
              <a:t>.</a:t>
            </a:r>
            <a:endParaRPr lang="es-GT" sz="3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289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79</TotalTime>
  <Words>799</Words>
  <Application>Microsoft Office PowerPoint</Application>
  <PresentationFormat>Panorámica</PresentationFormat>
  <Paragraphs>64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Calibri</vt:lpstr>
      <vt:lpstr>Calibri Light</vt:lpstr>
      <vt:lpstr>Wingdings</vt:lpstr>
      <vt:lpstr>Retrospección</vt:lpstr>
      <vt:lpstr>MARIA MAGDALENA, LEAL A JESUCRISTO.</vt:lpstr>
      <vt:lpstr>Presentación de PowerPoint</vt:lpstr>
      <vt:lpstr>INTRODUCCIÓN</vt:lpstr>
      <vt:lpstr>FIDELIDAD EN MINISTRAR A JESÚS. Lucas 8:1-3;  Marcos 15:37-47. </vt:lpstr>
      <vt:lpstr>Presentación de PowerPoint</vt:lpstr>
      <vt:lpstr>Presentación de PowerPoint</vt:lpstr>
      <vt:lpstr>Presentación de PowerPoint</vt:lpstr>
      <vt:lpstr>JESÚS SE LE APARECE A MARIA. Marcos 16:1-9.</vt:lpstr>
      <vt:lpstr>Presentación de PowerPoint</vt:lpstr>
      <vt:lpstr>Presentación de PowerPoint</vt:lpstr>
      <vt:lpstr>Presentación de PowerPoint</vt:lpstr>
      <vt:lpstr>SU CONVERSION CON EL SEÑOR RESUCITADO. Juan 20:11-18.</vt:lpstr>
      <vt:lpstr>Presentación de PowerPoint</vt:lpstr>
      <vt:lpstr>Presentación de PowerPoint</vt:lpstr>
      <vt:lpstr>Presentación de PowerPoint</vt:lpstr>
      <vt:lpstr>DISCIPULADO Y  MINISTERIO EN ACCIÓN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MARIA MAGDALENA, LEAL A JESUCRISTO.</dc:title>
  <dc:creator>Alfonso Gaitan</dc:creator>
  <cp:lastModifiedBy>El Chiko de Rojo</cp:lastModifiedBy>
  <cp:revision>16</cp:revision>
  <dcterms:created xsi:type="dcterms:W3CDTF">2019-03-28T01:38:29Z</dcterms:created>
  <dcterms:modified xsi:type="dcterms:W3CDTF">2019-04-01T18:09:51Z</dcterms:modified>
</cp:coreProperties>
</file>