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2" r:id="rId6"/>
    <p:sldId id="273" r:id="rId7"/>
    <p:sldId id="277" r:id="rId8"/>
    <p:sldId id="263" r:id="rId9"/>
    <p:sldId id="274" r:id="rId10"/>
    <p:sldId id="265" r:id="rId11"/>
    <p:sldId id="276" r:id="rId12"/>
    <p:sldId id="266" r:id="rId13"/>
    <p:sldId id="267" r:id="rId14"/>
    <p:sldId id="268" r:id="rId15"/>
    <p:sldId id="278" r:id="rId16"/>
    <p:sldId id="269" r:id="rId17"/>
    <p:sldId id="270" r:id="rId18"/>
    <p:sldId id="275" r:id="rId19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44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429CD-08C3-4DCD-872C-6A8FC9E01D1F}" type="datetimeFigureOut">
              <a:rPr lang="es-GT" smtClean="0"/>
              <a:t>10/03/2019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09B25-5DA4-4AEC-B374-2B03A267ECE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5453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9B25-5DA4-4AEC-B374-2B03A267ECEA}" type="slidenum">
              <a:rPr lang="es-GT" smtClean="0"/>
              <a:t>5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7690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50F-031F-4B60-A2A4-BF5AEC49C766}" type="datetimeFigureOut">
              <a:rPr lang="es-GT" smtClean="0"/>
              <a:t>10/03/2019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2CDB-55CE-4EA5-B63F-ED088879E2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0700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50F-031F-4B60-A2A4-BF5AEC49C766}" type="datetimeFigureOut">
              <a:rPr lang="es-GT" smtClean="0"/>
              <a:t>10/03/2019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2CDB-55CE-4EA5-B63F-ED088879E2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4395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50F-031F-4B60-A2A4-BF5AEC49C766}" type="datetimeFigureOut">
              <a:rPr lang="es-GT" smtClean="0"/>
              <a:t>10/03/2019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2CDB-55CE-4EA5-B63F-ED088879E2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3720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50F-031F-4B60-A2A4-BF5AEC49C766}" type="datetimeFigureOut">
              <a:rPr lang="es-GT" smtClean="0"/>
              <a:t>10/03/2019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2CDB-55CE-4EA5-B63F-ED088879E2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5464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50F-031F-4B60-A2A4-BF5AEC49C766}" type="datetimeFigureOut">
              <a:rPr lang="es-GT" smtClean="0"/>
              <a:t>10/03/2019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2CDB-55CE-4EA5-B63F-ED088879E2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5616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50F-031F-4B60-A2A4-BF5AEC49C766}" type="datetimeFigureOut">
              <a:rPr lang="es-GT" smtClean="0"/>
              <a:t>10/03/2019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2CDB-55CE-4EA5-B63F-ED088879E2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3121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50F-031F-4B60-A2A4-BF5AEC49C766}" type="datetimeFigureOut">
              <a:rPr lang="es-GT" smtClean="0"/>
              <a:t>10/03/2019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2CDB-55CE-4EA5-B63F-ED088879E2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3824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50F-031F-4B60-A2A4-BF5AEC49C766}" type="datetimeFigureOut">
              <a:rPr lang="es-GT" smtClean="0"/>
              <a:t>10/03/2019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2CDB-55CE-4EA5-B63F-ED088879E2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1037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50F-031F-4B60-A2A4-BF5AEC49C766}" type="datetimeFigureOut">
              <a:rPr lang="es-GT" smtClean="0"/>
              <a:t>10/03/2019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2CDB-55CE-4EA5-B63F-ED088879E2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5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50F-031F-4B60-A2A4-BF5AEC49C766}" type="datetimeFigureOut">
              <a:rPr lang="es-GT" smtClean="0"/>
              <a:t>10/03/2019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2CDB-55CE-4EA5-B63F-ED088879E2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1138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50F-031F-4B60-A2A4-BF5AEC49C766}" type="datetimeFigureOut">
              <a:rPr lang="es-GT" smtClean="0"/>
              <a:t>10/03/2019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2CDB-55CE-4EA5-B63F-ED088879E2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3366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7550F-031F-4B60-A2A4-BF5AEC49C766}" type="datetimeFigureOut">
              <a:rPr lang="es-GT" smtClean="0"/>
              <a:t>10/03/2019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B2CDB-55CE-4EA5-B63F-ED088879E2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9062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961" y="1703094"/>
            <a:ext cx="5353665" cy="3231147"/>
          </a:xfrm>
        </p:spPr>
        <p:txBody>
          <a:bodyPr anchor="ctr">
            <a:noAutofit/>
          </a:bodyPr>
          <a:lstStyle/>
          <a:p>
            <a:pPr algn="ctr"/>
            <a:r>
              <a:rPr lang="es-GT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RAHAB, LA CONFIANZA EN DIOS</a:t>
            </a:r>
            <a:endParaRPr lang="es-G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B60836F-7724-434E-895C-53635D2ED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0941" y="560439"/>
            <a:ext cx="11149781" cy="5751871"/>
          </a:xfrm>
        </p:spPr>
        <p:txBody>
          <a:bodyPr anchor="ctr">
            <a:noAutofit/>
          </a:bodyPr>
          <a:lstStyle/>
          <a:p>
            <a:pPr marL="530225" lvl="2" indent="-530225" algn="just">
              <a:buFont typeface="+mj-lt"/>
              <a:buAutoNum type="alphaUcPeriod" startAt="2"/>
            </a:pPr>
            <a:r>
              <a:rPr lang="es-GT" sz="4000" dirty="0">
                <a:latin typeface="+mj-lt"/>
              </a:rPr>
              <a:t>La promesa de salvación para Rahab y su familia, V.14-18. </a:t>
            </a:r>
          </a:p>
          <a:p>
            <a:pPr marL="901700" lvl="2" indent="-450850" algn="just">
              <a:buFont typeface="+mj-lt"/>
              <a:buAutoNum type="arabicParenR"/>
            </a:pPr>
            <a:r>
              <a:rPr lang="es-GT" sz="3800" dirty="0">
                <a:latin typeface="+mj-lt"/>
              </a:rPr>
              <a:t>Ella no debía traicionar a los espías.</a:t>
            </a:r>
          </a:p>
          <a:p>
            <a:pPr marL="901700" lvl="2" indent="-450850" algn="just">
              <a:buFont typeface="+mj-lt"/>
              <a:buAutoNum type="arabicParenR"/>
            </a:pPr>
            <a:r>
              <a:rPr lang="es-GT" sz="3800" dirty="0">
                <a:latin typeface="+mj-lt"/>
              </a:rPr>
              <a:t>Ella debía colgar de su ventana un cordón de color grana.</a:t>
            </a:r>
          </a:p>
          <a:p>
            <a:pPr marL="901700" lvl="2" indent="-450850" algn="just">
              <a:buFont typeface="+mj-lt"/>
              <a:buAutoNum type="arabicParenR"/>
            </a:pPr>
            <a:r>
              <a:rPr lang="es-GT" sz="3800" dirty="0">
                <a:latin typeface="+mj-lt"/>
              </a:rPr>
              <a:t>Ella y su familia debían permanecer adentro de la casa para no ser destruidos.</a:t>
            </a:r>
          </a:p>
          <a:p>
            <a:pPr marL="901700" lvl="2" indent="-450850" algn="just">
              <a:buFont typeface="+mj-lt"/>
              <a:buAutoNum type="arabicParenR"/>
            </a:pPr>
            <a:r>
              <a:rPr lang="es-GT" sz="3800" dirty="0">
                <a:latin typeface="+mj-lt"/>
              </a:rPr>
              <a:t>Ella aceptó estos términos y les indicó a los espías que fueran al monte.</a:t>
            </a:r>
          </a:p>
        </p:txBody>
      </p:sp>
    </p:spTree>
    <p:extLst>
      <p:ext uri="{BB962C8B-B14F-4D97-AF65-F5344CB8AC3E}">
        <p14:creationId xmlns:p14="http://schemas.microsoft.com/office/powerpoint/2010/main" val="18592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94DD-7260-4872-83D3-517FE12CE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93" y="560438"/>
            <a:ext cx="11164529" cy="5751871"/>
          </a:xfrm>
        </p:spPr>
        <p:txBody>
          <a:bodyPr anchor="ctr"/>
          <a:lstStyle/>
          <a:p>
            <a:pPr marL="536575" indent="-536575" algn="just">
              <a:buFont typeface="+mj-lt"/>
              <a:buAutoNum type="alphaUcPeriod" startAt="3"/>
            </a:pPr>
            <a:r>
              <a:rPr lang="es-GT" sz="4000" dirty="0">
                <a:latin typeface="+mj-lt"/>
              </a:rPr>
              <a:t>Rahab, es un poderoso ejemplo de la misericordia de Dios, que llega hasta aquellos a quienes nosotros menos esperamos; no desechemos a aquellos que parecen imposibles de alcanzar.</a:t>
            </a:r>
          </a:p>
        </p:txBody>
      </p:sp>
    </p:spTree>
    <p:extLst>
      <p:ext uri="{BB962C8B-B14F-4D97-AF65-F5344CB8AC3E}">
        <p14:creationId xmlns:p14="http://schemas.microsoft.com/office/powerpoint/2010/main" val="362378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585216"/>
            <a:ext cx="5747656" cy="514502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t-BR" sz="7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RECOMPENSA A LA CONFIANZA DE RAHAB. </a:t>
            </a:r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dirty="0"/>
              <a:t>Josué 6:17,20-25. </a:t>
            </a:r>
            <a:endParaRPr lang="es-GT" sz="44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10714505" y="0"/>
            <a:ext cx="1477495" cy="1283541"/>
          </a:xfrm>
          <a:prstGeom prst="teardrop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GT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8485C03-D74C-4D01-8415-50D8DC98B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93221"/>
            <a:ext cx="5489270" cy="4866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464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0941" y="545690"/>
            <a:ext cx="11149781" cy="5751871"/>
          </a:xfrm>
        </p:spPr>
        <p:txBody>
          <a:bodyPr anchor="ctr">
            <a:noAutofit/>
          </a:bodyPr>
          <a:lstStyle/>
          <a:p>
            <a:pPr marL="530225" indent="-530225" algn="just">
              <a:buFont typeface="+mj-lt"/>
              <a:buAutoNum type="alphaUcPeriod"/>
            </a:pPr>
            <a:r>
              <a:rPr lang="es-GT" sz="3700" dirty="0">
                <a:latin typeface="+mj-lt"/>
              </a:rPr>
              <a:t>Josué da las siguientes ordenes al pueblo V .17-21.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500" dirty="0">
                <a:latin typeface="+mj-lt"/>
              </a:rPr>
              <a:t>Que se guardasen del anatema. “Anatema” significa ofrenda, pero su uso principal equivale al de maldición, en el sentido de condena, sentenciado a morir.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500" dirty="0">
                <a:latin typeface="+mj-lt"/>
              </a:rPr>
              <a:t>Que todos los objetos de valor se debían apartar para el tesoro de Jehová. “Primicias” significa los primeros frutos que se ofrendan a Dios.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500" dirty="0">
                <a:latin typeface="+mj-lt"/>
              </a:rPr>
              <a:t>Que los únicos que se salvarían, serian Rahab y su familia.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500" dirty="0">
                <a:latin typeface="+mj-lt"/>
              </a:rPr>
              <a:t>Que la obediencia a los métodos inusuales de Dios los llevaría a obtener victoria. </a:t>
            </a:r>
          </a:p>
        </p:txBody>
      </p:sp>
    </p:spTree>
    <p:extLst>
      <p:ext uri="{BB962C8B-B14F-4D97-AF65-F5344CB8AC3E}">
        <p14:creationId xmlns:p14="http://schemas.microsoft.com/office/powerpoint/2010/main" val="14437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0942" y="530942"/>
            <a:ext cx="11149780" cy="5781368"/>
          </a:xfrm>
        </p:spPr>
        <p:txBody>
          <a:bodyPr anchor="ctr">
            <a:noAutofit/>
          </a:bodyPr>
          <a:lstStyle/>
          <a:p>
            <a:pPr marL="536575" lvl="1" indent="-536575" algn="just">
              <a:buFont typeface="+mj-lt"/>
              <a:buAutoNum type="alphaUcPeriod" startAt="2"/>
            </a:pPr>
            <a:r>
              <a:rPr lang="es-GT" sz="3900" dirty="0">
                <a:latin typeface="+mj-lt"/>
              </a:rPr>
              <a:t>Josué tuvo el cuidado de cumplir a Rahab lo que se le había prometido, V.22-25. </a:t>
            </a:r>
          </a:p>
          <a:p>
            <a:pPr marL="987425" lvl="1" indent="-450850" algn="just">
              <a:buFont typeface="+mj-lt"/>
              <a:buAutoNum type="arabicParenR"/>
            </a:pPr>
            <a:r>
              <a:rPr lang="es-GT" sz="3600" dirty="0">
                <a:latin typeface="+mj-lt"/>
              </a:rPr>
              <a:t>Rahab y su familia salvaron la vida.</a:t>
            </a:r>
          </a:p>
          <a:p>
            <a:pPr marL="987425" lvl="1" indent="-450850" algn="just">
              <a:buFont typeface="+mj-lt"/>
              <a:buAutoNum type="arabicParenR"/>
            </a:pPr>
            <a:r>
              <a:rPr lang="es-GT" sz="3600" dirty="0">
                <a:latin typeface="+mj-lt"/>
              </a:rPr>
              <a:t>Rahab y su familia se establecieron entre los israelitas.</a:t>
            </a:r>
          </a:p>
          <a:p>
            <a:pPr marL="987425" lvl="1" indent="-450850" algn="just">
              <a:buFont typeface="+mj-lt"/>
              <a:buAutoNum type="arabicParenR"/>
            </a:pPr>
            <a:r>
              <a:rPr lang="es-GT" sz="3600" dirty="0">
                <a:latin typeface="+mj-lt"/>
              </a:rPr>
              <a:t>Rahab se casó con Salmon de la tribu de Judá, Mateo 1:5.</a:t>
            </a:r>
          </a:p>
          <a:p>
            <a:pPr marL="987425" lvl="1" indent="-450850" algn="just">
              <a:buFont typeface="+mj-lt"/>
              <a:buAutoNum type="arabicParenR"/>
            </a:pPr>
            <a:r>
              <a:rPr lang="es-GT" sz="3600" dirty="0">
                <a:latin typeface="+mj-lt"/>
              </a:rPr>
              <a:t>Rahab se convirtió en antepasado directo de </a:t>
            </a:r>
            <a:r>
              <a:rPr lang="es-GT" sz="3600" dirty="0" err="1">
                <a:latin typeface="+mj-lt"/>
              </a:rPr>
              <a:t>Booz</a:t>
            </a:r>
            <a:r>
              <a:rPr lang="es-GT" sz="3600" dirty="0">
                <a:latin typeface="+mj-lt"/>
              </a:rPr>
              <a:t>, quien se casó con Rut, otra mujer que no era israelita.</a:t>
            </a:r>
          </a:p>
          <a:p>
            <a:pPr marL="987425" lvl="1" indent="-450850" algn="just">
              <a:buFont typeface="+mj-lt"/>
              <a:buAutoNum type="arabicParenR"/>
            </a:pPr>
            <a:r>
              <a:rPr lang="es-GT" sz="3600" dirty="0">
                <a:latin typeface="+mj-lt"/>
              </a:rPr>
              <a:t>Rahab forma parte del linaje de Jesucristo, el Mesías. </a:t>
            </a:r>
          </a:p>
        </p:txBody>
      </p:sp>
    </p:spTree>
    <p:extLst>
      <p:ext uri="{BB962C8B-B14F-4D97-AF65-F5344CB8AC3E}">
        <p14:creationId xmlns:p14="http://schemas.microsoft.com/office/powerpoint/2010/main" val="93955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AD5E81-C464-4CF3-A5AC-AB3766B57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93" y="545690"/>
            <a:ext cx="11164529" cy="5751871"/>
          </a:xfrm>
        </p:spPr>
        <p:txBody>
          <a:bodyPr anchor="ctr">
            <a:normAutofit/>
          </a:bodyPr>
          <a:lstStyle/>
          <a:p>
            <a:pPr marL="530225" indent="-530225" algn="just">
              <a:buFont typeface="+mj-lt"/>
              <a:buAutoNum type="alphaUcPeriod" startAt="3"/>
            </a:pPr>
            <a:r>
              <a:rPr lang="es-GT" sz="3800" dirty="0">
                <a:latin typeface="+mj-lt"/>
              </a:rPr>
              <a:t>El ejemplo de Rahab nos recuerda que la comunidad de fe nunca ha sido étnicamente exclusiva, formar parte del pueblo de Dios siempre ha sido una cuestión de fe; una fe como la de Rahab. </a:t>
            </a:r>
          </a:p>
        </p:txBody>
      </p:sp>
    </p:spTree>
    <p:extLst>
      <p:ext uri="{BB962C8B-B14F-4D97-AF65-F5344CB8AC3E}">
        <p14:creationId xmlns:p14="http://schemas.microsoft.com/office/powerpoint/2010/main" val="3019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923" y="545690"/>
            <a:ext cx="10797260" cy="5751871"/>
          </a:xfrm>
          <a:prstGeom prst="curvedRightArrow">
            <a:avLst>
              <a:gd name="adj1" fmla="val 40507"/>
              <a:gd name="adj2" fmla="val 50000"/>
              <a:gd name="adj3" fmla="val 25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GT" sz="7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DISCIPULADO Y</a:t>
            </a:r>
            <a:br>
              <a:rPr lang="es-GT" sz="7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GT" sz="7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s-GT" sz="7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GT" sz="7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MINISTERIO EN ACCION</a:t>
            </a:r>
          </a:p>
        </p:txBody>
      </p:sp>
    </p:spTree>
    <p:extLst>
      <p:ext uri="{BB962C8B-B14F-4D97-AF65-F5344CB8AC3E}">
        <p14:creationId xmlns:p14="http://schemas.microsoft.com/office/powerpoint/2010/main" val="313244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0941" y="545690"/>
            <a:ext cx="11149781" cy="5751871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es-GT" sz="4100" dirty="0">
                <a:latin typeface="+mj-lt"/>
              </a:rPr>
              <a:t>Rahab nos muestra la maravillosa gracia de Dios en toda su hermosura.</a:t>
            </a:r>
          </a:p>
          <a:p>
            <a:pPr algn="just"/>
            <a:r>
              <a:rPr lang="es-GT" sz="4100" dirty="0">
                <a:latin typeface="+mj-lt"/>
              </a:rPr>
              <a:t>No importando nuestro origen, ni clase de vida que hayamos vivido, ni lo alejados que hayamos estado de Dios. </a:t>
            </a:r>
          </a:p>
          <a:p>
            <a:pPr algn="just"/>
            <a:r>
              <a:rPr lang="es-GT" sz="4100" dirty="0">
                <a:latin typeface="+mj-lt"/>
              </a:rPr>
              <a:t>Nunca se dé por vencido en cuanto a sus parientes y amigos que van por el camino de la perdición, hay que perseverar en intercesión a favor de ellos. </a:t>
            </a:r>
          </a:p>
          <a:p>
            <a:pPr algn="just"/>
            <a:r>
              <a:rPr lang="es-GT" sz="4100" dirty="0">
                <a:latin typeface="+mj-lt"/>
              </a:rPr>
              <a:t>Dios es digno de nuestra fe, nuestro amor y nuestra confianza.</a:t>
            </a:r>
          </a:p>
        </p:txBody>
      </p:sp>
    </p:spTree>
    <p:extLst>
      <p:ext uri="{BB962C8B-B14F-4D97-AF65-F5344CB8AC3E}">
        <p14:creationId xmlns:p14="http://schemas.microsoft.com/office/powerpoint/2010/main" val="154783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C0C5BD9-E7AB-4CCC-BCC1-951E6C028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" y="1534"/>
            <a:ext cx="12175635" cy="68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24251"/>
            <a:ext cx="10515600" cy="1686453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s-G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 CENTRAL: </a:t>
            </a:r>
            <a:br>
              <a:rPr lang="es-G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"Dios recompensa a quienes ponen su plena confianza en Él”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453646"/>
            <a:ext cx="10515600" cy="2349414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G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VERSÍCULO CLAVE: </a:t>
            </a:r>
          </a:p>
          <a:p>
            <a:pPr marL="0" indent="0" algn="just">
              <a:buNone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</a:t>
            </a: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Por la fe Rahab la ramera no pereció juntamente con los desobedientes, habiendo recibido a los espías en paz”, Hebreos 11:31.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95582B4-D0F6-4A30-861C-6A2D355BAE67}"/>
              </a:ext>
            </a:extLst>
          </p:cNvPr>
          <p:cNvSpPr/>
          <p:nvPr/>
        </p:nvSpPr>
        <p:spPr>
          <a:xfrm>
            <a:off x="838200" y="5041087"/>
            <a:ext cx="10515600" cy="129266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4000" dirty="0"/>
              <a:t>FUNDAMENTO BÍBLICO: </a:t>
            </a:r>
          </a:p>
          <a:p>
            <a:pPr algn="ctr"/>
            <a:r>
              <a:rPr lang="pt-B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Josué 2:1-18; 6:17,20-25. </a:t>
            </a:r>
            <a:endParaRPr lang="es-G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380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0219"/>
          </a:xfrm>
        </p:spPr>
        <p:txBody>
          <a:bodyPr>
            <a:normAutofit/>
          </a:bodyPr>
          <a:lstStyle/>
          <a:p>
            <a:pPr algn="ctr"/>
            <a:r>
              <a:rPr lang="es-GT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05344"/>
            <a:ext cx="10515600" cy="4763434"/>
          </a:xfrm>
        </p:spPr>
        <p:txBody>
          <a:bodyPr>
            <a:noAutofit/>
          </a:bodyPr>
          <a:lstStyle/>
          <a:p>
            <a:pPr algn="just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Rahab vivía en Jericó cuando Josué y el ejército de Israel sitiaron la ciudad. </a:t>
            </a:r>
          </a:p>
          <a:p>
            <a:pPr algn="just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Ella se atrevió a ir en contra de su propio pueblo y puso su confianza en el Dios de Israel. </a:t>
            </a:r>
          </a:p>
          <a:p>
            <a:pPr algn="just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Ella demostró que tenía una fe genuina y firme al esconder a los espías, sabia a lo que exponía.</a:t>
            </a:r>
          </a:p>
          <a:p>
            <a:pPr algn="just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 embargo, decidió confiar en Dios, y de esa manera se convirtió en una heroína de la fe. </a:t>
            </a:r>
          </a:p>
          <a:p>
            <a:pPr algn="just"/>
            <a:endParaRPr lang="es-GT" sz="3600" dirty="0"/>
          </a:p>
        </p:txBody>
      </p:sp>
    </p:spTree>
    <p:extLst>
      <p:ext uri="{BB962C8B-B14F-4D97-AF65-F5344CB8AC3E}">
        <p14:creationId xmlns:p14="http://schemas.microsoft.com/office/powerpoint/2010/main" val="56467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1" y="1283541"/>
            <a:ext cx="6096001" cy="3760408"/>
          </a:xfrm>
        </p:spPr>
        <p:txBody>
          <a:bodyPr anchor="ctr">
            <a:normAutofit/>
          </a:bodyPr>
          <a:lstStyle/>
          <a:p>
            <a:pPr algn="ctr"/>
            <a:r>
              <a:rPr lang="es-GT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RAHAB SE ARRIESGA </a:t>
            </a:r>
            <a:r>
              <a:rPr lang="es-G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G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Josué 2:1-7.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29B6D49-FF0A-4DEA-88DC-3181F1363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63724"/>
            <a:ext cx="5491316" cy="4866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10714505" y="0"/>
            <a:ext cx="1477495" cy="1283541"/>
          </a:xfrm>
          <a:prstGeom prst="teardrop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GT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479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6195" y="545689"/>
            <a:ext cx="11179276" cy="5766621"/>
          </a:xfrm>
        </p:spPr>
        <p:txBody>
          <a:bodyPr anchor="ctr">
            <a:noAutofit/>
          </a:bodyPr>
          <a:lstStyle/>
          <a:p>
            <a:pPr marL="530225" indent="-530225" algn="just">
              <a:buFont typeface="+mj-lt"/>
              <a:buAutoNum type="alphaUcPeriod"/>
            </a:pPr>
            <a:r>
              <a:rPr lang="es-GT" sz="3700" dirty="0">
                <a:latin typeface="+mj-lt"/>
              </a:rPr>
              <a:t>Josué envió dos espías para que secretamente evaluaran la ciudad, V.1-3.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500" dirty="0">
                <a:latin typeface="+mj-lt"/>
              </a:rPr>
              <a:t>Ellos llegaron a Jericó, un lugar por conquistar según la promesa de Dios.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500" dirty="0">
                <a:latin typeface="+mj-lt"/>
              </a:rPr>
              <a:t>Ellos llegaron a casa de Rahab la ramera. </a:t>
            </a:r>
          </a:p>
          <a:p>
            <a:pPr marL="1341438" lvl="2" indent="-427038" algn="just">
              <a:buFont typeface="+mj-lt"/>
              <a:buAutoNum type="alphaLcParenR"/>
            </a:pPr>
            <a:r>
              <a:rPr lang="es-GT" sz="3200" dirty="0">
                <a:latin typeface="+mj-lt"/>
              </a:rPr>
              <a:t>Un buen lugar para recopilar información sin despertar sospechas.</a:t>
            </a:r>
          </a:p>
          <a:p>
            <a:pPr marL="1341438" lvl="2" indent="-427038" algn="just">
              <a:buFont typeface="+mj-lt"/>
              <a:buAutoNum type="alphaLcParenR"/>
            </a:pPr>
            <a:r>
              <a:rPr lang="es-GT" sz="3200" dirty="0">
                <a:latin typeface="+mj-lt"/>
              </a:rPr>
              <a:t>Un lugar ideal para un escape rápido, porque estaba construida en el mismo muro de la ciudad. 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500" dirty="0">
                <a:latin typeface="+mj-lt"/>
              </a:rPr>
              <a:t>Ellos fueron descubiertos ante las autoridades de Jericó.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500" dirty="0">
                <a:latin typeface="+mj-lt"/>
              </a:rPr>
              <a:t>Ellos corrieron el riesgo de ser apresados.</a:t>
            </a:r>
          </a:p>
        </p:txBody>
      </p:sp>
    </p:spTree>
    <p:extLst>
      <p:ext uri="{BB962C8B-B14F-4D97-AF65-F5344CB8AC3E}">
        <p14:creationId xmlns:p14="http://schemas.microsoft.com/office/powerpoint/2010/main" val="271261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0941" y="545690"/>
            <a:ext cx="11149781" cy="5751871"/>
          </a:xfrm>
        </p:spPr>
        <p:txBody>
          <a:bodyPr anchor="ctr">
            <a:normAutofit/>
          </a:bodyPr>
          <a:lstStyle/>
          <a:p>
            <a:pPr marL="536575" indent="-536575" algn="just">
              <a:buFont typeface="+mj-lt"/>
              <a:buAutoNum type="alphaUcPeriod" startAt="2"/>
            </a:pPr>
            <a:r>
              <a:rPr lang="es-GT" sz="4000" dirty="0">
                <a:latin typeface="+mj-lt"/>
              </a:rPr>
              <a:t>Rahab y los dos espías, V.4-7.</a:t>
            </a:r>
          </a:p>
          <a:p>
            <a:pPr marL="1000125" lvl="1" indent="-463550" algn="just">
              <a:buFont typeface="+mj-lt"/>
              <a:buAutoNum type="arabicParenR"/>
            </a:pPr>
            <a:r>
              <a:rPr lang="es-GT" sz="3800" dirty="0">
                <a:latin typeface="+mj-lt"/>
              </a:rPr>
              <a:t>Ella los escondió en su terrado.</a:t>
            </a:r>
          </a:p>
          <a:p>
            <a:pPr marL="1000125" lvl="1" indent="-463550" algn="just">
              <a:buFont typeface="+mj-lt"/>
              <a:buAutoNum type="arabicParenR"/>
            </a:pPr>
            <a:r>
              <a:rPr lang="es-GT" sz="3800" dirty="0">
                <a:latin typeface="+mj-lt"/>
              </a:rPr>
              <a:t>Ella mintió para protegerlos. </a:t>
            </a:r>
          </a:p>
          <a:p>
            <a:pPr marL="1438275" lvl="2" indent="-444500" algn="just">
              <a:buFont typeface="+mj-lt"/>
              <a:buAutoNum type="alphaLcParenR"/>
            </a:pPr>
            <a:r>
              <a:rPr lang="es-GT" sz="3600" dirty="0">
                <a:latin typeface="+mj-lt"/>
              </a:rPr>
              <a:t>La Biblia no alaba ni esconde la mentira de Rahab.</a:t>
            </a:r>
          </a:p>
          <a:p>
            <a:pPr marL="1438275" lvl="2" indent="-444500" algn="just">
              <a:buFont typeface="+mj-lt"/>
              <a:buAutoNum type="alphaLcParenR"/>
            </a:pPr>
            <a:r>
              <a:rPr lang="es-GT" sz="3600" dirty="0">
                <a:latin typeface="+mj-lt"/>
              </a:rPr>
              <a:t>La Biblia no justifica su mentira, pero muestra el valor de Rahab.</a:t>
            </a:r>
          </a:p>
          <a:p>
            <a:pPr marL="1438275" lvl="2" indent="-444500" algn="just">
              <a:buFont typeface="+mj-lt"/>
              <a:buAutoNum type="alphaLcParenR"/>
            </a:pPr>
            <a:r>
              <a:rPr lang="es-GT" sz="3600" dirty="0">
                <a:latin typeface="+mj-lt"/>
              </a:rPr>
              <a:t>La Biblia condena la mentira y el engaño, Salmo 120:2. “No use el ejemplo de Rahab para justificar su tendencia a mentir”.</a:t>
            </a:r>
          </a:p>
        </p:txBody>
      </p:sp>
    </p:spTree>
    <p:extLst>
      <p:ext uri="{BB962C8B-B14F-4D97-AF65-F5344CB8AC3E}">
        <p14:creationId xmlns:p14="http://schemas.microsoft.com/office/powerpoint/2010/main" val="61314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CC7B1A-CC87-4205-8FAB-FD9D65293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93" y="545690"/>
            <a:ext cx="11164529" cy="5737123"/>
          </a:xfrm>
        </p:spPr>
        <p:txBody>
          <a:bodyPr anchor="ctr">
            <a:normAutofit/>
          </a:bodyPr>
          <a:lstStyle/>
          <a:p>
            <a:pPr marL="530225" indent="-530225" algn="just">
              <a:buFont typeface="+mj-lt"/>
              <a:buAutoNum type="alphaUcPeriod" startAt="3"/>
            </a:pPr>
            <a:r>
              <a:rPr lang="es-GT" sz="4000" dirty="0">
                <a:latin typeface="+mj-lt"/>
              </a:rPr>
              <a:t>Las acciones de Rahab nos motiva a confiar plenamente en Dios para enfrentar situaciones de real riesgo, debemos mantenernos firmes en la fe en toda circunstancia de la vida. </a:t>
            </a:r>
          </a:p>
        </p:txBody>
      </p:sp>
    </p:spTree>
    <p:extLst>
      <p:ext uri="{BB962C8B-B14F-4D97-AF65-F5344CB8AC3E}">
        <p14:creationId xmlns:p14="http://schemas.microsoft.com/office/powerpoint/2010/main" val="63674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3E1CC88-EB33-4B1C-8AA1-CF24D1371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71" y="1592518"/>
            <a:ext cx="5491317" cy="4867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283541"/>
            <a:ext cx="6095472" cy="3775156"/>
          </a:xfrm>
        </p:spPr>
        <p:txBody>
          <a:bodyPr anchor="ctr">
            <a:noAutofit/>
          </a:bodyPr>
          <a:lstStyle/>
          <a:p>
            <a:pPr algn="ctr"/>
            <a:r>
              <a:rPr lang="es-GT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RESPUESTA </a:t>
            </a:r>
            <a:br>
              <a:rPr lang="es-GT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GT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 PETICIÓN DE RAHAB</a:t>
            </a:r>
            <a:r>
              <a:rPr lang="es-GT" sz="7000" dirty="0"/>
              <a:t/>
            </a:r>
            <a:br>
              <a:rPr lang="es-GT" sz="7000" dirty="0"/>
            </a:b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Josué 2:8-18.</a:t>
            </a: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10714505" y="0"/>
            <a:ext cx="1477495" cy="1283541"/>
          </a:xfrm>
          <a:prstGeom prst="teardrop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GT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5654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0942" y="545690"/>
            <a:ext cx="11164529" cy="5766619"/>
          </a:xfrm>
        </p:spPr>
        <p:txBody>
          <a:bodyPr anchor="ctr">
            <a:normAutofit/>
          </a:bodyPr>
          <a:lstStyle/>
          <a:p>
            <a:pPr marL="530225" indent="-530225" algn="just">
              <a:buFont typeface="+mj-lt"/>
              <a:buAutoNum type="alphaUcPeriod"/>
            </a:pPr>
            <a:r>
              <a:rPr lang="es-GT" sz="4000" dirty="0">
                <a:latin typeface="+mj-lt"/>
              </a:rPr>
              <a:t>La confesión de fe de Rahab, V.8-13.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800" dirty="0">
                <a:latin typeface="+mj-lt"/>
              </a:rPr>
              <a:t>Que Dios le daría a su pueblo la tierra de Canaán.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800" dirty="0">
                <a:latin typeface="+mj-lt"/>
              </a:rPr>
              <a:t>Que el pueblo de Jericó estaba aterrorizado por las obras poderosas de Dios.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800" dirty="0">
                <a:latin typeface="+mj-lt"/>
              </a:rPr>
              <a:t>Que ella tenía fe en el Dios de Israel.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800" dirty="0">
                <a:latin typeface="+mj-lt"/>
              </a:rPr>
              <a:t>Que le perdonaran la vida de ella y su familia.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800" dirty="0">
                <a:latin typeface="+mj-lt"/>
              </a:rPr>
              <a:t>Que tomaran en cuenta su actitud bondadosa.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800" dirty="0">
                <a:latin typeface="+mj-lt"/>
              </a:rPr>
              <a:t>Que le dieran seguridad en el nombre de Dios.</a:t>
            </a:r>
          </a:p>
        </p:txBody>
      </p:sp>
    </p:spTree>
    <p:extLst>
      <p:ext uri="{BB962C8B-B14F-4D97-AF65-F5344CB8AC3E}">
        <p14:creationId xmlns:p14="http://schemas.microsoft.com/office/powerpoint/2010/main" val="305206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793</Words>
  <Application>Microsoft Office PowerPoint</Application>
  <PresentationFormat>Panorámica</PresentationFormat>
  <Paragraphs>62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RAHAB, LA CONFIANZA EN DIOS</vt:lpstr>
      <vt:lpstr>VERDAD CENTRAL:  "Dios recompensa a quienes ponen su plena confianza en Él”</vt:lpstr>
      <vt:lpstr>INTRODUCCION</vt:lpstr>
      <vt:lpstr>RAHAB SE ARRIESGA  Josué 2:1-7.</vt:lpstr>
      <vt:lpstr>Presentación de PowerPoint</vt:lpstr>
      <vt:lpstr>Presentación de PowerPoint</vt:lpstr>
      <vt:lpstr>Presentación de PowerPoint</vt:lpstr>
      <vt:lpstr>LA RESPUESTA  A LA PETICIÓN DE RAHAB Josué 2:8-18.</vt:lpstr>
      <vt:lpstr>Presentación de PowerPoint</vt:lpstr>
      <vt:lpstr>Presentación de PowerPoint</vt:lpstr>
      <vt:lpstr>Presentación de PowerPoint</vt:lpstr>
      <vt:lpstr>LA RECOMPENSA A LA CONFIANZA DE RAHAB.  Josué 6:17,20-25. </vt:lpstr>
      <vt:lpstr>Presentación de PowerPoint</vt:lpstr>
      <vt:lpstr>Presentación de PowerPoint</vt:lpstr>
      <vt:lpstr>Presentación de PowerPoint</vt:lpstr>
      <vt:lpstr>DISCIPULADO Y   MINISTERIO EN ACCION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DIA DEL SEÑOR</dc:title>
  <dc:creator>Alfonso Gaitan</dc:creator>
  <cp:lastModifiedBy>El Chiko de Rojo</cp:lastModifiedBy>
  <cp:revision>149</cp:revision>
  <dcterms:created xsi:type="dcterms:W3CDTF">2016-11-16T00:59:54Z</dcterms:created>
  <dcterms:modified xsi:type="dcterms:W3CDTF">2019-03-11T02:05:21Z</dcterms:modified>
</cp:coreProperties>
</file>