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84"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5" r:id="rId30"/>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0" d="100"/>
          <a:sy n="80" d="100"/>
        </p:scale>
        <p:origin x="-1584" y="-15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Ref idx="1002">
        <a:schemeClr val="bg2"/>
      </p:bgRef>
    </p:bg>
    <p:spTree>
      <p:nvGrpSpPr>
        <p:cNvPr id="1" name=""/>
        <p:cNvGrpSpPr/>
        <p:nvPr/>
      </p:nvGrpSpPr>
      <p:grpSpPr>
        <a:xfrm>
          <a:off x="0" y="0"/>
          <a:ext cx="0" cy="0"/>
          <a:chOff x="0" y="0"/>
          <a:chExt cx="0" cy="0"/>
        </a:xfrm>
      </p:grpSpPr>
      <p:sp>
        <p:nvSpPr>
          <p:cNvPr id="9" name="8 Título"/>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30" name="29 Marcador de fecha"/>
          <p:cNvSpPr>
            <a:spLocks noGrp="1"/>
          </p:cNvSpPr>
          <p:nvPr>
            <p:ph type="dt" sz="half" idx="10"/>
          </p:nvPr>
        </p:nvSpPr>
        <p:spPr/>
        <p:txBody>
          <a:bodyPr/>
          <a:lstStyle/>
          <a:p>
            <a:fld id="{030C255B-BD25-4B21-9115-52FEF4A2966D}" type="datetimeFigureOut">
              <a:rPr lang="es-ES" smtClean="0"/>
              <a:t>15/03/2013</a:t>
            </a:fld>
            <a:endParaRPr lang="es-ES"/>
          </a:p>
        </p:txBody>
      </p:sp>
      <p:sp>
        <p:nvSpPr>
          <p:cNvPr id="19" name="18 Marcador de pie de página"/>
          <p:cNvSpPr>
            <a:spLocks noGrp="1"/>
          </p:cNvSpPr>
          <p:nvPr>
            <p:ph type="ftr" sz="quarter" idx="11"/>
          </p:nvPr>
        </p:nvSpPr>
        <p:spPr/>
        <p:txBody>
          <a:bodyPr/>
          <a:lstStyle/>
          <a:p>
            <a:endParaRPr lang="es-ES"/>
          </a:p>
        </p:txBody>
      </p:sp>
      <p:sp>
        <p:nvSpPr>
          <p:cNvPr id="27" name="26 Marcador de número de diapositiva"/>
          <p:cNvSpPr>
            <a:spLocks noGrp="1"/>
          </p:cNvSpPr>
          <p:nvPr>
            <p:ph type="sldNum" sz="quarter" idx="12"/>
          </p:nvPr>
        </p:nvSpPr>
        <p:spPr/>
        <p:txBody>
          <a:bodyPr/>
          <a:lstStyle/>
          <a:p>
            <a:fld id="{B958F7D8-82F7-46F8-8609-22368151DE85}" type="slidenum">
              <a:rPr lang="es-ES" smtClean="0"/>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030C255B-BD25-4B21-9115-52FEF4A2966D}" type="datetimeFigureOut">
              <a:rPr lang="es-ES" smtClean="0"/>
              <a:t>15/03/2013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B958F7D8-82F7-46F8-8609-22368151DE85}"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914401"/>
            <a:ext cx="2057400" cy="5211763"/>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914401"/>
            <a:ext cx="6019800" cy="5211763"/>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030C255B-BD25-4B21-9115-52FEF4A2966D}" type="datetimeFigureOut">
              <a:rPr lang="es-ES" smtClean="0"/>
              <a:t>15/03/2013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B958F7D8-82F7-46F8-8609-22368151DE85}"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030C255B-BD25-4B21-9115-52FEF4A2966D}" type="datetimeFigureOut">
              <a:rPr lang="es-ES" smtClean="0"/>
              <a:t>15/03/2013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B958F7D8-82F7-46F8-8609-22368151DE85}" type="slidenum">
              <a:rPr lang="es-ES" smtClean="0"/>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030C255B-BD25-4B21-9115-52FEF4A2966D}" type="datetimeFigureOut">
              <a:rPr lang="es-ES" smtClean="0"/>
              <a:t>15/03/2013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B958F7D8-82F7-46F8-8609-22368151DE85}" type="slidenum">
              <a:rPr lang="es-ES" smtClean="0"/>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030C255B-BD25-4B21-9115-52FEF4A2966D}" type="datetimeFigureOut">
              <a:rPr lang="es-ES" smtClean="0"/>
              <a:t>15/03/2013</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B958F7D8-82F7-46F8-8609-22368151DE85}" type="slidenum">
              <a:rPr lang="es-ES" smtClean="0"/>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tIns="45720" anchor="b"/>
          <a:lstStyle>
            <a:lvl1pPr>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p>
            <a:fld id="{030C255B-BD25-4B21-9115-52FEF4A2966D}" type="datetimeFigureOut">
              <a:rPr lang="es-ES" smtClean="0"/>
              <a:t>15/03/2013</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B958F7D8-82F7-46F8-8609-22368151DE85}" type="slidenum">
              <a:rPr lang="es-ES" smtClean="0"/>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030C255B-BD25-4B21-9115-52FEF4A2966D}" type="datetimeFigureOut">
              <a:rPr lang="es-ES" smtClean="0"/>
              <a:t>15/03/2013</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B958F7D8-82F7-46F8-8609-22368151DE85}" type="slidenum">
              <a:rPr lang="es-ES" smtClean="0"/>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30C255B-BD25-4B21-9115-52FEF4A2966D}" type="datetimeFigureOut">
              <a:rPr lang="es-ES" smtClean="0"/>
              <a:t>15/03/2013</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B958F7D8-82F7-46F8-8609-22368151DE85}"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030C255B-BD25-4B21-9115-52FEF4A2966D}" type="datetimeFigureOut">
              <a:rPr lang="es-ES" smtClean="0"/>
              <a:t>15/03/2013</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B958F7D8-82F7-46F8-8609-22368151DE85}" type="slidenum">
              <a:rPr lang="es-ES" smtClean="0"/>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Recortar y redondear rectángulo de esquina sencilla"/>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Triángulo rectángulo"/>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Título"/>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s-ES" smtClean="0"/>
              <a:t>Haga clic para modificar el estilo de título del patrón</a:t>
            </a:r>
            <a:endParaRPr kumimoji="0" lang="en-US"/>
          </a:p>
        </p:txBody>
      </p:sp>
      <p:sp>
        <p:nvSpPr>
          <p:cNvPr id="4" name="3 Marcador de texto"/>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030C255B-BD25-4B21-9115-52FEF4A2966D}" type="datetimeFigureOut">
              <a:rPr lang="es-ES" smtClean="0"/>
              <a:t>15/03/2013</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a:xfrm>
            <a:off x="8077200" y="6356350"/>
            <a:ext cx="609600" cy="365125"/>
          </a:xfrm>
        </p:spPr>
        <p:txBody>
          <a:bodyPr/>
          <a:lstStyle/>
          <a:p>
            <a:fld id="{B958F7D8-82F7-46F8-8609-22368151DE85}" type="slidenum">
              <a:rPr lang="es-ES" smtClean="0"/>
              <a:t>‹Nº›</a:t>
            </a:fld>
            <a:endParaRPr lang="es-ES"/>
          </a:p>
        </p:txBody>
      </p:sp>
      <p:sp>
        <p:nvSpPr>
          <p:cNvPr id="3" name="2 Marcador de posición de imagen"/>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s-ES" smtClean="0"/>
              <a:t>Haga clic en el icono para agregar una imagen</a:t>
            </a:r>
            <a:endParaRPr kumimoji="0" lang="en-US" dirty="0"/>
          </a:p>
        </p:txBody>
      </p:sp>
      <p:sp>
        <p:nvSpPr>
          <p:cNvPr id="10" name="9 Forma libre"/>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Forma libre"/>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Forma libre"/>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Forma libre"/>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Marcador de título"/>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30C255B-BD25-4B21-9115-52FEF4A2966D}" type="datetimeFigureOut">
              <a:rPr lang="es-ES" smtClean="0"/>
              <a:t>15/03/2013</a:t>
            </a:fld>
            <a:endParaRPr lang="es-ES"/>
          </a:p>
        </p:txBody>
      </p:sp>
      <p:sp>
        <p:nvSpPr>
          <p:cNvPr id="22" name="21 Marcador de pie de página"/>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s-ES"/>
          </a:p>
        </p:txBody>
      </p:sp>
      <p:sp>
        <p:nvSpPr>
          <p:cNvPr id="18" name="17 Marcador de número de diapositiva"/>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958F7D8-82F7-46F8-8609-22368151DE85}" type="slidenum">
              <a:rPr lang="es-ES" smtClean="0"/>
              <a:t>‹Nº›</a:t>
            </a:fld>
            <a:endParaRPr lang="es-ES"/>
          </a:p>
        </p:txBody>
      </p:sp>
      <p:grpSp>
        <p:nvGrpSpPr>
          <p:cNvPr id="2" name="1 Grupo"/>
          <p:cNvGrpSpPr/>
          <p:nvPr/>
        </p:nvGrpSpPr>
        <p:grpSpPr>
          <a:xfrm>
            <a:off x="-19017" y="202408"/>
            <a:ext cx="9180548" cy="649224"/>
            <a:chOff x="-19045" y="216550"/>
            <a:chExt cx="9180548" cy="649224"/>
          </a:xfrm>
        </p:grpSpPr>
        <p:sp>
          <p:nvSpPr>
            <p:cNvPr id="12" name="11 Forma libre"/>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Forma libre"/>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914" name="Picture 2" descr="http://larosablue.bligoo.es/media/users/18/940126/images/public/207338/1327994799972-naturaleza.jpg?v=1327994803896"/>
          <p:cNvPicPr>
            <a:picLocks noChangeAspect="1" noChangeArrowheads="1"/>
          </p:cNvPicPr>
          <p:nvPr/>
        </p:nvPicPr>
        <p:blipFill>
          <a:blip r:embed="rId2"/>
          <a:srcRect/>
          <a:stretch>
            <a:fillRect/>
          </a:stretch>
        </p:blipFill>
        <p:spPr bwMode="auto">
          <a:xfrm>
            <a:off x="0" y="0"/>
            <a:ext cx="5643570" cy="6858000"/>
          </a:xfrm>
          <a:prstGeom prst="rect">
            <a:avLst/>
          </a:prstGeom>
          <a:noFill/>
        </p:spPr>
      </p:pic>
      <p:sp>
        <p:nvSpPr>
          <p:cNvPr id="2" name="1 Título"/>
          <p:cNvSpPr>
            <a:spLocks noGrp="1"/>
          </p:cNvSpPr>
          <p:nvPr>
            <p:ph type="ctrTitle"/>
          </p:nvPr>
        </p:nvSpPr>
        <p:spPr>
          <a:xfrm>
            <a:off x="5796136" y="908670"/>
            <a:ext cx="3203848" cy="3600450"/>
          </a:xfrm>
        </p:spPr>
        <p:txBody>
          <a:bodyPr>
            <a:normAutofit fontScale="90000"/>
          </a:bodyPr>
          <a:lstStyle/>
          <a:p>
            <a:pPr algn="l"/>
            <a:r>
              <a:rPr lang="es-AR" b="1" dirty="0" smtClean="0">
                <a:solidFill>
                  <a:srgbClr val="FFFF00"/>
                </a:solidFill>
                <a:latin typeface="Tahoma" pitchFamily="34" charset="0"/>
                <a:ea typeface="Tahoma" pitchFamily="34" charset="0"/>
                <a:cs typeface="Tahoma" pitchFamily="34" charset="0"/>
              </a:rPr>
              <a:t>EL </a:t>
            </a:r>
            <a:r>
              <a:rPr lang="es-AR" b="1" dirty="0">
                <a:solidFill>
                  <a:srgbClr val="FFFF00"/>
                </a:solidFill>
                <a:latin typeface="Tahoma" pitchFamily="34" charset="0"/>
                <a:ea typeface="Tahoma" pitchFamily="34" charset="0"/>
                <a:cs typeface="Tahoma" pitchFamily="34" charset="0"/>
              </a:rPr>
              <a:t>SABADO: UN DON DEL EDEN</a:t>
            </a:r>
            <a:endParaRPr lang="es-ES" dirty="0">
              <a:solidFill>
                <a:srgbClr val="FFFF00"/>
              </a:solidFill>
              <a:latin typeface="Tahoma" pitchFamily="34" charset="0"/>
              <a:ea typeface="Tahoma" pitchFamily="34" charset="0"/>
              <a:cs typeface="Tahoma" pitchFamily="34" charset="0"/>
            </a:endParaRPr>
          </a:p>
        </p:txBody>
      </p:sp>
      <p:sp>
        <p:nvSpPr>
          <p:cNvPr id="3" name="2 Subtítulo"/>
          <p:cNvSpPr>
            <a:spLocks noGrp="1"/>
          </p:cNvSpPr>
          <p:nvPr>
            <p:ph type="subTitle" idx="1"/>
          </p:nvPr>
        </p:nvSpPr>
        <p:spPr>
          <a:xfrm>
            <a:off x="5643570" y="5373216"/>
            <a:ext cx="3500430" cy="1484784"/>
          </a:xfrm>
        </p:spPr>
        <p:txBody>
          <a:bodyPr>
            <a:normAutofit/>
          </a:bodyPr>
          <a:lstStyle/>
          <a:p>
            <a:pPr algn="ctr"/>
            <a:r>
              <a:rPr lang="es-AR" sz="1800" b="1" dirty="0">
                <a:effectLst>
                  <a:outerShdw blurRad="38100" dist="38100" dir="2700000" algn="tl">
                    <a:srgbClr val="000000">
                      <a:alpha val="43137"/>
                    </a:srgbClr>
                  </a:outerShdw>
                </a:effectLst>
                <a:latin typeface="Arial" pitchFamily="34" charset="0"/>
                <a:cs typeface="Arial" pitchFamily="34" charset="0"/>
              </a:rPr>
              <a:t>Lección de la </a:t>
            </a:r>
            <a:r>
              <a:rPr lang="es-AR" sz="1800" b="1" dirty="0" smtClean="0">
                <a:effectLst>
                  <a:outerShdw blurRad="38100" dist="38100" dir="2700000" algn="tl">
                    <a:srgbClr val="000000">
                      <a:alpha val="43137"/>
                    </a:srgbClr>
                  </a:outerShdw>
                </a:effectLst>
                <a:latin typeface="Arial" pitchFamily="34" charset="0"/>
                <a:cs typeface="Arial" pitchFamily="34" charset="0"/>
              </a:rPr>
              <a:t>Escuela Sabática </a:t>
            </a:r>
            <a:r>
              <a:rPr lang="es-AR" sz="1600" b="1" dirty="0" smtClean="0">
                <a:effectLst>
                  <a:outerShdw blurRad="38100" dist="38100" dir="2700000" algn="tl">
                    <a:srgbClr val="000000">
                      <a:alpha val="43137"/>
                    </a:srgbClr>
                  </a:outerShdw>
                </a:effectLst>
                <a:latin typeface="Arial" pitchFamily="34" charset="0"/>
                <a:cs typeface="Arial" pitchFamily="34" charset="0"/>
              </a:rPr>
              <a:t>Sábado </a:t>
            </a:r>
            <a:r>
              <a:rPr lang="es-AR" sz="1600" b="1" dirty="0">
                <a:effectLst>
                  <a:outerShdw blurRad="38100" dist="38100" dir="2700000" algn="tl">
                    <a:srgbClr val="000000">
                      <a:alpha val="43137"/>
                    </a:srgbClr>
                  </a:outerShdw>
                </a:effectLst>
                <a:latin typeface="Arial" pitchFamily="34" charset="0"/>
                <a:cs typeface="Arial" pitchFamily="34" charset="0"/>
              </a:rPr>
              <a:t>16 de marzo de 2013</a:t>
            </a:r>
            <a:endParaRPr lang="es-ES" sz="1600" b="1" dirty="0">
              <a:effectLst>
                <a:outerShdw blurRad="38100" dist="38100" dir="2700000" algn="tl">
                  <a:srgbClr val="000000">
                    <a:alpha val="43137"/>
                  </a:srgbClr>
                </a:outerShdw>
              </a:effectLst>
              <a:latin typeface="Arial" pitchFamily="34" charset="0"/>
              <a:cs typeface="Arial" pitchFamily="34" charset="0"/>
            </a:endParaRPr>
          </a:p>
          <a:p>
            <a:endParaRPr lang="es-ES" dirty="0"/>
          </a:p>
        </p:txBody>
      </p:sp>
      <p:pic>
        <p:nvPicPr>
          <p:cNvPr id="4" name="3 Imagen" descr="Mipes18_jpg[1]"/>
          <p:cNvPicPr/>
          <p:nvPr/>
        </p:nvPicPr>
        <p:blipFill>
          <a:blip r:embed="rId3" cstate="print"/>
          <a:srcRect/>
          <a:stretch>
            <a:fillRect/>
          </a:stretch>
        </p:blipFill>
        <p:spPr bwMode="auto">
          <a:xfrm>
            <a:off x="7332814" y="6190384"/>
            <a:ext cx="407538" cy="406968"/>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548680"/>
            <a:ext cx="8229600" cy="1143000"/>
          </a:xfrm>
        </p:spPr>
        <p:txBody>
          <a:bodyPr/>
          <a:lstStyle/>
          <a:p>
            <a:r>
              <a:rPr lang="es-AR" b="1" dirty="0" smtClean="0"/>
              <a:t>El séptimo día</a:t>
            </a:r>
            <a:endParaRPr lang="es-ES" dirty="0"/>
          </a:p>
        </p:txBody>
      </p:sp>
      <p:sp>
        <p:nvSpPr>
          <p:cNvPr id="3" name="2 Marcador de contenido"/>
          <p:cNvSpPr>
            <a:spLocks noGrp="1"/>
          </p:cNvSpPr>
          <p:nvPr>
            <p:ph idx="1"/>
          </p:nvPr>
        </p:nvSpPr>
        <p:spPr>
          <a:xfrm>
            <a:off x="446856" y="2295520"/>
            <a:ext cx="8229600" cy="2933680"/>
          </a:xfrm>
        </p:spPr>
        <p:txBody>
          <a:bodyPr>
            <a:normAutofit/>
          </a:bodyPr>
          <a:lstStyle/>
          <a:p>
            <a:pPr marL="355600" indent="-355600">
              <a:buNone/>
            </a:pPr>
            <a:r>
              <a:rPr lang="es-AR" sz="3200" b="1" dirty="0" smtClean="0"/>
              <a:t>3. Tuvieron </a:t>
            </a:r>
            <a:r>
              <a:rPr lang="es-AR" sz="3200" b="1" dirty="0"/>
              <a:t>que pasar seis días antes de que Dios descansara, a fin de que el día de descanso fuera llamado el séptimo día. </a:t>
            </a:r>
            <a:endParaRPr lang="es-ES" sz="3200" b="1" dirty="0"/>
          </a:p>
          <a:p>
            <a:pPr marL="355600" indent="-355600">
              <a:tabLst>
                <a:tab pos="355600" algn="l"/>
              </a:tabLst>
            </a:pPr>
            <a:endParaRPr lang="es-ES" sz="32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548680"/>
            <a:ext cx="8229600" cy="1143000"/>
          </a:xfrm>
        </p:spPr>
        <p:txBody>
          <a:bodyPr/>
          <a:lstStyle/>
          <a:p>
            <a:r>
              <a:rPr lang="es-ES" b="1" dirty="0" smtClean="0"/>
              <a:t>Dios descansó</a:t>
            </a:r>
            <a:endParaRPr lang="es-ES" b="1" dirty="0"/>
          </a:p>
        </p:txBody>
      </p:sp>
      <p:sp>
        <p:nvSpPr>
          <p:cNvPr id="3" name="2 Marcador de contenido"/>
          <p:cNvSpPr>
            <a:spLocks noGrp="1"/>
          </p:cNvSpPr>
          <p:nvPr>
            <p:ph idx="1"/>
          </p:nvPr>
        </p:nvSpPr>
        <p:spPr>
          <a:xfrm>
            <a:off x="457200" y="1935480"/>
            <a:ext cx="8435280" cy="4389120"/>
          </a:xfrm>
        </p:spPr>
        <p:txBody>
          <a:bodyPr/>
          <a:lstStyle/>
          <a:p>
            <a:pPr marL="450850" indent="-450850">
              <a:buNone/>
            </a:pPr>
            <a:r>
              <a:rPr lang="es-AR" sz="3200" b="1" dirty="0" smtClean="0"/>
              <a:t>4. Cuando </a:t>
            </a:r>
            <a:r>
              <a:rPr lang="es-AR" sz="3200" b="1" dirty="0"/>
              <a:t>completó la creación, Dios descansó de crear. Literalmente, “sabatizó” (</a:t>
            </a:r>
            <a:r>
              <a:rPr lang="es-AR" sz="3200" b="1" i="1" dirty="0" err="1"/>
              <a:t>shabat</a:t>
            </a:r>
            <a:r>
              <a:rPr lang="es-AR" sz="3200" b="1" dirty="0"/>
              <a:t>) de su obra.</a:t>
            </a:r>
            <a:endParaRPr lang="es-ES" sz="3200" b="1" dirty="0"/>
          </a:p>
          <a:p>
            <a:pPr marL="712788" lvl="0" indent="-261938"/>
            <a:r>
              <a:rPr lang="es-AR" dirty="0"/>
              <a:t>La palabra lleva consigo el significado de </a:t>
            </a:r>
            <a:r>
              <a:rPr lang="es-AR" b="1" i="1" dirty="0"/>
              <a:t>detener</a:t>
            </a:r>
            <a:r>
              <a:rPr lang="es-AR" dirty="0"/>
              <a:t> lo que estaba haciendo porque el proyecto estaba terminado, no porque estuviera cansado. </a:t>
            </a:r>
            <a:endParaRPr lang="es-ES" dirty="0"/>
          </a:p>
          <a:p>
            <a:endParaRPr lang="es-E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90872" y="476672"/>
            <a:ext cx="8229600" cy="1143000"/>
          </a:xfrm>
        </p:spPr>
        <p:txBody>
          <a:bodyPr/>
          <a:lstStyle/>
          <a:p>
            <a:r>
              <a:rPr lang="es-AR" b="1" dirty="0" smtClean="0"/>
              <a:t>Bendijo</a:t>
            </a:r>
            <a:endParaRPr lang="es-ES" dirty="0"/>
          </a:p>
        </p:txBody>
      </p:sp>
      <p:sp>
        <p:nvSpPr>
          <p:cNvPr id="3" name="2 Marcador de contenido"/>
          <p:cNvSpPr>
            <a:spLocks noGrp="1"/>
          </p:cNvSpPr>
          <p:nvPr>
            <p:ph idx="1"/>
          </p:nvPr>
        </p:nvSpPr>
        <p:spPr>
          <a:xfrm>
            <a:off x="457200" y="1935480"/>
            <a:ext cx="8435280" cy="4389120"/>
          </a:xfrm>
        </p:spPr>
        <p:txBody>
          <a:bodyPr>
            <a:normAutofit lnSpcReduction="10000"/>
          </a:bodyPr>
          <a:lstStyle/>
          <a:p>
            <a:pPr marL="450850" indent="-450850">
              <a:buNone/>
            </a:pPr>
            <a:r>
              <a:rPr lang="es-AR" sz="3200" b="1" dirty="0"/>
              <a:t>5</a:t>
            </a:r>
            <a:r>
              <a:rPr lang="es-AR" sz="3200" b="1" dirty="0" smtClean="0"/>
              <a:t>. </a:t>
            </a:r>
            <a:r>
              <a:rPr lang="es-AR" sz="3200" b="1" dirty="0"/>
              <a:t>En los días quinto y sexto, bendijo a las criaturas que había hecho. Dirigió la bendición del sábado a un período de tiempo: el día sábado. </a:t>
            </a:r>
            <a:endParaRPr lang="es-ES" sz="3200" b="1" dirty="0"/>
          </a:p>
          <a:p>
            <a:pPr marL="712788" lvl="0" indent="-261938"/>
            <a:r>
              <a:rPr lang="es-AR" b="1" i="1" dirty="0"/>
              <a:t>Las dos primeras </a:t>
            </a:r>
            <a:r>
              <a:rPr lang="es-AR" dirty="0"/>
              <a:t>bendiciones fueron para la fertilidad y el llenado de la tierra.</a:t>
            </a:r>
            <a:endParaRPr lang="es-ES" dirty="0"/>
          </a:p>
          <a:p>
            <a:pPr marL="712788" lvl="0" indent="-261938"/>
            <a:r>
              <a:rPr lang="es-AR" dirty="0"/>
              <a:t> ¿Puede la bendición del sábado significar menos? La bendición del sábado es una </a:t>
            </a:r>
            <a:r>
              <a:rPr lang="es-AR" b="1" i="1" dirty="0"/>
              <a:t>seguridad de que Dios proveerá </a:t>
            </a:r>
            <a:r>
              <a:rPr lang="es-AR" dirty="0"/>
              <a:t>de todo lo que es necesario.</a:t>
            </a:r>
            <a:br>
              <a:rPr lang="es-AR" dirty="0"/>
            </a:br>
            <a:endParaRPr lang="es-ES" dirty="0"/>
          </a:p>
          <a:p>
            <a:endParaRPr lang="es-E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18864" y="485800"/>
            <a:ext cx="8229600" cy="1143000"/>
          </a:xfrm>
        </p:spPr>
        <p:txBody>
          <a:bodyPr/>
          <a:lstStyle/>
          <a:p>
            <a:r>
              <a:rPr lang="es-AR" b="1" dirty="0" smtClean="0"/>
              <a:t>Dios lo santificó</a:t>
            </a:r>
            <a:r>
              <a:rPr lang="es-AR" dirty="0" smtClean="0"/>
              <a:t>.</a:t>
            </a:r>
            <a:endParaRPr lang="es-ES" dirty="0"/>
          </a:p>
        </p:txBody>
      </p:sp>
      <p:sp>
        <p:nvSpPr>
          <p:cNvPr id="3" name="2 Marcador de contenido"/>
          <p:cNvSpPr>
            <a:spLocks noGrp="1"/>
          </p:cNvSpPr>
          <p:nvPr>
            <p:ph idx="1"/>
          </p:nvPr>
        </p:nvSpPr>
        <p:spPr>
          <a:xfrm>
            <a:off x="457200" y="1740138"/>
            <a:ext cx="8507288" cy="4929222"/>
          </a:xfrm>
        </p:spPr>
        <p:txBody>
          <a:bodyPr>
            <a:normAutofit fontScale="92500" lnSpcReduction="10000"/>
          </a:bodyPr>
          <a:lstStyle/>
          <a:p>
            <a:pPr marL="450850" indent="-450850">
              <a:buNone/>
            </a:pPr>
            <a:r>
              <a:rPr lang="es-AR" sz="3200" b="1" dirty="0" smtClean="0"/>
              <a:t>6. La </a:t>
            </a:r>
            <a:r>
              <a:rPr lang="es-AR" sz="3200" b="1" dirty="0"/>
              <a:t>palabra santificar significa “</a:t>
            </a:r>
            <a:r>
              <a:rPr lang="es-AR" sz="3200" b="1" i="1" dirty="0"/>
              <a:t>dedicar como santo</a:t>
            </a:r>
            <a:r>
              <a:rPr lang="es-AR" sz="3200" b="1" dirty="0"/>
              <a:t>”. El séptimo día fue lo primero que Dios identificó como santo.</a:t>
            </a:r>
            <a:endParaRPr lang="es-ES" sz="3200" b="1" dirty="0"/>
          </a:p>
          <a:p>
            <a:pPr marL="712788" lvl="0" indent="-261938"/>
            <a:r>
              <a:rPr lang="es-AR" b="1" dirty="0"/>
              <a:t>Más tarde, declaró lugares como santos</a:t>
            </a:r>
            <a:r>
              <a:rPr lang="es-AR" dirty="0"/>
              <a:t>: el suelo alrededor de la zarza ardiendo, el Lugar Santo en el Tabernáculo, la ciudad de Jerusalén, etc. </a:t>
            </a:r>
            <a:endParaRPr lang="es-ES" dirty="0"/>
          </a:p>
          <a:p>
            <a:pPr marL="712788" lvl="0" indent="-261938"/>
            <a:r>
              <a:rPr lang="es-AR" b="1" i="1" dirty="0"/>
              <a:t>Dios también instruyó que otras cosas -y personas- debían ser santificadas</a:t>
            </a:r>
            <a:r>
              <a:rPr lang="es-AR" dirty="0"/>
              <a:t>, o hechas santas; entre ellas, los sacrificios, los sacerdotes y el pueblo de Dios. Todos estos tienen en común la intención de Dios de manifestar su presencia. </a:t>
            </a:r>
            <a:r>
              <a:rPr lang="es-AR" b="1" i="1" dirty="0"/>
              <a:t>Cuando Dios santificó el sábado, significaba que debía ser reservado para su presencia.</a:t>
            </a:r>
            <a:endParaRPr lang="es-ES" b="1" i="1" dirty="0"/>
          </a:p>
          <a:p>
            <a:endParaRPr lang="es-E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404664"/>
            <a:ext cx="8579296" cy="1143000"/>
          </a:xfrm>
        </p:spPr>
        <p:txBody>
          <a:bodyPr>
            <a:normAutofit fontScale="90000"/>
          </a:bodyPr>
          <a:lstStyle/>
          <a:p>
            <a:r>
              <a:rPr lang="es-ES" dirty="0"/>
              <a:t/>
            </a:r>
            <a:br>
              <a:rPr lang="es-ES" dirty="0"/>
            </a:br>
            <a:r>
              <a:rPr lang="es-AR" dirty="0"/>
              <a:t/>
            </a:r>
            <a:br>
              <a:rPr lang="es-AR" dirty="0"/>
            </a:br>
            <a:r>
              <a:rPr lang="es-AR" b="1" dirty="0" smtClean="0"/>
              <a:t> </a:t>
            </a:r>
            <a:r>
              <a:rPr lang="es-AR" sz="4400" b="1" dirty="0" smtClean="0"/>
              <a:t>II. EL </a:t>
            </a:r>
            <a:r>
              <a:rPr lang="es-AR" sz="4400" b="1" dirty="0" smtClean="0"/>
              <a:t>SABADO ES UN MANDATO DIVINO</a:t>
            </a:r>
            <a:endParaRPr lang="es-ES" sz="4400" dirty="0"/>
          </a:p>
        </p:txBody>
      </p:sp>
      <p:sp>
        <p:nvSpPr>
          <p:cNvPr id="3" name="2 Marcador de contenido"/>
          <p:cNvSpPr>
            <a:spLocks noGrp="1"/>
          </p:cNvSpPr>
          <p:nvPr>
            <p:ph idx="1"/>
          </p:nvPr>
        </p:nvSpPr>
        <p:spPr>
          <a:xfrm>
            <a:off x="590872" y="1772816"/>
            <a:ext cx="8229600" cy="3279470"/>
          </a:xfrm>
        </p:spPr>
        <p:txBody>
          <a:bodyPr/>
          <a:lstStyle/>
          <a:p>
            <a:pPr>
              <a:buNone/>
            </a:pPr>
            <a:r>
              <a:rPr lang="es-AR" sz="3200" b="1" dirty="0" smtClean="0"/>
              <a:t>1. Dios </a:t>
            </a:r>
            <a:r>
              <a:rPr lang="es-AR" sz="3200" b="1" dirty="0"/>
              <a:t>lo pronunció como mandamiento</a:t>
            </a:r>
            <a:r>
              <a:rPr lang="es-AR" sz="3200" dirty="0"/>
              <a:t>. </a:t>
            </a:r>
            <a:endParaRPr lang="es-ES" sz="3200" dirty="0"/>
          </a:p>
          <a:p>
            <a:pPr marL="712788" lvl="0" indent="-261938"/>
            <a:r>
              <a:rPr lang="es-AR" b="1" dirty="0" smtClean="0"/>
              <a:t>Éxodo </a:t>
            </a:r>
            <a:r>
              <a:rPr lang="es-AR" b="1" dirty="0"/>
              <a:t>20:8 al 11</a:t>
            </a:r>
            <a:r>
              <a:rPr lang="es-AR" dirty="0"/>
              <a:t>. Dios mismo pronunció este Mandamiento con sus propias palabras, como lo hizo con los demás. </a:t>
            </a:r>
            <a:endParaRPr lang="es-ES" dirty="0"/>
          </a:p>
          <a:p>
            <a:endParaRPr lang="es-E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18864" y="485800"/>
            <a:ext cx="8229600" cy="1143000"/>
          </a:xfrm>
        </p:spPr>
        <p:txBody>
          <a:bodyPr/>
          <a:lstStyle/>
          <a:p>
            <a:r>
              <a:rPr lang="es-AR" b="1" dirty="0" smtClean="0"/>
              <a:t>Lenguaje similar al </a:t>
            </a:r>
            <a:r>
              <a:rPr lang="es-AR" b="1" dirty="0" smtClean="0"/>
              <a:t>Edén</a:t>
            </a:r>
            <a:endParaRPr lang="es-ES" dirty="0"/>
          </a:p>
        </p:txBody>
      </p:sp>
      <p:sp>
        <p:nvSpPr>
          <p:cNvPr id="3" name="2 Marcador de contenido"/>
          <p:cNvSpPr>
            <a:spLocks noGrp="1"/>
          </p:cNvSpPr>
          <p:nvPr>
            <p:ph idx="1"/>
          </p:nvPr>
        </p:nvSpPr>
        <p:spPr>
          <a:xfrm>
            <a:off x="457200" y="1912742"/>
            <a:ext cx="8507288" cy="4900634"/>
          </a:xfrm>
        </p:spPr>
        <p:txBody>
          <a:bodyPr>
            <a:normAutofit/>
          </a:bodyPr>
          <a:lstStyle/>
          <a:p>
            <a:pPr lvl="0"/>
            <a:r>
              <a:rPr lang="es-AR" dirty="0" smtClean="0"/>
              <a:t>Este </a:t>
            </a:r>
            <a:r>
              <a:rPr lang="es-AR" dirty="0"/>
              <a:t>texto usa un lenguaje notablemente similar al que se empleó en la descripción del séptimo día de la semana de la Creación. </a:t>
            </a:r>
            <a:r>
              <a:rPr lang="es-AR" b="1" dirty="0" smtClean="0"/>
              <a:t>día</a:t>
            </a:r>
            <a:r>
              <a:rPr lang="es-AR" dirty="0"/>
              <a:t>, “</a:t>
            </a:r>
            <a:r>
              <a:rPr lang="es-AR" b="1" dirty="0"/>
              <a:t>santo</a:t>
            </a:r>
            <a:r>
              <a:rPr lang="es-AR" dirty="0" smtClean="0"/>
              <a:t>”,</a:t>
            </a:r>
          </a:p>
          <a:p>
            <a:pPr lvl="0"/>
            <a:r>
              <a:rPr lang="es-AR" dirty="0" smtClean="0"/>
              <a:t>“</a:t>
            </a:r>
            <a:r>
              <a:rPr lang="es-AR" b="1" dirty="0"/>
              <a:t>obra</a:t>
            </a:r>
            <a:r>
              <a:rPr lang="es-AR" dirty="0"/>
              <a:t>”, </a:t>
            </a:r>
            <a:endParaRPr lang="es-AR" dirty="0" smtClean="0"/>
          </a:p>
          <a:p>
            <a:pPr lvl="0"/>
            <a:r>
              <a:rPr lang="es-AR" dirty="0" smtClean="0"/>
              <a:t>“</a:t>
            </a:r>
            <a:r>
              <a:rPr lang="es-AR" b="1" dirty="0"/>
              <a:t>cielos</a:t>
            </a:r>
            <a:r>
              <a:rPr lang="es-AR" dirty="0"/>
              <a:t>”, </a:t>
            </a:r>
            <a:endParaRPr lang="es-AR" dirty="0" smtClean="0"/>
          </a:p>
          <a:p>
            <a:pPr lvl="0"/>
            <a:r>
              <a:rPr lang="es-AR" dirty="0" smtClean="0"/>
              <a:t>“</a:t>
            </a:r>
            <a:r>
              <a:rPr lang="es-AR" b="1" dirty="0"/>
              <a:t>tierra</a:t>
            </a:r>
            <a:r>
              <a:rPr lang="es-AR" dirty="0"/>
              <a:t>”, </a:t>
            </a:r>
            <a:endParaRPr lang="es-AR" dirty="0" smtClean="0"/>
          </a:p>
          <a:p>
            <a:pPr lvl="0"/>
            <a:r>
              <a:rPr lang="es-AR" dirty="0" smtClean="0"/>
              <a:t>“</a:t>
            </a:r>
            <a:r>
              <a:rPr lang="es-AR" b="1" dirty="0"/>
              <a:t>reposó</a:t>
            </a:r>
            <a:r>
              <a:rPr lang="es-AR" dirty="0"/>
              <a:t>”, </a:t>
            </a:r>
            <a:endParaRPr lang="es-AR" dirty="0" smtClean="0"/>
          </a:p>
          <a:p>
            <a:pPr lvl="0"/>
            <a:r>
              <a:rPr lang="es-AR" dirty="0" smtClean="0"/>
              <a:t>“</a:t>
            </a:r>
            <a:r>
              <a:rPr lang="es-AR" b="1" dirty="0"/>
              <a:t>bendijo</a:t>
            </a:r>
            <a:r>
              <a:rPr lang="es-AR" dirty="0"/>
              <a:t>”, y </a:t>
            </a:r>
            <a:endParaRPr lang="es-AR" dirty="0" smtClean="0"/>
          </a:p>
          <a:p>
            <a:pPr lvl="0"/>
            <a:r>
              <a:rPr lang="es-AR" dirty="0" smtClean="0"/>
              <a:t>“</a:t>
            </a:r>
            <a:r>
              <a:rPr lang="es-AR" b="1" dirty="0"/>
              <a:t>santificó</a:t>
            </a:r>
            <a:r>
              <a:rPr lang="es-AR" dirty="0"/>
              <a:t>”. </a:t>
            </a:r>
            <a:endParaRPr lang="es-AR" dirty="0" smtClean="0"/>
          </a:p>
          <a:p>
            <a:pPr lvl="0"/>
            <a:endParaRPr lang="es-ES" dirty="0"/>
          </a:p>
          <a:p>
            <a:endParaRPr lang="es-E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18864" y="548680"/>
            <a:ext cx="8229600" cy="1143000"/>
          </a:xfrm>
        </p:spPr>
        <p:txBody>
          <a:bodyPr/>
          <a:lstStyle/>
          <a:p>
            <a:r>
              <a:rPr lang="es-AR" b="1" dirty="0" smtClean="0"/>
              <a:t>Acuérdate del </a:t>
            </a:r>
            <a:r>
              <a:rPr lang="es-AR" b="1" dirty="0" smtClean="0"/>
              <a:t>sábado</a:t>
            </a:r>
            <a:endParaRPr lang="es-ES" dirty="0"/>
          </a:p>
        </p:txBody>
      </p:sp>
      <p:sp>
        <p:nvSpPr>
          <p:cNvPr id="3" name="2 Marcador de contenido"/>
          <p:cNvSpPr>
            <a:spLocks noGrp="1"/>
          </p:cNvSpPr>
          <p:nvPr>
            <p:ph idx="1"/>
          </p:nvPr>
        </p:nvSpPr>
        <p:spPr>
          <a:xfrm>
            <a:off x="457200" y="1935480"/>
            <a:ext cx="8435280" cy="4389120"/>
          </a:xfrm>
        </p:spPr>
        <p:txBody>
          <a:bodyPr/>
          <a:lstStyle/>
          <a:p>
            <a:pPr lvl="0"/>
            <a:r>
              <a:rPr lang="es-AR" sz="3200" dirty="0" smtClean="0"/>
              <a:t>El </a:t>
            </a:r>
            <a:r>
              <a:rPr lang="es-AR" sz="3200" dirty="0"/>
              <a:t>sábado no era algo nuevo, una adición a las actividades de adoración del pueblo de Dios. No, </a:t>
            </a:r>
            <a:r>
              <a:rPr lang="es-AR" sz="3200" b="1" dirty="0"/>
              <a:t>existía desde la Creación</a:t>
            </a:r>
            <a:r>
              <a:rPr lang="es-AR" sz="3200" dirty="0"/>
              <a:t>, como lo revela el lenguaje del texto. El problema era que el pueblo lo </a:t>
            </a:r>
            <a:r>
              <a:rPr lang="es-AR" sz="3200" b="1" dirty="0"/>
              <a:t>había olvidado </a:t>
            </a:r>
            <a:r>
              <a:rPr lang="es-AR" sz="3200" dirty="0"/>
              <a:t>durante su esclavitud. En los Diez Mandamientos Dios se lo hizo recordar.</a:t>
            </a:r>
            <a:br>
              <a:rPr lang="es-AR" sz="3200" dirty="0"/>
            </a:br>
            <a:endParaRPr lang="es-ES" sz="3200" dirty="0"/>
          </a:p>
          <a:p>
            <a:endParaRPr lang="es-E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18864" y="548680"/>
            <a:ext cx="8229600" cy="1143000"/>
          </a:xfrm>
        </p:spPr>
        <p:txBody>
          <a:bodyPr/>
          <a:lstStyle/>
          <a:p>
            <a:r>
              <a:rPr lang="es-AR" b="1" dirty="0" smtClean="0"/>
              <a:t>Antes del pecado</a:t>
            </a:r>
            <a:endParaRPr lang="es-ES" dirty="0"/>
          </a:p>
        </p:txBody>
      </p:sp>
      <p:sp>
        <p:nvSpPr>
          <p:cNvPr id="3" name="2 Marcador de contenido"/>
          <p:cNvSpPr>
            <a:spLocks noGrp="1"/>
          </p:cNvSpPr>
          <p:nvPr>
            <p:ph idx="1"/>
          </p:nvPr>
        </p:nvSpPr>
        <p:spPr/>
        <p:txBody>
          <a:bodyPr>
            <a:normAutofit/>
          </a:bodyPr>
          <a:lstStyle/>
          <a:p>
            <a:pPr lvl="0"/>
            <a:r>
              <a:rPr lang="es-AR" sz="3600" dirty="0" smtClean="0"/>
              <a:t>El </a:t>
            </a:r>
            <a:r>
              <a:rPr lang="es-AR" sz="3600" dirty="0"/>
              <a:t>sábado no fue creado en respuesta a la llegada del pecado. Llama nuestra atención al séptimo día de la semana de la Creación, antes de que el pecado entrara en el mundo. </a:t>
            </a:r>
            <a:endParaRPr lang="es-ES" sz="3600" dirty="0"/>
          </a:p>
          <a:p>
            <a:endParaRPr lang="es-E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90872" y="620688"/>
            <a:ext cx="8229600" cy="1143000"/>
          </a:xfrm>
        </p:spPr>
        <p:txBody>
          <a:bodyPr/>
          <a:lstStyle/>
          <a:p>
            <a:r>
              <a:rPr lang="es-AR" b="1" dirty="0" smtClean="0"/>
              <a:t>Para la humanidad</a:t>
            </a:r>
            <a:endParaRPr lang="es-ES" dirty="0"/>
          </a:p>
        </p:txBody>
      </p:sp>
      <p:sp>
        <p:nvSpPr>
          <p:cNvPr id="3" name="2 Marcador de contenido"/>
          <p:cNvSpPr>
            <a:spLocks noGrp="1"/>
          </p:cNvSpPr>
          <p:nvPr>
            <p:ph idx="1"/>
          </p:nvPr>
        </p:nvSpPr>
        <p:spPr>
          <a:xfrm>
            <a:off x="590872" y="1935480"/>
            <a:ext cx="8229600" cy="4389120"/>
          </a:xfrm>
        </p:spPr>
        <p:txBody>
          <a:bodyPr>
            <a:normAutofit/>
          </a:bodyPr>
          <a:lstStyle/>
          <a:p>
            <a:pPr lvl="0"/>
            <a:r>
              <a:rPr lang="es-AR" sz="3200" dirty="0" smtClean="0"/>
              <a:t>Como </a:t>
            </a:r>
            <a:r>
              <a:rPr lang="es-AR" sz="3200" dirty="0"/>
              <a:t>todos los seres humanos han descendido a partir de la pareja creada en el Edén, así también toda la humanidad debía gozar de las bendiciones del sábado que Dios dio en ese lugar y en ese momento. Esto es parte de lo que significa acordarse del sábado.</a:t>
            </a:r>
            <a:endParaRPr lang="es-ES" sz="3200" dirty="0"/>
          </a:p>
          <a:p>
            <a:endParaRPr lang="es-ES" sz="32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18864" y="548680"/>
            <a:ext cx="8229600" cy="1143000"/>
          </a:xfrm>
        </p:spPr>
        <p:txBody>
          <a:bodyPr/>
          <a:lstStyle/>
          <a:p>
            <a:r>
              <a:rPr lang="es-AR" b="1" dirty="0" smtClean="0"/>
              <a:t>Pasado y futuro.</a:t>
            </a:r>
            <a:endParaRPr lang="es-ES" dirty="0"/>
          </a:p>
        </p:txBody>
      </p:sp>
      <p:sp>
        <p:nvSpPr>
          <p:cNvPr id="3" name="2 Marcador de contenido"/>
          <p:cNvSpPr>
            <a:spLocks noGrp="1"/>
          </p:cNvSpPr>
          <p:nvPr>
            <p:ph idx="1"/>
          </p:nvPr>
        </p:nvSpPr>
        <p:spPr>
          <a:xfrm>
            <a:off x="457200" y="1772816"/>
            <a:ext cx="8507288" cy="4389120"/>
          </a:xfrm>
        </p:spPr>
        <p:txBody>
          <a:bodyPr>
            <a:noAutofit/>
          </a:bodyPr>
          <a:lstStyle/>
          <a:p>
            <a:pPr lvl="0"/>
            <a:r>
              <a:rPr lang="es-AR" sz="3000" b="1" dirty="0" smtClean="0"/>
              <a:t>Pasado</a:t>
            </a:r>
            <a:r>
              <a:rPr lang="es-AR" sz="3000" dirty="0" smtClean="0"/>
              <a:t>:  recordarnos </a:t>
            </a:r>
            <a:r>
              <a:rPr lang="es-AR" sz="3000" dirty="0"/>
              <a:t>que Dios creó nuestra raza, y que él nos invistió con individualidad y nos concedió el privilegio de llevar su imagen. Incluye, además, la proximidad a Dios que experimentamos al recordar las bendiciones del sábado que hemos tenido. </a:t>
            </a:r>
            <a:endParaRPr lang="es-AR" sz="3000" dirty="0" smtClean="0"/>
          </a:p>
          <a:p>
            <a:pPr lvl="0"/>
            <a:r>
              <a:rPr lang="es-AR" sz="3000" b="1" dirty="0" smtClean="0"/>
              <a:t>Futuro</a:t>
            </a:r>
            <a:r>
              <a:rPr lang="es-AR" sz="3000" dirty="0" smtClean="0"/>
              <a:t>: </a:t>
            </a:r>
            <a:r>
              <a:rPr lang="es-AR" sz="3000" dirty="0"/>
              <a:t>cada semana hemos de recordar que debemos prepararnos tanto para la venida del sábado como para el reposo que queda para el pueblo de Dios</a:t>
            </a:r>
            <a:r>
              <a:rPr lang="es-AR" sz="3000" dirty="0" smtClean="0"/>
              <a:t>” </a:t>
            </a:r>
            <a:r>
              <a:rPr lang="es-AR" sz="3000" dirty="0" smtClean="0"/>
              <a:t>(</a:t>
            </a:r>
            <a:r>
              <a:rPr lang="es-AR" sz="3000" dirty="0"/>
              <a:t>Hebreos 4:9; Isaías 65:22, 23).</a:t>
            </a:r>
            <a:endParaRPr lang="es-ES" sz="3000" dirty="0"/>
          </a:p>
          <a:p>
            <a:endParaRPr lang="es-ES" sz="3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dirty="0" smtClean="0"/>
              <a:t>Confraternización</a:t>
            </a:r>
            <a:endParaRPr lang="es-ES" b="1" dirty="0"/>
          </a:p>
        </p:txBody>
      </p:sp>
      <p:sp>
        <p:nvSpPr>
          <p:cNvPr id="3" name="2 Marcador de contenido"/>
          <p:cNvSpPr>
            <a:spLocks noGrp="1"/>
          </p:cNvSpPr>
          <p:nvPr>
            <p:ph idx="1"/>
          </p:nvPr>
        </p:nvSpPr>
        <p:spPr>
          <a:xfrm>
            <a:off x="446856" y="2367528"/>
            <a:ext cx="8229600" cy="2213600"/>
          </a:xfrm>
        </p:spPr>
        <p:txBody>
          <a:bodyPr>
            <a:normAutofit/>
          </a:bodyPr>
          <a:lstStyle/>
          <a:p>
            <a:pPr marL="0" indent="0">
              <a:buNone/>
            </a:pPr>
            <a:r>
              <a:rPr lang="es-AR" sz="4400" b="1" dirty="0" smtClean="0"/>
              <a:t>¿Cuál regalo es el que más has conservado a lo largo del tiempo?</a:t>
            </a:r>
            <a:endParaRPr lang="es-ES" sz="4400" b="1" dirty="0" smtClean="0"/>
          </a:p>
          <a:p>
            <a:pPr marL="0" indent="0">
              <a:buNone/>
            </a:pPr>
            <a:endParaRPr lang="es-ES" sz="44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133872"/>
            <a:ext cx="8229600" cy="1143000"/>
          </a:xfrm>
        </p:spPr>
        <p:txBody>
          <a:bodyPr>
            <a:normAutofit fontScale="90000"/>
          </a:bodyPr>
          <a:lstStyle/>
          <a:p>
            <a:r>
              <a:rPr lang="es-AR" b="1" dirty="0"/>
              <a:t>III</a:t>
            </a:r>
            <a:r>
              <a:rPr lang="es-AR" b="1" dirty="0" smtClean="0"/>
              <a:t>. </a:t>
            </a:r>
            <a:r>
              <a:rPr lang="es-AR" b="1" dirty="0"/>
              <a:t>GOZARNOS EN EL </a:t>
            </a:r>
            <a:r>
              <a:rPr lang="es-AR" b="1" dirty="0" smtClean="0"/>
              <a:t>SÁBADO</a:t>
            </a:r>
            <a:r>
              <a:rPr lang="es-ES" dirty="0"/>
              <a:t/>
            </a:r>
            <a:br>
              <a:rPr lang="es-ES" dirty="0"/>
            </a:br>
            <a:endParaRPr lang="es-ES" dirty="0"/>
          </a:p>
        </p:txBody>
      </p:sp>
      <p:sp>
        <p:nvSpPr>
          <p:cNvPr id="3" name="2 Marcador de contenido"/>
          <p:cNvSpPr>
            <a:spLocks noGrp="1"/>
          </p:cNvSpPr>
          <p:nvPr>
            <p:ph idx="1"/>
          </p:nvPr>
        </p:nvSpPr>
        <p:spPr>
          <a:xfrm>
            <a:off x="457200" y="1935480"/>
            <a:ext cx="8507288" cy="4389120"/>
          </a:xfrm>
        </p:spPr>
        <p:txBody>
          <a:bodyPr/>
          <a:lstStyle/>
          <a:p>
            <a:pPr marL="450850" indent="-450850">
              <a:buNone/>
            </a:pPr>
            <a:r>
              <a:rPr lang="es-AR" sz="3200" dirty="0" smtClean="0"/>
              <a:t>1. El </a:t>
            </a:r>
            <a:r>
              <a:rPr lang="es-AR" sz="3200" dirty="0"/>
              <a:t>sábado fue ratificado por Jesús en su vida y ministerio. Es el Señor del Sábado (</a:t>
            </a:r>
            <a:r>
              <a:rPr lang="es-AR" sz="3200" dirty="0" smtClean="0"/>
              <a:t>Marcos 2:27.28</a:t>
            </a:r>
            <a:r>
              <a:rPr lang="es-AR" sz="3200" dirty="0"/>
              <a:t>)</a:t>
            </a:r>
            <a:endParaRPr lang="es-ES" sz="3200" dirty="0"/>
          </a:p>
          <a:p>
            <a:pPr marL="450850" indent="-450850">
              <a:buNone/>
            </a:pPr>
            <a:r>
              <a:rPr lang="es-AR" sz="3200" dirty="0" smtClean="0"/>
              <a:t>2.	Hizo </a:t>
            </a:r>
            <a:r>
              <a:rPr lang="es-AR" sz="3200" dirty="0"/>
              <a:t>el  bien el día </a:t>
            </a:r>
            <a:r>
              <a:rPr lang="es-AR" sz="3200" dirty="0" smtClean="0"/>
              <a:t>sábado (Mateo 12:9-13</a:t>
            </a:r>
            <a:r>
              <a:rPr lang="es-AR" sz="3200" dirty="0"/>
              <a:t>; </a:t>
            </a:r>
            <a:r>
              <a:rPr lang="es-AR" sz="3200" dirty="0" smtClean="0"/>
              <a:t>Lucas 13:10-17</a:t>
            </a:r>
            <a:r>
              <a:rPr lang="es-AR" sz="3200" dirty="0"/>
              <a:t>; </a:t>
            </a:r>
            <a:r>
              <a:rPr lang="es-AR" sz="3200" dirty="0" smtClean="0"/>
              <a:t>Juan 5:1-17).</a:t>
            </a:r>
            <a:endParaRPr lang="es-ES" sz="3200" dirty="0"/>
          </a:p>
          <a:p>
            <a:pPr marL="712788" lvl="0" indent="-261938"/>
            <a:r>
              <a:rPr lang="es-AR" sz="2800" dirty="0"/>
              <a:t>No se cuestiona la validez del sábado.</a:t>
            </a:r>
            <a:endParaRPr lang="es-ES" sz="2800" dirty="0"/>
          </a:p>
          <a:p>
            <a:pPr marL="712788" lvl="0" indent="-261938"/>
            <a:r>
              <a:rPr lang="es-AR" sz="2800" dirty="0"/>
              <a:t>La controversia solo es ¿Cómo guardar el sábado?</a:t>
            </a:r>
            <a:endParaRPr lang="es-ES" sz="2800" dirty="0"/>
          </a:p>
          <a:p>
            <a:endParaRPr lang="es-E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548680"/>
            <a:ext cx="8229600" cy="1143000"/>
          </a:xfrm>
        </p:spPr>
        <p:txBody>
          <a:bodyPr/>
          <a:lstStyle/>
          <a:p>
            <a:r>
              <a:rPr lang="es-ES" b="1" dirty="0" smtClean="0"/>
              <a:t>Jesús y el sábado</a:t>
            </a:r>
            <a:endParaRPr lang="es-ES" b="1" dirty="0"/>
          </a:p>
        </p:txBody>
      </p:sp>
      <p:sp>
        <p:nvSpPr>
          <p:cNvPr id="3" name="2 Marcador de contenido"/>
          <p:cNvSpPr>
            <a:spLocks noGrp="1"/>
          </p:cNvSpPr>
          <p:nvPr>
            <p:ph idx="1"/>
          </p:nvPr>
        </p:nvSpPr>
        <p:spPr>
          <a:xfrm>
            <a:off x="457200" y="1935480"/>
            <a:ext cx="8507288" cy="4733880"/>
          </a:xfrm>
        </p:spPr>
        <p:txBody>
          <a:bodyPr>
            <a:normAutofit/>
          </a:bodyPr>
          <a:lstStyle/>
          <a:p>
            <a:pPr marL="450850" indent="-450850">
              <a:buNone/>
            </a:pPr>
            <a:r>
              <a:rPr lang="es-AR" sz="3200" b="1" dirty="0"/>
              <a:t>3</a:t>
            </a:r>
            <a:r>
              <a:rPr lang="es-AR" sz="3200" b="1" dirty="0" smtClean="0"/>
              <a:t>. </a:t>
            </a:r>
            <a:r>
              <a:rPr lang="es-AR" sz="3200" b="1" dirty="0"/>
              <a:t>El ejemplo de Jesús mostró que el sábado seguía vigente y como debería guardarse verdaderamente sin ser una carga.</a:t>
            </a:r>
            <a:endParaRPr lang="es-ES" sz="3200" b="1" dirty="0"/>
          </a:p>
          <a:p>
            <a:pPr marL="712788" lvl="0" indent="-261938"/>
            <a:r>
              <a:rPr lang="es-AR" dirty="0"/>
              <a:t>Aliviar el dolor</a:t>
            </a:r>
            <a:endParaRPr lang="es-ES" dirty="0"/>
          </a:p>
          <a:p>
            <a:pPr marL="712788" lvl="0" indent="-261938"/>
            <a:r>
              <a:rPr lang="es-AR" dirty="0"/>
              <a:t>Hacer el bien a otros que sufren es algo deseable en el </a:t>
            </a:r>
            <a:r>
              <a:rPr lang="es-AR" dirty="0" smtClean="0"/>
              <a:t>sábado.</a:t>
            </a:r>
            <a:endParaRPr lang="es-E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18864" y="548680"/>
            <a:ext cx="8229600" cy="1143000"/>
          </a:xfrm>
        </p:spPr>
        <p:txBody>
          <a:bodyPr/>
          <a:lstStyle/>
          <a:p>
            <a:r>
              <a:rPr lang="es-ES" b="1" dirty="0" smtClean="0"/>
              <a:t>Tiempo del fin</a:t>
            </a:r>
            <a:endParaRPr lang="es-ES" b="1" dirty="0"/>
          </a:p>
        </p:txBody>
      </p:sp>
      <p:sp>
        <p:nvSpPr>
          <p:cNvPr id="3" name="2 Marcador de contenido"/>
          <p:cNvSpPr>
            <a:spLocks noGrp="1"/>
          </p:cNvSpPr>
          <p:nvPr>
            <p:ph idx="1"/>
          </p:nvPr>
        </p:nvSpPr>
        <p:spPr/>
        <p:txBody>
          <a:bodyPr>
            <a:normAutofit/>
          </a:bodyPr>
          <a:lstStyle/>
          <a:p>
            <a:pPr marL="450850" indent="-450850">
              <a:buNone/>
              <a:tabLst>
                <a:tab pos="450850" algn="l"/>
              </a:tabLst>
            </a:pPr>
            <a:r>
              <a:rPr lang="es-AR" sz="3200" b="1" dirty="0" smtClean="0"/>
              <a:t>4</a:t>
            </a:r>
            <a:r>
              <a:rPr lang="es-AR" sz="3200" b="1" dirty="0" smtClean="0"/>
              <a:t>. </a:t>
            </a:r>
            <a:r>
              <a:rPr lang="es-AR" sz="3200" b="1" dirty="0" smtClean="0"/>
              <a:t>El sábado en el tiempo del fin nos coloca un desafío.</a:t>
            </a:r>
            <a:endParaRPr lang="es-ES" sz="3200" b="1" dirty="0" smtClean="0"/>
          </a:p>
          <a:p>
            <a:pPr marL="712788" lvl="0" indent="-261938"/>
            <a:r>
              <a:rPr lang="es-AR" dirty="0" smtClean="0"/>
              <a:t>Hacer frente a los burladores (2 </a:t>
            </a:r>
            <a:r>
              <a:rPr lang="es-AR" dirty="0" smtClean="0"/>
              <a:t>Pedro 3:3-7</a:t>
            </a:r>
            <a:r>
              <a:rPr lang="es-AR" dirty="0" smtClean="0"/>
              <a:t>). El </a:t>
            </a:r>
            <a:r>
              <a:rPr lang="es-AR" b="1" dirty="0" err="1" smtClean="0"/>
              <a:t>uniformismo</a:t>
            </a:r>
            <a:r>
              <a:rPr lang="es-AR" b="1" dirty="0" smtClean="0"/>
              <a:t> </a:t>
            </a:r>
            <a:r>
              <a:rPr lang="es-AR" dirty="0" smtClean="0"/>
              <a:t>niega la intervención divina, pero el sábado nos recuerda que si hay un Creador</a:t>
            </a:r>
          </a:p>
          <a:p>
            <a:pPr marL="712788" lvl="0" indent="-261938"/>
            <a:r>
              <a:rPr lang="es-AR" dirty="0" smtClean="0"/>
              <a:t>La </a:t>
            </a:r>
            <a:r>
              <a:rPr lang="es-AR" dirty="0"/>
              <a:t>proclamación del Evangelio contiene la predicación del Creador, del Señor del sábado. (</a:t>
            </a:r>
            <a:r>
              <a:rPr lang="es-AR" dirty="0" smtClean="0"/>
              <a:t>Apocalipsis </a:t>
            </a:r>
            <a:r>
              <a:rPr lang="es-AR" dirty="0"/>
              <a:t>14:,7</a:t>
            </a:r>
            <a:r>
              <a:rPr lang="es-AR" dirty="0" smtClean="0"/>
              <a:t>)</a:t>
            </a:r>
            <a:endParaRPr lang="es-E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lvl="0"/>
            <a:r>
              <a:rPr lang="es-AR" dirty="0" smtClean="0"/>
              <a:t>Falsas enseñanzas concernientes al sábado es parte del conflicto final entre el verdadero Dios y el verdadero día de reposo.</a:t>
            </a:r>
            <a:endParaRPr lang="es-ES" dirty="0" smtClean="0"/>
          </a:p>
          <a:p>
            <a:pPr lvl="0"/>
            <a:r>
              <a:rPr lang="es-AR" dirty="0" smtClean="0"/>
              <a:t>Es señal de </a:t>
            </a:r>
            <a:r>
              <a:rPr lang="es-AR" dirty="0" smtClean="0"/>
              <a:t>Dios (Ezequiel 20:12, 20).</a:t>
            </a:r>
            <a:endParaRPr lang="es-ES" dirty="0" smtClean="0"/>
          </a:p>
          <a:p>
            <a:r>
              <a:rPr lang="es-AR" dirty="0" smtClean="0"/>
              <a:t>Será guardado en la tierra nueva</a:t>
            </a:r>
            <a:endParaRPr lang="es-ES" dirty="0" smtClean="0"/>
          </a:p>
          <a:p>
            <a:endParaRPr lang="es-ES" dirty="0"/>
          </a:p>
        </p:txBody>
      </p:sp>
      <p:sp>
        <p:nvSpPr>
          <p:cNvPr id="5" name="1 Título"/>
          <p:cNvSpPr>
            <a:spLocks noGrp="1"/>
          </p:cNvSpPr>
          <p:nvPr>
            <p:ph type="title"/>
          </p:nvPr>
        </p:nvSpPr>
        <p:spPr>
          <a:xfrm>
            <a:off x="518864" y="548680"/>
            <a:ext cx="8229600" cy="1143000"/>
          </a:xfrm>
        </p:spPr>
        <p:txBody>
          <a:bodyPr/>
          <a:lstStyle/>
          <a:p>
            <a:r>
              <a:rPr lang="es-ES" b="1" dirty="0" smtClean="0"/>
              <a:t>Tiempo del fin</a:t>
            </a:r>
            <a:endParaRPr lang="es-ES" b="1"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62880" y="548680"/>
            <a:ext cx="8229600" cy="1143000"/>
          </a:xfrm>
        </p:spPr>
        <p:txBody>
          <a:bodyPr/>
          <a:lstStyle/>
          <a:p>
            <a:r>
              <a:rPr lang="es-ES" b="1" dirty="0" smtClean="0"/>
              <a:t>Fidelidad</a:t>
            </a:r>
            <a:endParaRPr lang="es-ES" b="1" dirty="0"/>
          </a:p>
        </p:txBody>
      </p:sp>
      <p:sp>
        <p:nvSpPr>
          <p:cNvPr id="3" name="2 Marcador de contenido"/>
          <p:cNvSpPr>
            <a:spLocks noGrp="1"/>
          </p:cNvSpPr>
          <p:nvPr>
            <p:ph idx="1"/>
          </p:nvPr>
        </p:nvSpPr>
        <p:spPr/>
        <p:txBody>
          <a:bodyPr/>
          <a:lstStyle/>
          <a:p>
            <a:pPr marL="450850" indent="-450850">
              <a:buNone/>
            </a:pPr>
            <a:r>
              <a:rPr lang="es-AR" sz="3200" b="1" dirty="0" smtClean="0"/>
              <a:t>5</a:t>
            </a:r>
            <a:r>
              <a:rPr lang="es-AR" sz="3200" b="1" dirty="0" smtClean="0"/>
              <a:t>. </a:t>
            </a:r>
            <a:r>
              <a:rPr lang="es-AR" sz="3200" b="1" dirty="0"/>
              <a:t>Por eso hoy debemos gozarnos en guardar el sábado tal como Dios lo ha establecido en su Palabra.</a:t>
            </a:r>
            <a:endParaRPr lang="es-ES" sz="3200" b="1" dirty="0"/>
          </a:p>
          <a:p>
            <a:pPr lvl="1"/>
            <a:r>
              <a:rPr lang="es-AR" dirty="0"/>
              <a:t>De puesta a puesta del sol.</a:t>
            </a:r>
            <a:endParaRPr lang="es-ES" dirty="0"/>
          </a:p>
          <a:p>
            <a:pPr lvl="1"/>
            <a:r>
              <a:rPr lang="es-AR" dirty="0"/>
              <a:t>No haciendo nuestra </a:t>
            </a:r>
            <a:r>
              <a:rPr lang="es-AR" dirty="0" smtClean="0"/>
              <a:t>voluntad (Isaías </a:t>
            </a:r>
            <a:r>
              <a:rPr lang="es-AR" dirty="0"/>
              <a:t>58:13</a:t>
            </a:r>
            <a:r>
              <a:rPr lang="es-AR" dirty="0" smtClean="0"/>
              <a:t>, 14)</a:t>
            </a:r>
            <a:endParaRPr lang="es-ES" dirty="0"/>
          </a:p>
          <a:p>
            <a:pPr lvl="1"/>
            <a:r>
              <a:rPr lang="es-AR" dirty="0"/>
              <a:t>Disfrutar en la Iglesia, en el </a:t>
            </a:r>
            <a:r>
              <a:rPr lang="es-AR" dirty="0" smtClean="0"/>
              <a:t>hogar </a:t>
            </a:r>
            <a:r>
              <a:rPr lang="es-AR" dirty="0"/>
              <a:t>(</a:t>
            </a:r>
            <a:r>
              <a:rPr lang="es-AR" dirty="0" smtClean="0"/>
              <a:t>Lucas 4:16</a:t>
            </a:r>
            <a:r>
              <a:rPr lang="es-AR" dirty="0"/>
              <a:t>)</a:t>
            </a:r>
            <a:endParaRPr lang="es-ES" dirty="0"/>
          </a:p>
          <a:p>
            <a:endParaRPr lang="es-E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205880"/>
            <a:ext cx="8229600" cy="1143000"/>
          </a:xfrm>
        </p:spPr>
        <p:txBody>
          <a:bodyPr>
            <a:normAutofit fontScale="90000"/>
          </a:bodyPr>
          <a:lstStyle/>
          <a:p>
            <a:r>
              <a:rPr lang="es-ES" b="1" dirty="0" smtClean="0">
                <a:effectLst>
                  <a:outerShdw blurRad="38100" dist="38100" dir="2700000" algn="tl">
                    <a:srgbClr val="000000">
                      <a:alpha val="43137"/>
                    </a:srgbClr>
                  </a:outerShdw>
                </a:effectLst>
              </a:rPr>
              <a:t>C</a:t>
            </a:r>
            <a:r>
              <a:rPr lang="es-ES" b="1" dirty="0" smtClean="0">
                <a:effectLst>
                  <a:outerShdw blurRad="38100" dist="38100" dir="2700000" algn="tl">
                    <a:srgbClr val="000000">
                      <a:alpha val="43137"/>
                    </a:srgbClr>
                  </a:outerShdw>
                </a:effectLst>
              </a:rPr>
              <a:t>. </a:t>
            </a:r>
            <a:r>
              <a:rPr lang="es-ES" b="1" dirty="0" smtClean="0">
                <a:effectLst>
                  <a:outerShdw blurRad="38100" dist="38100" dir="2700000" algn="tl">
                    <a:srgbClr val="000000">
                      <a:alpha val="43137"/>
                    </a:srgbClr>
                  </a:outerShdw>
                </a:effectLst>
              </a:rPr>
              <a:t>APLICA</a:t>
            </a:r>
            <a:r>
              <a:rPr lang="es-ES" dirty="0" smtClean="0"/>
              <a:t/>
            </a:r>
            <a:br>
              <a:rPr lang="es-ES" dirty="0" smtClean="0"/>
            </a:br>
            <a:endParaRPr lang="es-ES" dirty="0"/>
          </a:p>
        </p:txBody>
      </p:sp>
      <p:sp>
        <p:nvSpPr>
          <p:cNvPr id="3" name="2 Marcador de contenido"/>
          <p:cNvSpPr>
            <a:spLocks noGrp="1"/>
          </p:cNvSpPr>
          <p:nvPr>
            <p:ph idx="1"/>
          </p:nvPr>
        </p:nvSpPr>
        <p:spPr/>
        <p:txBody>
          <a:bodyPr/>
          <a:lstStyle/>
          <a:p>
            <a:pPr marL="450850" indent="-450850">
              <a:buNone/>
            </a:pPr>
            <a:r>
              <a:rPr lang="es-ES" sz="3200" b="1" dirty="0" smtClean="0"/>
              <a:t>1</a:t>
            </a:r>
            <a:r>
              <a:rPr lang="es-ES" sz="3200" b="1" dirty="0" smtClean="0"/>
              <a:t>. </a:t>
            </a:r>
            <a:r>
              <a:rPr lang="es-ES" sz="3200" b="1" dirty="0"/>
              <a:t>¿Cómo está nuestra relación con Dios en la observancia del sábado?</a:t>
            </a:r>
          </a:p>
          <a:p>
            <a:pPr marL="450850" indent="-450850">
              <a:buNone/>
            </a:pPr>
            <a:r>
              <a:rPr lang="es-ES" sz="3200" b="1" dirty="0"/>
              <a:t>2</a:t>
            </a:r>
            <a:r>
              <a:rPr lang="es-ES" sz="3200" b="1" dirty="0" smtClean="0"/>
              <a:t>. </a:t>
            </a:r>
            <a:r>
              <a:rPr lang="es-ES" sz="3200" b="1" dirty="0"/>
              <a:t>¿Que actos de misericordia haces los sábados como individuo, como familia y como iglesia?</a:t>
            </a:r>
          </a:p>
          <a:p>
            <a:pPr marL="450850" indent="-450850">
              <a:buNone/>
            </a:pPr>
            <a:r>
              <a:rPr lang="es-ES" sz="3200" b="1" dirty="0"/>
              <a:t>3</a:t>
            </a:r>
            <a:r>
              <a:rPr lang="es-ES" sz="3200" b="1" dirty="0" smtClean="0"/>
              <a:t>. ¿</a:t>
            </a:r>
            <a:r>
              <a:rPr lang="es-ES" sz="3200" b="1" dirty="0"/>
              <a:t>Cómo es tu experiencia en la recepción del sábado?</a:t>
            </a:r>
          </a:p>
          <a:p>
            <a:endParaRPr lang="es-E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133872"/>
            <a:ext cx="8229600" cy="1143000"/>
          </a:xfrm>
        </p:spPr>
        <p:txBody>
          <a:bodyPr>
            <a:normAutofit fontScale="90000"/>
          </a:bodyPr>
          <a:lstStyle/>
          <a:p>
            <a:r>
              <a:rPr lang="es-ES" b="1" dirty="0" smtClean="0">
                <a:effectLst>
                  <a:outerShdw blurRad="38100" dist="38100" dir="2700000" algn="tl">
                    <a:srgbClr val="000000">
                      <a:alpha val="43137"/>
                    </a:srgbClr>
                  </a:outerShdw>
                </a:effectLst>
              </a:rPr>
              <a:t>D. CREA</a:t>
            </a:r>
            <a:r>
              <a:rPr lang="es-ES" dirty="0" smtClean="0"/>
              <a:t/>
            </a:r>
            <a:br>
              <a:rPr lang="es-ES" dirty="0" smtClean="0"/>
            </a:br>
            <a:endParaRPr lang="es-ES" dirty="0"/>
          </a:p>
        </p:txBody>
      </p:sp>
      <p:sp>
        <p:nvSpPr>
          <p:cNvPr id="3" name="2 Marcador de contenido"/>
          <p:cNvSpPr>
            <a:spLocks noGrp="1"/>
          </p:cNvSpPr>
          <p:nvPr>
            <p:ph idx="1"/>
          </p:nvPr>
        </p:nvSpPr>
        <p:spPr>
          <a:xfrm>
            <a:off x="457200" y="1772816"/>
            <a:ext cx="8435280" cy="4389120"/>
          </a:xfrm>
        </p:spPr>
        <p:txBody>
          <a:bodyPr>
            <a:noAutofit/>
          </a:bodyPr>
          <a:lstStyle/>
          <a:p>
            <a:pPr marL="450850" indent="-450850">
              <a:buNone/>
            </a:pPr>
            <a:r>
              <a:rPr lang="es-ES" sz="3000" b="1" dirty="0" smtClean="0"/>
              <a:t>1. Junto </a:t>
            </a:r>
            <a:r>
              <a:rPr lang="es-ES" sz="3000" b="1" dirty="0"/>
              <a:t>con tu </a:t>
            </a:r>
            <a:r>
              <a:rPr lang="es-ES" sz="3000" b="1" dirty="0" smtClean="0"/>
              <a:t>Grupo Pequeño </a:t>
            </a:r>
            <a:r>
              <a:rPr lang="es-ES" sz="3000" b="1" dirty="0"/>
              <a:t>estudia el salmo 92 y encuentra las ideas del sábado y la creación. Comparte tus descubrimientos.</a:t>
            </a:r>
          </a:p>
          <a:p>
            <a:pPr marL="450850" indent="-450850">
              <a:buNone/>
            </a:pPr>
            <a:r>
              <a:rPr lang="es-ES" sz="3000" b="1" dirty="0" smtClean="0"/>
              <a:t>2. Busca </a:t>
            </a:r>
            <a:r>
              <a:rPr lang="es-ES" sz="3000" b="1" dirty="0"/>
              <a:t>citas del espíritu de Profecía sobre las bendiciones del </a:t>
            </a:r>
            <a:r>
              <a:rPr lang="es-ES" sz="3000" b="1" dirty="0" smtClean="0"/>
              <a:t>sábado </a:t>
            </a:r>
            <a:r>
              <a:rPr lang="es-ES" sz="3000" b="1" dirty="0"/>
              <a:t>y compártelo en tu </a:t>
            </a:r>
            <a:r>
              <a:rPr lang="es-ES" sz="3000" b="1" dirty="0" smtClean="0"/>
              <a:t>Grupo Pequeño.</a:t>
            </a:r>
            <a:endParaRPr lang="es-ES" sz="3000" b="1" dirty="0"/>
          </a:p>
          <a:p>
            <a:pPr marL="450850" indent="-450850">
              <a:buNone/>
            </a:pPr>
            <a:r>
              <a:rPr lang="es-ES" sz="3000" b="1" dirty="0"/>
              <a:t>3</a:t>
            </a:r>
            <a:r>
              <a:rPr lang="es-ES" sz="3000" b="1" dirty="0" smtClean="0"/>
              <a:t>. Visita </a:t>
            </a:r>
            <a:r>
              <a:rPr lang="es-ES" sz="3000" b="1" dirty="0"/>
              <a:t>un hospital un sábado de tarde, busca a los enfermos que están casi solos o abandonados y comparte con ellos palabras de esperanza.</a:t>
            </a:r>
          </a:p>
          <a:p>
            <a:pPr marL="450850" indent="-450850"/>
            <a:endParaRPr lang="es-ES" sz="3000" b="1"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268760"/>
            <a:ext cx="8229600" cy="1143000"/>
          </a:xfrm>
        </p:spPr>
        <p:txBody>
          <a:bodyPr>
            <a:normAutofit fontScale="90000"/>
          </a:bodyPr>
          <a:lstStyle/>
          <a:p>
            <a:r>
              <a:rPr lang="es-AR" b="1" dirty="0" smtClean="0">
                <a:effectLst>
                  <a:outerShdw blurRad="38100" dist="38100" dir="2700000" algn="tl">
                    <a:srgbClr val="000000">
                      <a:alpha val="43137"/>
                    </a:srgbClr>
                  </a:outerShdw>
                </a:effectLst>
              </a:rPr>
              <a:t>RESUMEN</a:t>
            </a:r>
            <a:r>
              <a:rPr lang="es-ES" dirty="0" smtClean="0"/>
              <a:t/>
            </a:r>
            <a:br>
              <a:rPr lang="es-ES" dirty="0" smtClean="0"/>
            </a:br>
            <a:endParaRPr lang="es-ES" dirty="0"/>
          </a:p>
        </p:txBody>
      </p:sp>
      <p:sp>
        <p:nvSpPr>
          <p:cNvPr id="3" name="2 Marcador de contenido"/>
          <p:cNvSpPr>
            <a:spLocks noGrp="1"/>
          </p:cNvSpPr>
          <p:nvPr>
            <p:ph idx="1"/>
          </p:nvPr>
        </p:nvSpPr>
        <p:spPr>
          <a:xfrm>
            <a:off x="457200" y="1935480"/>
            <a:ext cx="8435280" cy="4389120"/>
          </a:xfrm>
        </p:spPr>
        <p:txBody>
          <a:bodyPr>
            <a:noAutofit/>
          </a:bodyPr>
          <a:lstStyle/>
          <a:p>
            <a:pPr marL="0" indent="0">
              <a:buNone/>
            </a:pPr>
            <a:r>
              <a:rPr lang="es-AR" sz="3200" b="1" dirty="0" smtClean="0"/>
              <a:t>El </a:t>
            </a:r>
            <a:r>
              <a:rPr lang="es-AR" sz="3200" b="1" dirty="0"/>
              <a:t>sábado se originó en el Edén, Dios lo estableció como monumento de la Creación, tiene la bendición de Dios, lo declaró santo. Es un mandato de Dios, Jesús lo ejemplificó como guardarlo. En el tiempo del fin forma parte del mensaje a proclamarse. Seamos fieles ahora para que en el fin, también seamos fieles.</a:t>
            </a:r>
            <a:endParaRPr lang="es-ES" sz="3200" b="1" dirty="0"/>
          </a:p>
          <a:p>
            <a:pPr marL="0" indent="0">
              <a:buNone/>
            </a:pPr>
            <a:endParaRPr lang="es-ES" sz="3200" b="1"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39552" y="4653136"/>
            <a:ext cx="4104456" cy="1944216"/>
          </a:xfrm>
        </p:spPr>
        <p:txBody>
          <a:bodyPr>
            <a:normAutofit/>
          </a:bodyPr>
          <a:lstStyle/>
          <a:p>
            <a:endParaRPr lang="es-ES" dirty="0"/>
          </a:p>
          <a:p>
            <a:pPr marL="0" indent="0">
              <a:buNone/>
            </a:pPr>
            <a:r>
              <a:rPr lang="es-AR" sz="2400" b="1" i="1" dirty="0"/>
              <a:t>Pr. Santos Corrales</a:t>
            </a:r>
            <a:endParaRPr lang="es-ES" sz="2400" b="1" dirty="0"/>
          </a:p>
          <a:p>
            <a:pPr marL="0" indent="0">
              <a:buNone/>
            </a:pPr>
            <a:r>
              <a:rPr lang="es-AR" sz="1700" dirty="0"/>
              <a:t>Pastor, Iglesia Trujillo Central </a:t>
            </a:r>
            <a:endParaRPr lang="es-ES" sz="1700" dirty="0"/>
          </a:p>
          <a:p>
            <a:pPr marL="0" indent="0">
              <a:buNone/>
            </a:pPr>
            <a:r>
              <a:rPr lang="es-AR" sz="1700" dirty="0"/>
              <a:t>Unión Peruana del Norte</a:t>
            </a:r>
            <a:endParaRPr lang="es-ES" sz="1700" dirty="0"/>
          </a:p>
          <a:p>
            <a:pPr marL="0" indent="0">
              <a:buNone/>
            </a:pPr>
            <a:endParaRPr lang="es-ES" dirty="0"/>
          </a:p>
          <a:p>
            <a:pPr marL="0" indent="0">
              <a:buNone/>
            </a:pPr>
            <a:endParaRPr lang="es-E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4" name="Rectangle 2"/>
          <p:cNvSpPr>
            <a:spLocks noChangeArrowheads="1"/>
          </p:cNvSpPr>
          <p:nvPr/>
        </p:nvSpPr>
        <p:spPr bwMode="auto">
          <a:xfrm>
            <a:off x="642910" y="1643050"/>
            <a:ext cx="7858125" cy="4524315"/>
          </a:xfrm>
          <a:prstGeom prst="rect">
            <a:avLst/>
          </a:prstGeom>
          <a:noFill/>
          <a:ln w="9525">
            <a:noFill/>
            <a:miter lim="800000"/>
            <a:headEnd/>
            <a:tailEnd/>
          </a:ln>
        </p:spPr>
        <p:txBody>
          <a:bodyPr>
            <a:spAutoFit/>
          </a:bodyPr>
          <a:lstStyle/>
          <a:p>
            <a:pPr algn="ctr" fontAlgn="auto">
              <a:spcBef>
                <a:spcPts val="0"/>
              </a:spcBef>
              <a:spcAft>
                <a:spcPts val="0"/>
              </a:spcAft>
              <a:defRPr/>
            </a:pPr>
            <a:r>
              <a:rPr lang="es-AR" b="1" dirty="0">
                <a:solidFill>
                  <a:schemeClr val="bg1">
                    <a:lumMod val="85000"/>
                  </a:schemeClr>
                </a:solidFill>
                <a:latin typeface="Tahoma" pitchFamily="34" charset="0"/>
                <a:cs typeface="Tahoma" pitchFamily="34" charset="0"/>
              </a:rPr>
              <a:t>DISEÑO ORIGINAL</a:t>
            </a:r>
          </a:p>
          <a:p>
            <a:pPr algn="ctr" fontAlgn="auto">
              <a:spcBef>
                <a:spcPts val="0"/>
              </a:spcBef>
              <a:spcAft>
                <a:spcPts val="0"/>
              </a:spcAft>
              <a:defRPr/>
            </a:pPr>
            <a:r>
              <a:rPr lang="es-ES_tradnl" dirty="0" err="1">
                <a:solidFill>
                  <a:schemeClr val="bg1">
                    <a:lumMod val="85000"/>
                  </a:schemeClr>
                </a:solidFill>
                <a:latin typeface="Tahoma" pitchFamily="34" charset="0"/>
                <a:cs typeface="Tahoma" pitchFamily="34" charset="0"/>
              </a:rPr>
              <a:t>Pr.</a:t>
            </a:r>
            <a:r>
              <a:rPr lang="es-ES_tradnl" dirty="0">
                <a:solidFill>
                  <a:schemeClr val="bg1">
                    <a:lumMod val="85000"/>
                  </a:schemeClr>
                </a:solidFill>
                <a:latin typeface="Tahoma" pitchFamily="34" charset="0"/>
                <a:cs typeface="Tahoma" pitchFamily="34" charset="0"/>
              </a:rPr>
              <a:t> Santos Corrales</a:t>
            </a:r>
            <a:endParaRPr lang="es-AR" dirty="0">
              <a:solidFill>
                <a:schemeClr val="bg1">
                  <a:lumMod val="85000"/>
                </a:schemeClr>
              </a:solidFill>
              <a:latin typeface="Tahoma" pitchFamily="34" charset="0"/>
              <a:cs typeface="Tahoma" pitchFamily="34" charset="0"/>
            </a:endParaRPr>
          </a:p>
          <a:p>
            <a:pPr algn="ctr" fontAlgn="auto">
              <a:spcBef>
                <a:spcPts val="0"/>
              </a:spcBef>
              <a:spcAft>
                <a:spcPts val="0"/>
              </a:spcAft>
              <a:defRPr/>
            </a:pPr>
            <a:endParaRPr lang="es-AR" sz="1600" dirty="0">
              <a:solidFill>
                <a:schemeClr val="bg1">
                  <a:lumMod val="85000"/>
                </a:schemeClr>
              </a:solidFill>
              <a:latin typeface="Tahoma" pitchFamily="34" charset="0"/>
              <a:cs typeface="Tahoma" pitchFamily="34" charset="0"/>
            </a:endParaRPr>
          </a:p>
          <a:p>
            <a:pPr algn="ctr" fontAlgn="auto">
              <a:spcBef>
                <a:spcPts val="0"/>
              </a:spcBef>
              <a:spcAft>
                <a:spcPts val="0"/>
              </a:spcAft>
              <a:defRPr/>
            </a:pPr>
            <a:r>
              <a:rPr lang="es-AR" sz="2000" b="1" dirty="0">
                <a:solidFill>
                  <a:schemeClr val="bg1">
                    <a:lumMod val="85000"/>
                  </a:schemeClr>
                </a:solidFill>
                <a:latin typeface="Tahoma" pitchFamily="34" charset="0"/>
                <a:cs typeface="Tahoma" pitchFamily="34" charset="0"/>
              </a:rPr>
              <a:t>Corrección, adaptación y distribución</a:t>
            </a:r>
          </a:p>
          <a:p>
            <a:pPr algn="ctr" fontAlgn="auto">
              <a:spcBef>
                <a:spcPts val="0"/>
              </a:spcBef>
              <a:spcAft>
                <a:spcPts val="0"/>
              </a:spcAft>
              <a:defRPr/>
            </a:pPr>
            <a:r>
              <a:rPr lang="es-AR" sz="2000" dirty="0">
                <a:solidFill>
                  <a:schemeClr val="bg1">
                    <a:lumMod val="85000"/>
                  </a:schemeClr>
                </a:solidFill>
                <a:latin typeface="Tahoma" pitchFamily="34" charset="0"/>
                <a:cs typeface="Tahoma" pitchFamily="34" charset="0"/>
              </a:rPr>
              <a:t>Recursos Escuela Sabática </a:t>
            </a:r>
            <a:r>
              <a:rPr lang="es-AR" sz="1200" dirty="0">
                <a:solidFill>
                  <a:schemeClr val="bg1">
                    <a:lumMod val="85000"/>
                  </a:schemeClr>
                </a:solidFill>
                <a:latin typeface="Tahoma" pitchFamily="34" charset="0"/>
                <a:cs typeface="Tahoma" pitchFamily="34" charset="0"/>
              </a:rPr>
              <a:t>©</a:t>
            </a:r>
          </a:p>
          <a:p>
            <a:pPr algn="ctr" fontAlgn="auto">
              <a:spcBef>
                <a:spcPts val="0"/>
              </a:spcBef>
              <a:spcAft>
                <a:spcPts val="0"/>
              </a:spcAft>
              <a:defRPr/>
            </a:pPr>
            <a:endParaRPr lang="es-AR" sz="1200" dirty="0">
              <a:solidFill>
                <a:schemeClr val="bg1">
                  <a:lumMod val="85000"/>
                </a:schemeClr>
              </a:solidFill>
              <a:latin typeface="Tahoma" pitchFamily="34" charset="0"/>
              <a:cs typeface="Tahoma" pitchFamily="34" charset="0"/>
            </a:endParaRPr>
          </a:p>
          <a:p>
            <a:pPr algn="ctr" fontAlgn="auto">
              <a:spcBef>
                <a:spcPts val="0"/>
              </a:spcBef>
              <a:spcAft>
                <a:spcPts val="0"/>
              </a:spcAft>
              <a:defRPr/>
            </a:pPr>
            <a:r>
              <a:rPr lang="es-AR" sz="1600" b="1" dirty="0">
                <a:solidFill>
                  <a:schemeClr val="bg1">
                    <a:lumMod val="85000"/>
                  </a:schemeClr>
                </a:solidFill>
                <a:latin typeface="Tahoma" pitchFamily="34" charset="0"/>
                <a:cs typeface="Tahoma" pitchFamily="34" charset="0"/>
              </a:rPr>
              <a:t>Para recibir las próximas lecciones inscríbase enviando un mail a:</a:t>
            </a:r>
          </a:p>
          <a:p>
            <a:pPr algn="ctr" fontAlgn="auto">
              <a:spcBef>
                <a:spcPts val="0"/>
              </a:spcBef>
              <a:spcAft>
                <a:spcPts val="0"/>
              </a:spcAft>
              <a:defRPr/>
            </a:pPr>
            <a:endParaRPr lang="es-AR" sz="1600" dirty="0">
              <a:solidFill>
                <a:schemeClr val="bg1">
                  <a:lumMod val="85000"/>
                </a:schemeClr>
              </a:solidFill>
              <a:latin typeface="Tahoma" pitchFamily="34" charset="0"/>
              <a:cs typeface="Tahoma" pitchFamily="34" charset="0"/>
            </a:endParaRPr>
          </a:p>
          <a:p>
            <a:pPr algn="ctr" fontAlgn="auto">
              <a:spcBef>
                <a:spcPts val="0"/>
              </a:spcBef>
              <a:spcAft>
                <a:spcPts val="0"/>
              </a:spcAft>
              <a:defRPr/>
            </a:pPr>
            <a:r>
              <a:rPr lang="es-AR" sz="1600" dirty="0">
                <a:solidFill>
                  <a:schemeClr val="bg1">
                    <a:lumMod val="85000"/>
                  </a:schemeClr>
                </a:solidFill>
                <a:latin typeface="Tahoma" pitchFamily="34" charset="0"/>
                <a:cs typeface="Tahoma" pitchFamily="34" charset="0"/>
              </a:rPr>
              <a:t>rdch@arnet.com.ar</a:t>
            </a:r>
            <a:endParaRPr lang="es-AR" dirty="0">
              <a:solidFill>
                <a:schemeClr val="bg1">
                  <a:lumMod val="85000"/>
                </a:schemeClr>
              </a:solidFill>
              <a:latin typeface="Tahoma" pitchFamily="34" charset="0"/>
              <a:cs typeface="Tahoma" pitchFamily="34" charset="0"/>
            </a:endParaRPr>
          </a:p>
          <a:p>
            <a:pPr algn="ctr" fontAlgn="auto">
              <a:spcBef>
                <a:spcPts val="0"/>
              </a:spcBef>
              <a:spcAft>
                <a:spcPts val="0"/>
              </a:spcAft>
              <a:defRPr/>
            </a:pPr>
            <a:r>
              <a:rPr lang="es-AR" sz="1600" dirty="0">
                <a:solidFill>
                  <a:schemeClr val="bg1">
                    <a:lumMod val="85000"/>
                  </a:schemeClr>
                </a:solidFill>
                <a:latin typeface="Tahoma" pitchFamily="34" charset="0"/>
                <a:cs typeface="Tahoma" pitchFamily="34" charset="0"/>
              </a:rPr>
              <a:t>Asunto: Lecciones en </a:t>
            </a:r>
            <a:r>
              <a:rPr lang="es-AR" sz="1600" dirty="0" err="1">
                <a:solidFill>
                  <a:schemeClr val="bg1">
                    <a:lumMod val="85000"/>
                  </a:schemeClr>
                </a:solidFill>
                <a:latin typeface="Tahoma" pitchFamily="34" charset="0"/>
                <a:cs typeface="Tahoma" pitchFamily="34" charset="0"/>
              </a:rPr>
              <a:t>Powerpoint</a:t>
            </a:r>
            <a:endParaRPr lang="es-AR" sz="1600" dirty="0">
              <a:solidFill>
                <a:schemeClr val="bg1">
                  <a:lumMod val="85000"/>
                </a:schemeClr>
              </a:solidFill>
              <a:latin typeface="Tahoma" pitchFamily="34" charset="0"/>
              <a:cs typeface="Tahoma" pitchFamily="34" charset="0"/>
            </a:endParaRPr>
          </a:p>
          <a:p>
            <a:pPr algn="ctr" fontAlgn="auto">
              <a:spcBef>
                <a:spcPts val="0"/>
              </a:spcBef>
              <a:spcAft>
                <a:spcPts val="0"/>
              </a:spcAft>
              <a:defRPr/>
            </a:pPr>
            <a:endParaRPr lang="es-AR" sz="1600" dirty="0">
              <a:solidFill>
                <a:schemeClr val="bg1">
                  <a:lumMod val="85000"/>
                </a:schemeClr>
              </a:solidFill>
              <a:latin typeface="Tahoma" pitchFamily="34" charset="0"/>
              <a:cs typeface="Tahoma" pitchFamily="34" charset="0"/>
            </a:endParaRPr>
          </a:p>
          <a:p>
            <a:pPr algn="ctr" fontAlgn="auto">
              <a:spcBef>
                <a:spcPts val="0"/>
              </a:spcBef>
              <a:spcAft>
                <a:spcPts val="0"/>
              </a:spcAft>
              <a:defRPr/>
            </a:pPr>
            <a:r>
              <a:rPr lang="es-AR" sz="1600" b="1" dirty="0">
                <a:solidFill>
                  <a:schemeClr val="bg1">
                    <a:lumMod val="85000"/>
                  </a:schemeClr>
                </a:solidFill>
                <a:latin typeface="Tahoma" pitchFamily="34" charset="0"/>
                <a:cs typeface="Tahoma" pitchFamily="34" charset="0"/>
              </a:rPr>
              <a:t>RECURSOS ESCUELA SABATICA</a:t>
            </a:r>
          </a:p>
          <a:p>
            <a:pPr algn="ctr" fontAlgn="auto">
              <a:spcBef>
                <a:spcPts val="0"/>
              </a:spcBef>
              <a:spcAft>
                <a:spcPts val="0"/>
              </a:spcAft>
              <a:defRPr/>
            </a:pPr>
            <a:r>
              <a:rPr lang="es-AR" sz="1600" b="1" dirty="0">
                <a:solidFill>
                  <a:schemeClr val="bg1">
                    <a:lumMod val="85000"/>
                  </a:schemeClr>
                </a:solidFill>
                <a:latin typeface="Tahoma" pitchFamily="34" charset="0"/>
                <a:cs typeface="Tahoma" pitchFamily="34" charset="0"/>
              </a:rPr>
              <a:t>Recursos gratuitos para la Escuela Sabática</a:t>
            </a:r>
          </a:p>
          <a:p>
            <a:pPr algn="ctr" fontAlgn="auto">
              <a:spcBef>
                <a:spcPts val="0"/>
              </a:spcBef>
              <a:spcAft>
                <a:spcPts val="0"/>
              </a:spcAft>
              <a:defRPr/>
            </a:pPr>
            <a:endParaRPr lang="es-ES_tradnl" sz="1200" dirty="0">
              <a:solidFill>
                <a:schemeClr val="bg1">
                  <a:lumMod val="85000"/>
                </a:schemeClr>
              </a:solidFill>
              <a:latin typeface="Tahoma" pitchFamily="34" charset="0"/>
              <a:cs typeface="Tahoma" pitchFamily="34" charset="0"/>
            </a:endParaRPr>
          </a:p>
          <a:p>
            <a:pPr algn="ctr" fontAlgn="auto">
              <a:spcBef>
                <a:spcPts val="0"/>
              </a:spcBef>
              <a:spcAft>
                <a:spcPts val="0"/>
              </a:spcAft>
              <a:defRPr/>
            </a:pPr>
            <a:endParaRPr lang="es-ES_tradnl" sz="1200" dirty="0">
              <a:solidFill>
                <a:schemeClr val="bg1">
                  <a:lumMod val="85000"/>
                </a:schemeClr>
              </a:solidFill>
              <a:latin typeface="Tahoma" pitchFamily="34" charset="0"/>
              <a:cs typeface="Tahoma" pitchFamily="34" charset="0"/>
            </a:endParaRPr>
          </a:p>
          <a:p>
            <a:pPr algn="ctr" fontAlgn="auto">
              <a:spcBef>
                <a:spcPts val="0"/>
              </a:spcBef>
              <a:spcAft>
                <a:spcPts val="0"/>
              </a:spcAft>
              <a:defRPr/>
            </a:pPr>
            <a:r>
              <a:rPr lang="es-AR" sz="1600" b="1" dirty="0">
                <a:solidFill>
                  <a:schemeClr val="bg1">
                    <a:lumMod val="85000"/>
                  </a:schemeClr>
                </a:solidFill>
                <a:latin typeface="Tahoma" pitchFamily="34" charset="0"/>
                <a:cs typeface="Tahoma" pitchFamily="34" charset="0"/>
              </a:rPr>
              <a:t>http://ar.groups.yahoo.com/group/Comentarios_EscuelaSabatica</a:t>
            </a:r>
          </a:p>
          <a:p>
            <a:pPr algn="ctr" fontAlgn="auto">
              <a:spcBef>
                <a:spcPts val="0"/>
              </a:spcBef>
              <a:spcAft>
                <a:spcPts val="0"/>
              </a:spcAft>
              <a:defRPr/>
            </a:pPr>
            <a:r>
              <a:rPr lang="es-AR" sz="1600" b="1" dirty="0">
                <a:solidFill>
                  <a:schemeClr val="bg1">
                    <a:lumMod val="85000"/>
                  </a:schemeClr>
                </a:solidFill>
                <a:latin typeface="Tahoma" pitchFamily="34" charset="0"/>
                <a:cs typeface="Tahoma" pitchFamily="34" charset="0"/>
              </a:rPr>
              <a:t>http://groups.google.com.ar/group/escuela-sabatica?hl=es</a:t>
            </a:r>
          </a:p>
          <a:p>
            <a:pPr algn="ctr" fontAlgn="auto">
              <a:spcBef>
                <a:spcPts val="0"/>
              </a:spcBef>
              <a:spcAft>
                <a:spcPts val="0"/>
              </a:spcAft>
              <a:defRPr/>
            </a:pPr>
            <a:r>
              <a:rPr lang="es-AR" sz="1600" b="1" dirty="0">
                <a:solidFill>
                  <a:schemeClr val="bg1">
                    <a:lumMod val="85000"/>
                  </a:schemeClr>
                </a:solidFill>
                <a:latin typeface="Tahoma" pitchFamily="34" charset="0"/>
                <a:cs typeface="Tahoma" pitchFamily="34" charset="0"/>
              </a:rPr>
              <a:t>http://groups.google.com.ar/group/escuela-sabatica-ppt?hl=es</a:t>
            </a:r>
          </a:p>
        </p:txBody>
      </p:sp>
      <p:sp>
        <p:nvSpPr>
          <p:cNvPr id="5" name="2 Título"/>
          <p:cNvSpPr txBox="1">
            <a:spLocks/>
          </p:cNvSpPr>
          <p:nvPr/>
        </p:nvSpPr>
        <p:spPr>
          <a:xfrm>
            <a:off x="611560" y="579464"/>
            <a:ext cx="7929562" cy="571500"/>
          </a:xfrm>
          <a:prstGeom prst="rect">
            <a:avLst/>
          </a:prstGeom>
        </p:spPr>
        <p:txBody>
          <a:bodyPr/>
          <a:lstStyle/>
          <a:p>
            <a:pPr algn="ctr" fontAlgn="auto">
              <a:spcBef>
                <a:spcPts val="0"/>
              </a:spcBef>
              <a:spcAft>
                <a:spcPts val="0"/>
              </a:spcAft>
              <a:defRPr/>
            </a:pPr>
            <a:r>
              <a:rPr lang="es-ES" sz="3600" b="1" dirty="0">
                <a:solidFill>
                  <a:schemeClr val="bg1">
                    <a:lumMod val="85000"/>
                  </a:schemeClr>
                </a:solidFill>
                <a:latin typeface="Tahoma" pitchFamily="34" charset="0"/>
                <a:ea typeface="+mj-ea"/>
                <a:cs typeface="Tahoma" pitchFamily="34" charset="0"/>
              </a:rPr>
              <a:t>Créditos</a:t>
            </a:r>
          </a:p>
        </p:txBody>
      </p:sp>
      <p:pic>
        <p:nvPicPr>
          <p:cNvPr id="6" name="Picture 3" descr="D:\LECCION 1\logo.jpg"/>
          <p:cNvPicPr>
            <a:picLocks noChangeAspect="1" noChangeArrowheads="1"/>
          </p:cNvPicPr>
          <p:nvPr/>
        </p:nvPicPr>
        <p:blipFill>
          <a:blip r:embed="rId2">
            <a:clrChange>
              <a:clrFrom>
                <a:srgbClr val="020202"/>
              </a:clrFrom>
              <a:clrTo>
                <a:srgbClr val="020202">
                  <a:alpha val="0"/>
                </a:srgbClr>
              </a:clrTo>
            </a:clrChange>
            <a:extLst>
              <a:ext uri="{28A0092B-C50C-407E-A947-70E740481C1C}">
                <a14:useLocalDpi xmlns:a14="http://schemas.microsoft.com/office/drawing/2010/main" val="0"/>
              </a:ext>
            </a:extLst>
          </a:blip>
          <a:srcRect/>
          <a:stretch>
            <a:fillRect/>
          </a:stretch>
        </p:blipFill>
        <p:spPr bwMode="auto">
          <a:xfrm>
            <a:off x="7827838" y="142852"/>
            <a:ext cx="1136650" cy="1112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180841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b="1" dirty="0" smtClean="0"/>
              <a:t>Versículo de memoria</a:t>
            </a:r>
            <a:endParaRPr lang="es-ES" dirty="0"/>
          </a:p>
        </p:txBody>
      </p:sp>
      <p:sp>
        <p:nvSpPr>
          <p:cNvPr id="3" name="2 Marcador de contenido"/>
          <p:cNvSpPr>
            <a:spLocks noGrp="1"/>
          </p:cNvSpPr>
          <p:nvPr>
            <p:ph idx="1"/>
          </p:nvPr>
        </p:nvSpPr>
        <p:spPr>
          <a:xfrm>
            <a:off x="457200" y="2655560"/>
            <a:ext cx="8229600" cy="2285608"/>
          </a:xfrm>
        </p:spPr>
        <p:txBody>
          <a:bodyPr/>
          <a:lstStyle/>
          <a:p>
            <a:pPr marL="0" indent="0">
              <a:buNone/>
            </a:pPr>
            <a:r>
              <a:rPr lang="es-AR" sz="4400" b="1" dirty="0" smtClean="0"/>
              <a:t>“</a:t>
            </a:r>
            <a:r>
              <a:rPr lang="es-AR" sz="4400" b="1" dirty="0"/>
              <a:t>Porque el Hijo del Hombre es Señor del sábado” </a:t>
            </a:r>
            <a:endParaRPr lang="es-AR" sz="4400" b="1" dirty="0" smtClean="0"/>
          </a:p>
          <a:p>
            <a:pPr marL="0" indent="0">
              <a:buNone/>
            </a:pPr>
            <a:r>
              <a:rPr lang="es-AR" dirty="0" smtClean="0"/>
              <a:t>(</a:t>
            </a:r>
            <a:r>
              <a:rPr lang="es-AR" dirty="0"/>
              <a:t>Mateo 12:8).</a:t>
            </a:r>
            <a:endParaRPr lang="es-ES" dirty="0"/>
          </a:p>
          <a:p>
            <a:pPr marL="0" indent="0">
              <a:buNone/>
            </a:pPr>
            <a:endParaRPr lang="es-E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b="1" dirty="0" smtClean="0"/>
              <a:t>Idea Central</a:t>
            </a:r>
            <a:endParaRPr lang="es-ES" dirty="0"/>
          </a:p>
        </p:txBody>
      </p:sp>
      <p:sp>
        <p:nvSpPr>
          <p:cNvPr id="3" name="2 Marcador de contenido"/>
          <p:cNvSpPr>
            <a:spLocks noGrp="1"/>
          </p:cNvSpPr>
          <p:nvPr>
            <p:ph idx="1"/>
          </p:nvPr>
        </p:nvSpPr>
        <p:spPr>
          <a:xfrm>
            <a:off x="467544" y="2492896"/>
            <a:ext cx="8229600" cy="2304256"/>
          </a:xfrm>
        </p:spPr>
        <p:txBody>
          <a:bodyPr>
            <a:normAutofit/>
          </a:bodyPr>
          <a:lstStyle/>
          <a:p>
            <a:pPr marL="0" indent="0">
              <a:buNone/>
            </a:pPr>
            <a:r>
              <a:rPr lang="es-AR" sz="4400" b="1" dirty="0" smtClean="0"/>
              <a:t>El </a:t>
            </a:r>
            <a:r>
              <a:rPr lang="es-AR" sz="4400" b="1" dirty="0"/>
              <a:t>sábado es un regalo de Dios, debe ser observado con gozo y gratitud</a:t>
            </a:r>
            <a:r>
              <a:rPr lang="es-AR" sz="4400" b="1" dirty="0" smtClean="0"/>
              <a:t>. </a:t>
            </a:r>
            <a:endParaRPr lang="es-ES" sz="4400" b="1" dirty="0"/>
          </a:p>
          <a:p>
            <a:pPr marL="0" indent="0">
              <a:buNone/>
            </a:pPr>
            <a:endParaRPr lang="es-ES" sz="4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46856" y="3068960"/>
            <a:ext cx="8229600" cy="1143000"/>
          </a:xfrm>
        </p:spPr>
        <p:txBody>
          <a:bodyPr>
            <a:noAutofit/>
          </a:bodyPr>
          <a:lstStyle/>
          <a:p>
            <a:r>
              <a:rPr lang="es-AR" sz="7200" b="1" dirty="0"/>
              <a:t>MOTIVA</a:t>
            </a:r>
            <a:endParaRPr lang="es-ES" sz="72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205880"/>
            <a:ext cx="8229600" cy="1143000"/>
          </a:xfrm>
        </p:spPr>
        <p:txBody>
          <a:bodyPr>
            <a:normAutofit fontScale="90000"/>
          </a:bodyPr>
          <a:lstStyle/>
          <a:p>
            <a:r>
              <a:rPr lang="es-AR" b="1" dirty="0" smtClean="0"/>
              <a:t>Introducción</a:t>
            </a:r>
            <a:r>
              <a:rPr lang="es-ES" dirty="0" smtClean="0"/>
              <a:t/>
            </a:r>
            <a:br>
              <a:rPr lang="es-ES" dirty="0" smtClean="0"/>
            </a:br>
            <a:endParaRPr lang="es-ES" dirty="0"/>
          </a:p>
        </p:txBody>
      </p:sp>
      <p:sp>
        <p:nvSpPr>
          <p:cNvPr id="3" name="2 Marcador de contenido"/>
          <p:cNvSpPr>
            <a:spLocks noGrp="1"/>
          </p:cNvSpPr>
          <p:nvPr>
            <p:ph idx="1"/>
          </p:nvPr>
        </p:nvSpPr>
        <p:spPr>
          <a:xfrm>
            <a:off x="395536" y="2064216"/>
            <a:ext cx="8229600" cy="3381008"/>
          </a:xfrm>
        </p:spPr>
        <p:txBody>
          <a:bodyPr>
            <a:normAutofit/>
          </a:bodyPr>
          <a:lstStyle/>
          <a:p>
            <a:r>
              <a:rPr lang="es-AR" sz="3200" b="1" dirty="0" smtClean="0"/>
              <a:t>En </a:t>
            </a:r>
            <a:r>
              <a:rPr lang="es-AR" sz="3200" b="1" dirty="0"/>
              <a:t>casa tenemos cosas que le damos mucho valor. Las guardamos con mucho cariño. Para algunos es una joya, otros una fotografía o trofeo. ¿Qué regalo Dios le dio a la primera pareja? ¿será el sábado un regalo del Edén?</a:t>
            </a:r>
            <a:endParaRPr lang="es-ES" sz="3200" b="1" dirty="0"/>
          </a:p>
          <a:p>
            <a:endParaRPr lang="es-ES" sz="3200"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46856" y="2996952"/>
            <a:ext cx="8229600" cy="1143000"/>
          </a:xfrm>
        </p:spPr>
        <p:txBody>
          <a:bodyPr>
            <a:normAutofit/>
          </a:bodyPr>
          <a:lstStyle/>
          <a:p>
            <a:r>
              <a:rPr lang="es-AR" sz="6600" b="1" dirty="0"/>
              <a:t>EXPLORA</a:t>
            </a:r>
            <a:endParaRPr lang="es-ES" sz="66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061864"/>
            <a:ext cx="8229600" cy="1143000"/>
          </a:xfrm>
        </p:spPr>
        <p:txBody>
          <a:bodyPr>
            <a:normAutofit fontScale="90000"/>
          </a:bodyPr>
          <a:lstStyle/>
          <a:p>
            <a:r>
              <a:rPr lang="es-AR" b="1" dirty="0" smtClean="0"/>
              <a:t>I. LA </a:t>
            </a:r>
            <a:r>
              <a:rPr lang="es-AR" b="1" dirty="0"/>
              <a:t>CREACION Y EL SABADO</a:t>
            </a:r>
            <a:r>
              <a:rPr lang="es-ES" dirty="0"/>
              <a:t/>
            </a:r>
            <a:br>
              <a:rPr lang="es-ES" dirty="0"/>
            </a:br>
            <a:endParaRPr lang="es-ES" dirty="0"/>
          </a:p>
        </p:txBody>
      </p:sp>
      <p:sp>
        <p:nvSpPr>
          <p:cNvPr id="3" name="2 Marcador de contenido"/>
          <p:cNvSpPr>
            <a:spLocks noGrp="1"/>
          </p:cNvSpPr>
          <p:nvPr>
            <p:ph idx="1"/>
          </p:nvPr>
        </p:nvSpPr>
        <p:spPr>
          <a:xfrm>
            <a:off x="457200" y="2223512"/>
            <a:ext cx="8229600" cy="2501632"/>
          </a:xfrm>
        </p:spPr>
        <p:txBody>
          <a:bodyPr>
            <a:normAutofit lnSpcReduction="10000"/>
          </a:bodyPr>
          <a:lstStyle/>
          <a:p>
            <a:pPr marL="355600" indent="-355600">
              <a:buNone/>
            </a:pPr>
            <a:r>
              <a:rPr lang="es-AR" sz="3200" dirty="0" smtClean="0"/>
              <a:t>1. </a:t>
            </a:r>
            <a:r>
              <a:rPr lang="es-AR" sz="3200" b="1" dirty="0" smtClean="0"/>
              <a:t>El </a:t>
            </a:r>
            <a:r>
              <a:rPr lang="es-AR" sz="3200" b="1" dirty="0"/>
              <a:t>sábado se origina en el Edén</a:t>
            </a:r>
            <a:r>
              <a:rPr lang="es-AR" sz="3200" dirty="0"/>
              <a:t>. Génesis 2:1 al 3 presenta la base para el sábado en el séptimo día. Este pasaje presenta varios puntos importantes:</a:t>
            </a:r>
            <a:br>
              <a:rPr lang="es-AR" sz="3200" dirty="0"/>
            </a:br>
            <a:endParaRPr lang="es-ES" sz="3200" dirty="0"/>
          </a:p>
          <a:p>
            <a:endParaRPr lang="es-ES" sz="32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548680"/>
            <a:ext cx="8229600" cy="1143000"/>
          </a:xfrm>
        </p:spPr>
        <p:txBody>
          <a:bodyPr/>
          <a:lstStyle/>
          <a:p>
            <a:r>
              <a:rPr lang="es-AR" b="1" dirty="0" smtClean="0"/>
              <a:t>Una obra completada</a:t>
            </a:r>
            <a:endParaRPr lang="es-ES" dirty="0"/>
          </a:p>
        </p:txBody>
      </p:sp>
      <p:sp>
        <p:nvSpPr>
          <p:cNvPr id="3" name="2 Marcador de contenido"/>
          <p:cNvSpPr>
            <a:spLocks noGrp="1"/>
          </p:cNvSpPr>
          <p:nvPr>
            <p:ph idx="1"/>
          </p:nvPr>
        </p:nvSpPr>
        <p:spPr>
          <a:xfrm>
            <a:off x="457200" y="1935480"/>
            <a:ext cx="8435280" cy="4389120"/>
          </a:xfrm>
        </p:spPr>
        <p:txBody>
          <a:bodyPr>
            <a:normAutofit/>
          </a:bodyPr>
          <a:lstStyle/>
          <a:p>
            <a:pPr marL="355600" indent="-355600">
              <a:buNone/>
            </a:pPr>
            <a:r>
              <a:rPr lang="es-AR" sz="3200" b="1" dirty="0"/>
              <a:t>2</a:t>
            </a:r>
            <a:r>
              <a:rPr lang="es-AR" sz="3200" b="1" dirty="0" smtClean="0"/>
              <a:t>.</a:t>
            </a:r>
            <a:r>
              <a:rPr lang="es-AR" sz="3200" dirty="0" smtClean="0"/>
              <a:t> </a:t>
            </a:r>
            <a:r>
              <a:rPr lang="es-AR" sz="3200" dirty="0"/>
              <a:t>Al final de los primeros seis días, la obra de la Creación estaba completa (</a:t>
            </a:r>
            <a:r>
              <a:rPr lang="es-AR" sz="3200" i="1" dirty="0" err="1"/>
              <a:t>kaláh</a:t>
            </a:r>
            <a:r>
              <a:rPr lang="es-AR" sz="3200" dirty="0"/>
              <a:t>; Génesis 2:1, 2). </a:t>
            </a:r>
            <a:endParaRPr lang="es-ES" sz="3200" dirty="0"/>
          </a:p>
          <a:p>
            <a:pPr marL="712788" lvl="0" indent="-261938"/>
            <a:r>
              <a:rPr lang="es-AR" b="1" i="1" dirty="0"/>
              <a:t>Dios había colmado </a:t>
            </a:r>
            <a:r>
              <a:rPr lang="es-AR" dirty="0"/>
              <a:t>los cielos y la tierra, y estaban funcionando como él quería. </a:t>
            </a:r>
            <a:endParaRPr lang="es-ES" dirty="0"/>
          </a:p>
          <a:p>
            <a:pPr marL="712788" lvl="0" indent="-261938"/>
            <a:r>
              <a:rPr lang="es-AR" b="1" i="1" dirty="0"/>
              <a:t>La palabra hebrea </a:t>
            </a:r>
            <a:r>
              <a:rPr lang="es-AR" dirty="0"/>
              <a:t>traducida “completó” en este pasaje es la misma que la que usó Salomón cuando expresó: “Fue acabada la casa con todas sus dependencias y con todo lo necesario” (l Reyes 6:38)</a:t>
            </a:r>
            <a:endParaRPr lang="es-ES" dirty="0"/>
          </a:p>
          <a:p>
            <a:endParaRPr lang="es-E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ujo">
  <a:themeElements>
    <a:clrScheme name="Fluj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uj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uj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57</TotalTime>
  <Words>1324</Words>
  <Application>Microsoft Office PowerPoint</Application>
  <PresentationFormat>Presentación en pantalla (4:3)</PresentationFormat>
  <Paragraphs>107</Paragraphs>
  <Slides>29</Slides>
  <Notes>0</Notes>
  <HiddenSlides>0</HiddenSlides>
  <MMClips>0</MMClips>
  <ScaleCrop>false</ScaleCrop>
  <HeadingPairs>
    <vt:vector size="4" baseType="variant">
      <vt:variant>
        <vt:lpstr>Tema</vt:lpstr>
      </vt:variant>
      <vt:variant>
        <vt:i4>1</vt:i4>
      </vt:variant>
      <vt:variant>
        <vt:lpstr>Títulos de diapositiva</vt:lpstr>
      </vt:variant>
      <vt:variant>
        <vt:i4>29</vt:i4>
      </vt:variant>
    </vt:vector>
  </HeadingPairs>
  <TitlesOfParts>
    <vt:vector size="30" baseType="lpstr">
      <vt:lpstr>Flujo</vt:lpstr>
      <vt:lpstr>EL SABADO: UN DON DEL EDEN</vt:lpstr>
      <vt:lpstr>Confraternización</vt:lpstr>
      <vt:lpstr>Versículo de memoria</vt:lpstr>
      <vt:lpstr>Idea Central</vt:lpstr>
      <vt:lpstr>MOTIVA</vt:lpstr>
      <vt:lpstr>Introducción </vt:lpstr>
      <vt:lpstr>EXPLORA</vt:lpstr>
      <vt:lpstr>I. LA CREACION Y EL SABADO </vt:lpstr>
      <vt:lpstr>Una obra completada</vt:lpstr>
      <vt:lpstr>El séptimo día</vt:lpstr>
      <vt:lpstr>Dios descansó</vt:lpstr>
      <vt:lpstr>Bendijo</vt:lpstr>
      <vt:lpstr>Dios lo santificó.</vt:lpstr>
      <vt:lpstr>   II. EL SABADO ES UN MANDATO DIVINO</vt:lpstr>
      <vt:lpstr>Lenguaje similar al Edén</vt:lpstr>
      <vt:lpstr>Acuérdate del sábado</vt:lpstr>
      <vt:lpstr>Antes del pecado</vt:lpstr>
      <vt:lpstr>Para la humanidad</vt:lpstr>
      <vt:lpstr>Pasado y futuro.</vt:lpstr>
      <vt:lpstr>III. GOZARNOS EN EL SÁBADO </vt:lpstr>
      <vt:lpstr>Jesús y el sábado</vt:lpstr>
      <vt:lpstr>Tiempo del fin</vt:lpstr>
      <vt:lpstr>Tiempo del fin</vt:lpstr>
      <vt:lpstr>Fidelidad</vt:lpstr>
      <vt:lpstr>C. APLICA </vt:lpstr>
      <vt:lpstr>D. CREA </vt:lpstr>
      <vt:lpstr>RESUMEN </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 SABADO: UN DON DEL EDEN</dc:title>
  <dc:creator>personal</dc:creator>
  <cp:lastModifiedBy>Rolando</cp:lastModifiedBy>
  <cp:revision>10</cp:revision>
  <dcterms:created xsi:type="dcterms:W3CDTF">2013-03-15T18:46:10Z</dcterms:created>
  <dcterms:modified xsi:type="dcterms:W3CDTF">2013-03-15T23:25:04Z</dcterms:modified>
</cp:coreProperties>
</file>