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1" r:id="rId3"/>
    <p:sldId id="328" r:id="rId4"/>
    <p:sldId id="319" r:id="rId5"/>
    <p:sldId id="329" r:id="rId6"/>
    <p:sldId id="330" r:id="rId7"/>
    <p:sldId id="331" r:id="rId8"/>
    <p:sldId id="332" r:id="rId9"/>
    <p:sldId id="333" r:id="rId10"/>
    <p:sldId id="334" r:id="rId11"/>
    <p:sldId id="313" r:id="rId12"/>
    <p:sldId id="335" r:id="rId13"/>
    <p:sldId id="31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94706" autoAdjust="0"/>
  </p:normalViewPr>
  <p:slideViewPr>
    <p:cSldViewPr>
      <p:cViewPr varScale="1">
        <p:scale>
          <a:sx n="86" d="100"/>
          <a:sy n="86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FF1D5-9F45-49C3-8348-CD111BB2BC44}" type="datetimeFigureOut">
              <a:rPr lang="en-US" smtClean="0"/>
              <a:pPr/>
              <a:t>5/30/2011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1422C-EA6E-4C4A-B693-1078705CD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38B16-6CEC-485E-93D8-30F2D74B770E}" type="datetimeFigureOut">
              <a:rPr lang="en-US" smtClean="0"/>
              <a:pPr/>
              <a:t>5/30/2011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BDE19-7895-4594-8BA8-B3557EFF7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BDE19-7895-4594-8BA8-B3557EFF7DF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21E2-6D32-4345-9848-00F4C832951D}" type="datetimeFigureOut">
              <a:rPr lang="en-US" smtClean="0"/>
              <a:pPr/>
              <a:t>5/30/2011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7D28-AB0C-4CCD-82C5-A13F7CE28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21E2-6D32-4345-9848-00F4C832951D}" type="datetimeFigureOut">
              <a:rPr lang="en-US" smtClean="0"/>
              <a:pPr/>
              <a:t>5/30/2011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7D28-AB0C-4CCD-82C5-A13F7CE28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21E2-6D32-4345-9848-00F4C832951D}" type="datetimeFigureOut">
              <a:rPr lang="en-US" smtClean="0"/>
              <a:pPr/>
              <a:t>5/30/2011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7D28-AB0C-4CCD-82C5-A13F7CE28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21E2-6D32-4345-9848-00F4C832951D}" type="datetimeFigureOut">
              <a:rPr lang="en-US" smtClean="0"/>
              <a:pPr/>
              <a:t>5/30/2011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7D28-AB0C-4CCD-82C5-A13F7CE28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21E2-6D32-4345-9848-00F4C832951D}" type="datetimeFigureOut">
              <a:rPr lang="en-US" smtClean="0"/>
              <a:pPr/>
              <a:t>5/30/2011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7D28-AB0C-4CCD-82C5-A13F7CE28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21E2-6D32-4345-9848-00F4C832951D}" type="datetimeFigureOut">
              <a:rPr lang="en-US" smtClean="0"/>
              <a:pPr/>
              <a:t>5/30/2011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7D28-AB0C-4CCD-82C5-A13F7CE28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21E2-6D32-4345-9848-00F4C832951D}" type="datetimeFigureOut">
              <a:rPr lang="en-US" smtClean="0"/>
              <a:pPr/>
              <a:t>5/30/2011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7D28-AB0C-4CCD-82C5-A13F7CE28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21E2-6D32-4345-9848-00F4C832951D}" type="datetimeFigureOut">
              <a:rPr lang="en-US" smtClean="0"/>
              <a:pPr/>
              <a:t>5/30/2011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7D28-AB0C-4CCD-82C5-A13F7CE28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21E2-6D32-4345-9848-00F4C832951D}" type="datetimeFigureOut">
              <a:rPr lang="en-US" smtClean="0"/>
              <a:pPr/>
              <a:t>5/30/2011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7D28-AB0C-4CCD-82C5-A13F7CE28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21E2-6D32-4345-9848-00F4C832951D}" type="datetimeFigureOut">
              <a:rPr lang="en-US" smtClean="0"/>
              <a:pPr/>
              <a:t>5/30/2011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7D28-AB0C-4CCD-82C5-A13F7CE28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21E2-6D32-4345-9848-00F4C832951D}" type="datetimeFigureOut">
              <a:rPr lang="en-US" smtClean="0"/>
              <a:pPr/>
              <a:t>5/30/2011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C17D28-AB0C-4CCD-82C5-A13F7CE28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1921E2-6D32-4345-9848-00F4C832951D}" type="datetimeFigureOut">
              <a:rPr lang="en-US" smtClean="0"/>
              <a:pPr/>
              <a:t>5/30/2011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C17D28-AB0C-4CCD-82C5-A13F7CE2811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GT" dirty="0" smtClean="0"/>
              <a:t>AÑO DE JUBILEO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GT" sz="4400" dirty="0" smtClean="0"/>
              <a:t>Levítico 25:8-22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s-GT" sz="3600" dirty="0" smtClean="0"/>
              <a:t>Recuperación de la libertad de esclavos vendidos a extranjeros (25:47-55)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4958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s-GT" sz="2800" dirty="0" smtClean="0">
                <a:solidFill>
                  <a:srgbClr val="FFFF00"/>
                </a:solidFill>
              </a:rPr>
              <a:t>¿Qué situación se contempla en 25:47?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None/>
            </a:pPr>
            <a:r>
              <a:rPr lang="es-GT" sz="2800" i="1" dirty="0" smtClean="0"/>
              <a:t>Un israelita se empobrece al grado que se vende como esclavo a un extranjero residente en Israel.</a:t>
            </a:r>
          </a:p>
          <a:p>
            <a:pPr marL="457200" indent="-457200">
              <a:spcBef>
                <a:spcPts val="600"/>
              </a:spcBef>
              <a:buClr>
                <a:schemeClr val="tx1"/>
              </a:buClr>
              <a:buNone/>
            </a:pPr>
            <a:r>
              <a:rPr lang="es-GT" sz="2800" dirty="0" smtClean="0">
                <a:solidFill>
                  <a:srgbClr val="FFFF00"/>
                </a:solidFill>
              </a:rPr>
              <a:t>Según 25:48-54, ¿cuáles eran tres opciones para que el esclavo recuperara su libertad?</a:t>
            </a:r>
            <a:endParaRPr lang="es-GT" sz="2800" i="1" dirty="0" smtClean="0">
              <a:solidFill>
                <a:srgbClr val="FFFF00"/>
              </a:solidFill>
            </a:endParaRPr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2800" i="1" dirty="0" smtClean="0"/>
              <a:t>Un pariente podría pagar el rescate (vv. 48-49a).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2800" i="1" dirty="0" smtClean="0"/>
              <a:t>El esclavo podría pagar el rescate (vv. 49b-52).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2800" i="1" dirty="0" smtClean="0"/>
              <a:t>El esclavo y su familia saldrían libres en el año de jubileo (v. 54).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s-GT" sz="4000" dirty="0" smtClean="0"/>
              <a:t>Razones por qué los israelitas deben obedecer las leyes del año de jubileo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67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GT" sz="3200" dirty="0" smtClean="0">
                <a:solidFill>
                  <a:srgbClr val="FFFF00"/>
                </a:solidFill>
              </a:rPr>
              <a:t>25:17, 36, 43 </a:t>
            </a:r>
          </a:p>
          <a:p>
            <a:pPr marL="457200" lvl="2">
              <a:spcBef>
                <a:spcPts val="1200"/>
              </a:spcBef>
              <a:buClrTx/>
            </a:pPr>
            <a:r>
              <a:rPr lang="es-GT" sz="3200" i="1" dirty="0" smtClean="0"/>
              <a:t>Deben temer a Jehová, creyendo que él recompensa desobediencia y obediencia.</a:t>
            </a:r>
          </a:p>
          <a:p>
            <a:pPr>
              <a:buNone/>
            </a:pPr>
            <a:r>
              <a:rPr lang="es-GT" sz="3200" dirty="0" smtClean="0">
                <a:solidFill>
                  <a:srgbClr val="FFFF00"/>
                </a:solidFill>
              </a:rPr>
              <a:t>25:18-22 </a:t>
            </a:r>
          </a:p>
          <a:p>
            <a:pPr marL="457200" lvl="2">
              <a:spcBef>
                <a:spcPts val="1200"/>
              </a:spcBef>
              <a:buClrTx/>
            </a:pPr>
            <a:r>
              <a:rPr lang="es-GT" sz="3200" i="1" dirty="0" smtClean="0"/>
              <a:t>Jehová les promete seguridad y cosechas abundantes si le obedecen.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600200"/>
          </a:xfrm>
        </p:spPr>
        <p:txBody>
          <a:bodyPr>
            <a:normAutofit/>
          </a:bodyPr>
          <a:lstStyle/>
          <a:p>
            <a:pPr algn="ctr"/>
            <a:r>
              <a:rPr lang="es-GT" sz="4000" dirty="0" smtClean="0"/>
              <a:t>Razones por qué los israelitas deben obedecer las leyes del año de jubileo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67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GT" sz="3200" dirty="0" smtClean="0">
                <a:solidFill>
                  <a:srgbClr val="FFFF00"/>
                </a:solidFill>
              </a:rPr>
              <a:t>25:38 </a:t>
            </a:r>
          </a:p>
          <a:p>
            <a:pPr marL="457200" lvl="2">
              <a:spcBef>
                <a:spcPts val="1200"/>
              </a:spcBef>
              <a:buClrTx/>
              <a:buNone/>
            </a:pPr>
            <a:r>
              <a:rPr lang="es-GT" sz="3200" i="1" dirty="0" smtClean="0"/>
              <a:t>Lo que él ha hecho por ellos.</a:t>
            </a:r>
          </a:p>
          <a:p>
            <a:pPr>
              <a:buNone/>
            </a:pPr>
            <a:r>
              <a:rPr lang="es-GT" sz="3200" dirty="0" smtClean="0">
                <a:solidFill>
                  <a:srgbClr val="FFFF00"/>
                </a:solidFill>
              </a:rPr>
              <a:t>25:42, 55 </a:t>
            </a:r>
          </a:p>
          <a:p>
            <a:pPr marL="457200" lvl="2">
              <a:spcBef>
                <a:spcPts val="1200"/>
              </a:spcBef>
              <a:buClrTx/>
              <a:buNone/>
            </a:pPr>
            <a:r>
              <a:rPr lang="es-GT" sz="3200" i="1" dirty="0" smtClean="0"/>
              <a:t>Los israelitas eran esclavos de Jehová, y él los había liberado de la esclavitud en Egipto.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s-GT" sz="4000" dirty="0" smtClean="0"/>
              <a:t>Conclusiones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434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s-GT" sz="3200" dirty="0" smtClean="0">
                <a:solidFill>
                  <a:srgbClr val="FFFF00"/>
                </a:solidFill>
              </a:rPr>
              <a:t>¿Qué podemos aprender de la ley del año de </a:t>
            </a:r>
            <a:r>
              <a:rPr lang="es-GT" sz="3200" smtClean="0">
                <a:solidFill>
                  <a:srgbClr val="FFFF00"/>
                </a:solidFill>
              </a:rPr>
              <a:t>jubileo que podemos </a:t>
            </a:r>
            <a:r>
              <a:rPr lang="es-GT" sz="3200" dirty="0" smtClean="0">
                <a:solidFill>
                  <a:srgbClr val="FFFF00"/>
                </a:solidFill>
              </a:rPr>
              <a:t>aplicar a nuestra vida y sociedad hoy?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s-GT" sz="4000" dirty="0" smtClean="0"/>
              <a:t>Conceptos principales (</a:t>
            </a:r>
            <a:r>
              <a:rPr lang="es-GT" sz="4000" dirty="0" err="1" smtClean="0"/>
              <a:t>Lv.</a:t>
            </a:r>
            <a:r>
              <a:rPr lang="es-GT" sz="4000" dirty="0" smtClean="0"/>
              <a:t> 25:8-22)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19600"/>
          </a:xfrm>
        </p:spPr>
        <p:txBody>
          <a:bodyPr>
            <a:normAutofit/>
          </a:bodyPr>
          <a:lstStyle/>
          <a:p>
            <a:pPr marL="514350" indent="-514350">
              <a:buNone/>
              <a:defRPr/>
            </a:pPr>
            <a:r>
              <a:rPr lang="es-GT" sz="3200" dirty="0" smtClean="0">
                <a:solidFill>
                  <a:srgbClr val="FFFF00"/>
                </a:solidFill>
              </a:rPr>
              <a:t>Según 25:8-12, ¿qué debía hacer Israel cada año cincuenta? </a:t>
            </a:r>
          </a:p>
          <a:p>
            <a:pPr marL="457200" lvl="2">
              <a:lnSpc>
                <a:spcPts val="3000"/>
              </a:lnSpc>
              <a:spcBef>
                <a:spcPts val="1200"/>
              </a:spcBef>
              <a:buClrTx/>
              <a:defRPr/>
            </a:pPr>
            <a:r>
              <a:rPr lang="es-GT" sz="2800" i="1" dirty="0" smtClean="0"/>
              <a:t>Santificarlo como año de jubileo (vv. 10-12)</a:t>
            </a:r>
          </a:p>
          <a:p>
            <a:pPr marL="457200" lvl="2">
              <a:lnSpc>
                <a:spcPts val="3000"/>
              </a:lnSpc>
              <a:spcBef>
                <a:spcPts val="1200"/>
              </a:spcBef>
              <a:buClrTx/>
              <a:defRPr/>
            </a:pPr>
            <a:r>
              <a:rPr lang="es-GT" sz="2800" i="1" dirty="0" smtClean="0"/>
              <a:t>Pregonar libertad (de la esclavitud) (v. 10)</a:t>
            </a:r>
          </a:p>
          <a:p>
            <a:pPr marL="457200" lvl="2">
              <a:lnSpc>
                <a:spcPts val="3000"/>
              </a:lnSpc>
              <a:spcBef>
                <a:spcPts val="1200"/>
              </a:spcBef>
              <a:buClrTx/>
              <a:defRPr/>
            </a:pPr>
            <a:r>
              <a:rPr lang="es-GT" sz="2800" i="1" dirty="0" smtClean="0"/>
              <a:t>Volver cada uno a su propiedad ancestral (v. 10) </a:t>
            </a:r>
          </a:p>
          <a:p>
            <a:pPr marL="457200" lvl="2">
              <a:lnSpc>
                <a:spcPts val="3000"/>
              </a:lnSpc>
              <a:spcBef>
                <a:spcPts val="1200"/>
              </a:spcBef>
              <a:buClrTx/>
              <a:defRPr/>
            </a:pPr>
            <a:r>
              <a:rPr lang="es-GT" sz="2800" i="1" dirty="0" smtClean="0"/>
              <a:t>No sembrar ni cosechar, sino comer de lo que creciera (vv. 11-12) </a:t>
            </a:r>
          </a:p>
          <a:p>
            <a:pPr marL="457200" lvl="2">
              <a:lnSpc>
                <a:spcPts val="3000"/>
              </a:lnSpc>
              <a:spcBef>
                <a:spcPts val="1200"/>
              </a:spcBef>
              <a:buClrTx/>
            </a:pPr>
            <a:endParaRPr lang="es-GT" sz="2800" i="1" dirty="0" smtClean="0"/>
          </a:p>
          <a:p>
            <a:pPr marL="457200" lvl="2">
              <a:lnSpc>
                <a:spcPts val="3000"/>
              </a:lnSpc>
              <a:spcBef>
                <a:spcPts val="1200"/>
              </a:spcBef>
              <a:buClrTx/>
            </a:pPr>
            <a:endParaRPr lang="es-GT" sz="3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s-GT" sz="4000" dirty="0" smtClean="0"/>
              <a:t>Conceptos principales (</a:t>
            </a:r>
            <a:r>
              <a:rPr lang="es-GT" sz="4000" dirty="0" err="1" smtClean="0"/>
              <a:t>Lv.</a:t>
            </a:r>
            <a:r>
              <a:rPr lang="es-GT" sz="4000" dirty="0" smtClean="0"/>
              <a:t> 25:8-22)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19600"/>
          </a:xfrm>
        </p:spPr>
        <p:txBody>
          <a:bodyPr>
            <a:normAutofit/>
          </a:bodyPr>
          <a:lstStyle/>
          <a:p>
            <a:pPr marL="514350" indent="-514350">
              <a:buNone/>
              <a:defRPr/>
            </a:pPr>
            <a:r>
              <a:rPr lang="es-GT" sz="3200" dirty="0" smtClean="0">
                <a:solidFill>
                  <a:srgbClr val="FFFF00"/>
                </a:solidFill>
              </a:rPr>
              <a:t>Según 25:13-16, ¿cómo afectaba el año de jubileo la venta y compra de tierras? </a:t>
            </a:r>
          </a:p>
          <a:p>
            <a:pPr marL="457200" lvl="2">
              <a:lnSpc>
                <a:spcPts val="3000"/>
              </a:lnSpc>
              <a:spcBef>
                <a:spcPts val="1200"/>
              </a:spcBef>
              <a:buClrTx/>
              <a:buNone/>
              <a:defRPr/>
            </a:pPr>
            <a:r>
              <a:rPr lang="es-GT" sz="3200" i="1" dirty="0" smtClean="0"/>
              <a:t>No hubo venta de tierras en perpetuidad, sino del usufructo de las mismas hasta el próximo jubileo.</a:t>
            </a:r>
          </a:p>
          <a:p>
            <a:pPr marL="457200" lvl="2">
              <a:lnSpc>
                <a:spcPts val="3000"/>
              </a:lnSpc>
              <a:spcBef>
                <a:spcPts val="1200"/>
              </a:spcBef>
              <a:buClrTx/>
            </a:pPr>
            <a:endParaRPr lang="es-GT" sz="2800" i="1" dirty="0" smtClean="0"/>
          </a:p>
          <a:p>
            <a:pPr marL="457200" lvl="2">
              <a:lnSpc>
                <a:spcPts val="3000"/>
              </a:lnSpc>
              <a:spcBef>
                <a:spcPts val="1200"/>
              </a:spcBef>
              <a:buClrTx/>
            </a:pPr>
            <a:endParaRPr lang="es-GT" sz="3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s-GT" sz="4000" dirty="0" smtClean="0"/>
              <a:t>Recuperación de propiedades</a:t>
            </a:r>
            <a:br>
              <a:rPr lang="es-GT" sz="4000" dirty="0" smtClean="0"/>
            </a:br>
            <a:r>
              <a:rPr lang="es-GT" sz="4000" dirty="0" smtClean="0"/>
              <a:t> vendidas (</a:t>
            </a:r>
            <a:r>
              <a:rPr lang="es-GT" sz="4000" dirty="0" err="1" smtClean="0"/>
              <a:t>Lv.</a:t>
            </a:r>
            <a:r>
              <a:rPr lang="es-GT" sz="4000" dirty="0" smtClean="0"/>
              <a:t> 25:23-34)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14800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es-GT" sz="3200" dirty="0" smtClean="0">
                <a:solidFill>
                  <a:srgbClr val="FFFF00"/>
                </a:solidFill>
              </a:rPr>
              <a:t>¿Qué principios anuncia Jehová en 25:23-24 tocante a la recuperación de tierra vendida?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3200" i="1" dirty="0" smtClean="0"/>
              <a:t>La tierra no se venderá en perpetuidad (v. 23).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3200" i="1" dirty="0" smtClean="0"/>
              <a:t>La tierra no pertenece a los israelitas, sino a Jehová (v. 23).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3200" i="1" dirty="0" smtClean="0"/>
              <a:t>Los israelitas deben siempre permitir el rescate de tierras vendidas (v. 24).</a:t>
            </a:r>
            <a:endParaRPr lang="es-GT" sz="32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s-GT" sz="4000" dirty="0" smtClean="0"/>
              <a:t>Recuperación de propiedades</a:t>
            </a:r>
            <a:br>
              <a:rPr lang="es-GT" sz="4000" dirty="0" smtClean="0"/>
            </a:br>
            <a:r>
              <a:rPr lang="es-GT" sz="4000" dirty="0" smtClean="0"/>
              <a:t> vendidas (</a:t>
            </a:r>
            <a:r>
              <a:rPr lang="es-GT" sz="4000" dirty="0" err="1" smtClean="0"/>
              <a:t>Lv.</a:t>
            </a:r>
            <a:r>
              <a:rPr lang="es-GT" sz="4000" dirty="0" smtClean="0"/>
              <a:t> 25:23-34)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8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s-GT" sz="2800" dirty="0" smtClean="0">
                <a:solidFill>
                  <a:srgbClr val="FFFF00"/>
                </a:solidFill>
              </a:rPr>
              <a:t>¿Qué situación se contempla en 25:25a?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None/>
            </a:pPr>
            <a:r>
              <a:rPr lang="es-GT" sz="2800" i="1" dirty="0" smtClean="0"/>
              <a:t>Un israelita se empobrece al grado de vender algo de su tierra.</a:t>
            </a:r>
          </a:p>
          <a:p>
            <a:pPr marL="457200" indent="-457200">
              <a:spcBef>
                <a:spcPts val="600"/>
              </a:spcBef>
              <a:buClr>
                <a:schemeClr val="tx1"/>
              </a:buClr>
              <a:buNone/>
            </a:pPr>
            <a:r>
              <a:rPr lang="es-GT" sz="2800" dirty="0" smtClean="0">
                <a:solidFill>
                  <a:srgbClr val="FFFF00"/>
                </a:solidFill>
              </a:rPr>
              <a:t>Según 25:25b-28, ¿cuáles eran tres maneras de recuperar la tierra vendida?</a:t>
            </a:r>
            <a:endParaRPr lang="es-GT" sz="2800" i="1" dirty="0" smtClean="0"/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2800" i="1" dirty="0" smtClean="0"/>
              <a:t>Un pariente podría comprarla (v. 25b).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2800" i="1" dirty="0" smtClean="0"/>
              <a:t>El vendedor la podría comprar (vv. 26-27).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2800" i="1" dirty="0" smtClean="0"/>
              <a:t>El vendedor podría recuperarla en el año de jubileo (v. 28).</a:t>
            </a:r>
            <a:endParaRPr lang="es-GT" sz="2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s-GT" sz="4000" dirty="0" smtClean="0"/>
              <a:t>Recuperación de propiedades</a:t>
            </a:r>
            <a:br>
              <a:rPr lang="es-GT" sz="4000" dirty="0" smtClean="0"/>
            </a:br>
            <a:r>
              <a:rPr lang="es-GT" sz="4000" dirty="0" smtClean="0"/>
              <a:t> vendidas (</a:t>
            </a:r>
            <a:r>
              <a:rPr lang="es-GT" sz="4000" dirty="0" err="1" smtClean="0"/>
              <a:t>Lv.</a:t>
            </a:r>
            <a:r>
              <a:rPr lang="es-GT" sz="4000" dirty="0" smtClean="0"/>
              <a:t> 25:23-34)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8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s-GT" sz="3200" dirty="0" smtClean="0">
                <a:solidFill>
                  <a:srgbClr val="FFFF00"/>
                </a:solidFill>
              </a:rPr>
              <a:t>¿Qué casos especiales se definen en 25:29-34?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3000" i="1" dirty="0" smtClean="0"/>
              <a:t>Las casas vendidas en ciudades amuralladas se pueden redimir solamente durante el primer año (vv. 29-30).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3000" i="1" dirty="0" smtClean="0"/>
              <a:t>Las casas vendidas en los pueblos sin muro se tratan según las normas de los vv. 25-28 (v. 31).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3000" i="1" dirty="0" smtClean="0"/>
              <a:t>Las casas de los levitas en las ciudades levíticas se tratan según las normas de los vv. 25-28 (vv. 32-33).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3000" i="1" dirty="0" smtClean="0"/>
              <a:t>No se permite vender la tierra del ejido de las ciudades levíticas (v. 34).</a:t>
            </a:r>
            <a:endParaRPr lang="es-GT" sz="30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s-GT" sz="4000" dirty="0" smtClean="0"/>
              <a:t>Apoyo al hermano </a:t>
            </a:r>
            <a:br>
              <a:rPr lang="es-GT" sz="4000" dirty="0" smtClean="0"/>
            </a:br>
            <a:r>
              <a:rPr lang="es-GT" sz="4000" dirty="0" smtClean="0"/>
              <a:t>empobrecido (</a:t>
            </a:r>
            <a:r>
              <a:rPr lang="es-GT" sz="4000" dirty="0" err="1" smtClean="0"/>
              <a:t>Lv.</a:t>
            </a:r>
            <a:r>
              <a:rPr lang="es-GT" sz="4000" dirty="0" smtClean="0"/>
              <a:t> 25:35-38)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8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s-GT" sz="2800" dirty="0" smtClean="0">
                <a:solidFill>
                  <a:srgbClr val="FFFF00"/>
                </a:solidFill>
              </a:rPr>
              <a:t>¿Qué situación se contempla en 25:35a?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None/>
            </a:pPr>
            <a:r>
              <a:rPr lang="es-GT" sz="2800" i="1" dirty="0" smtClean="0"/>
              <a:t>Un israelita se empobrece al grado que ya no puede sostenerse.</a:t>
            </a:r>
          </a:p>
          <a:p>
            <a:pPr marL="457200" indent="-457200">
              <a:spcBef>
                <a:spcPts val="600"/>
              </a:spcBef>
              <a:buClr>
                <a:schemeClr val="tx1"/>
              </a:buClr>
              <a:buNone/>
            </a:pPr>
            <a:r>
              <a:rPr lang="es-GT" sz="2800" dirty="0" smtClean="0">
                <a:solidFill>
                  <a:srgbClr val="FFFF00"/>
                </a:solidFill>
              </a:rPr>
              <a:t>Según 25:35b-37, ¿qué deberían hacer los israelitas en tales casos?</a:t>
            </a:r>
            <a:endParaRPr lang="es-GT" sz="2800" i="1" dirty="0" smtClean="0">
              <a:solidFill>
                <a:srgbClr val="FFFF00"/>
              </a:solidFill>
            </a:endParaRPr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2800" i="1" dirty="0" smtClean="0"/>
              <a:t>Apoyar al empobrecido como si fuera un extranjero (contratándolo como jornalero) (v. 35b).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2800" i="1" dirty="0" smtClean="0"/>
              <a:t>Prestarle sin cobrar intereses (vv. 36-37).</a:t>
            </a:r>
            <a:endParaRPr lang="es-GT" sz="2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s-GT" sz="4000" dirty="0" smtClean="0"/>
              <a:t>Trato para con los esclavos (</a:t>
            </a:r>
            <a:r>
              <a:rPr lang="es-GT" sz="4000" dirty="0" err="1" smtClean="0"/>
              <a:t>Lv.</a:t>
            </a:r>
            <a:r>
              <a:rPr lang="es-GT" sz="4000" dirty="0" smtClean="0"/>
              <a:t> 25:39-46)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8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s-GT" sz="2800" dirty="0" smtClean="0">
                <a:solidFill>
                  <a:srgbClr val="FFFF00"/>
                </a:solidFill>
              </a:rPr>
              <a:t>¿Qué situación se contempla en 25:39a?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None/>
            </a:pPr>
            <a:r>
              <a:rPr lang="es-GT" sz="2800" i="1" dirty="0" smtClean="0"/>
              <a:t>Un israelita se empobrece al grado que se vende como esclavo a otro israelita.</a:t>
            </a:r>
          </a:p>
          <a:p>
            <a:pPr marL="457200" indent="-457200">
              <a:spcBef>
                <a:spcPts val="600"/>
              </a:spcBef>
              <a:buClr>
                <a:schemeClr val="tx1"/>
              </a:buClr>
              <a:buNone/>
            </a:pPr>
            <a:r>
              <a:rPr lang="es-GT" sz="2800" dirty="0" smtClean="0">
                <a:solidFill>
                  <a:srgbClr val="FFFF00"/>
                </a:solidFill>
              </a:rPr>
              <a:t>Según 25:39b-43, ¿qué deberían hacer los amos israelitas en tales casos?</a:t>
            </a:r>
            <a:endParaRPr lang="es-GT" sz="2800" i="1" dirty="0" smtClean="0">
              <a:solidFill>
                <a:srgbClr val="FFFF00"/>
              </a:solidFill>
            </a:endParaRPr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2800" i="1" dirty="0" smtClean="0"/>
              <a:t>No tratar al israelita como esclavo, sino como jornalero (vv. 39b-40a, 43).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s-GT" sz="2800" i="1" dirty="0" smtClean="0"/>
              <a:t>Liberarlo juntamente con su familia en el año de jubileo (vv. 40b-41).</a:t>
            </a:r>
            <a:endParaRPr lang="es-GT" sz="2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s-GT" sz="4000" dirty="0" smtClean="0"/>
              <a:t>Trato para con los esclavos (</a:t>
            </a:r>
            <a:r>
              <a:rPr lang="es-GT" sz="4000" dirty="0" err="1" smtClean="0"/>
              <a:t>Lv.</a:t>
            </a:r>
            <a:r>
              <a:rPr lang="es-GT" sz="4000" dirty="0" smtClean="0"/>
              <a:t> 25:39-46)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8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s-GT" sz="2800" dirty="0" smtClean="0">
                <a:solidFill>
                  <a:srgbClr val="FFFF00"/>
                </a:solidFill>
              </a:rPr>
              <a:t>A la luz de 25:41, ¿cómo la ley del año de jubileo ayudaría al esclavo liberado a salir de la pobreza?</a:t>
            </a:r>
          </a:p>
          <a:p>
            <a:pPr marL="457200" indent="0">
              <a:spcBef>
                <a:spcPts val="600"/>
              </a:spcBef>
              <a:buClr>
                <a:schemeClr val="tx1"/>
              </a:buClr>
              <a:buNone/>
            </a:pPr>
            <a:r>
              <a:rPr lang="es-GT" sz="2800" i="1" dirty="0" smtClean="0"/>
              <a:t>Él recibiría de nuevo su propiedad ancestral. 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None/>
            </a:pPr>
            <a:r>
              <a:rPr lang="es-GT" sz="2800" dirty="0" smtClean="0">
                <a:solidFill>
                  <a:srgbClr val="FFFF00"/>
                </a:solidFill>
              </a:rPr>
              <a:t>Según 25:44-46, ¿a quiénes podían los israelitas comprar como esclavos perpetuos?</a:t>
            </a:r>
            <a:endParaRPr lang="es-GT" sz="2800" i="1" dirty="0" smtClean="0">
              <a:solidFill>
                <a:srgbClr val="FFFF00"/>
              </a:solidFill>
            </a:endParaRPr>
          </a:p>
          <a:p>
            <a:pPr marL="457200" indent="0">
              <a:spcBef>
                <a:spcPts val="600"/>
              </a:spcBef>
              <a:buClr>
                <a:schemeClr val="tx1"/>
              </a:buClr>
              <a:buNone/>
            </a:pPr>
            <a:r>
              <a:rPr lang="es-GT" sz="2800" i="1" dirty="0" smtClean="0"/>
              <a:t>De los pueblos vecinos y de los extranjeros que vivían en Israel.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1439</TotalTime>
  <Words>757</Words>
  <Application>Microsoft Office PowerPoint</Application>
  <PresentationFormat>On-screen Show (4:3)</PresentationFormat>
  <Paragraphs>66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AÑO DE JUBILEO</vt:lpstr>
      <vt:lpstr>Conceptos principales (Lv. 25:8-22)</vt:lpstr>
      <vt:lpstr>Conceptos principales (Lv. 25:8-22)</vt:lpstr>
      <vt:lpstr>Recuperación de propiedades  vendidas (Lv. 25:23-34)</vt:lpstr>
      <vt:lpstr>Recuperación de propiedades  vendidas (Lv. 25:23-34)</vt:lpstr>
      <vt:lpstr>Recuperación de propiedades  vendidas (Lv. 25:23-34)</vt:lpstr>
      <vt:lpstr>Apoyo al hermano  empobrecido (Lv. 25:35-38)</vt:lpstr>
      <vt:lpstr>Trato para con los esclavos (Lv. 25:39-46)</vt:lpstr>
      <vt:lpstr>Trato para con los esclavos (Lv. 25:39-46)</vt:lpstr>
      <vt:lpstr>Recuperación de la libertad de esclavos vendidos a extranjeros (25:47-55)</vt:lpstr>
      <vt:lpstr>Razones por qué los israelitas deben obedecer las leyes del año de jubileo</vt:lpstr>
      <vt:lpstr>Razones por qué los israelitas deben obedecer las leyes del año de jubileo</vt:lpstr>
      <vt:lpstr>Conclusiones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ECLESIASTÉS 1-2:</dc:title>
  <dc:creator>Williams</dc:creator>
  <cp:lastModifiedBy>Beth</cp:lastModifiedBy>
  <cp:revision>193</cp:revision>
  <dcterms:created xsi:type="dcterms:W3CDTF">2009-05-06T02:53:34Z</dcterms:created>
  <dcterms:modified xsi:type="dcterms:W3CDTF">2011-05-30T15:26:37Z</dcterms:modified>
</cp:coreProperties>
</file>