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hAq9GYXkmkx3/EB9M933f0J8fm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G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ALKIN - Prints in GRAYSCALE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/>
          <p:nvPr>
            <p:ph type="title"/>
          </p:nvPr>
        </p:nvSpPr>
        <p:spPr>
          <a:xfrm>
            <a:off x="508000" y="230189"/>
            <a:ext cx="11176000" cy="1329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1"/>
          <p:cNvSpPr txBox="1"/>
          <p:nvPr>
            <p:ph idx="1" type="body"/>
          </p:nvPr>
        </p:nvSpPr>
        <p:spPr>
          <a:xfrm>
            <a:off x="508000" y="1411553"/>
            <a:ext cx="11176000" cy="2200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70840" lvl="0" marL="45720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2240"/>
              <a:buFont typeface="Noto Sans Symbols"/>
              <a:buChar char="●"/>
              <a:defRPr>
                <a:solidFill>
                  <a:srgbClr val="FFFFFF"/>
                </a:solidFill>
              </a:defRPr>
            </a:lvl1pPr>
            <a:lvl2pPr indent="-353060" lvl="1" marL="9144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960"/>
              <a:buFont typeface="Noto Sans Symbols"/>
              <a:buChar char="●"/>
              <a:defRPr>
                <a:solidFill>
                  <a:srgbClr val="FFFFFF"/>
                </a:solidFill>
              </a:defRPr>
            </a:lvl2pPr>
            <a:lvl3pPr indent="-335280" lvl="2" marL="1371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680"/>
              <a:buFont typeface="Noto Sans Symbols"/>
              <a:buChar char="●"/>
              <a:defRPr>
                <a:solidFill>
                  <a:srgbClr val="FFFFFF"/>
                </a:solidFill>
              </a:defRPr>
            </a:lvl3pPr>
            <a:lvl4pPr indent="-335280" lvl="3" marL="18288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680"/>
              <a:buFont typeface="Noto Sans Symbols"/>
              <a:buChar char="●"/>
              <a:defRPr>
                <a:solidFill>
                  <a:srgbClr val="FFFFFF"/>
                </a:solidFill>
              </a:defRPr>
            </a:lvl4pPr>
            <a:lvl5pPr indent="-335279" lvl="4" marL="2286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680"/>
              <a:buFont typeface="Noto Sans Symbols"/>
              <a:buChar char="●"/>
              <a:defRPr>
                <a:solidFill>
                  <a:srgbClr val="FFFFF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solidFill>
          <a:schemeClr val="dk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2"/>
          <p:cNvSpPr txBox="1"/>
          <p:nvPr>
            <p:ph type="title"/>
          </p:nvPr>
        </p:nvSpPr>
        <p:spPr>
          <a:xfrm>
            <a:off x="508000" y="230189"/>
            <a:ext cx="11176000" cy="1329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2"/>
          <p:cNvSpPr txBox="1"/>
          <p:nvPr>
            <p:ph idx="1" type="body"/>
          </p:nvPr>
        </p:nvSpPr>
        <p:spPr>
          <a:xfrm>
            <a:off x="508000" y="1411553"/>
            <a:ext cx="11176000" cy="2200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70840" lvl="0" marL="45720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2240"/>
              <a:buFont typeface="Noto Sans Symbols"/>
              <a:buChar char="●"/>
              <a:defRPr>
                <a:solidFill>
                  <a:srgbClr val="FFFFFF"/>
                </a:solidFill>
              </a:defRPr>
            </a:lvl1pPr>
            <a:lvl2pPr indent="-353060" lvl="1" marL="9144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960"/>
              <a:buFont typeface="Noto Sans Symbols"/>
              <a:buChar char="●"/>
              <a:defRPr>
                <a:solidFill>
                  <a:srgbClr val="FFFFFF"/>
                </a:solidFill>
              </a:defRPr>
            </a:lvl2pPr>
            <a:lvl3pPr indent="-335280" lvl="2" marL="1371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680"/>
              <a:buFont typeface="Noto Sans Symbols"/>
              <a:buChar char="●"/>
              <a:defRPr>
                <a:solidFill>
                  <a:srgbClr val="FFFFFF"/>
                </a:solidFill>
              </a:defRPr>
            </a:lvl3pPr>
            <a:lvl4pPr indent="-335280" lvl="3" marL="18288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680"/>
              <a:buFont typeface="Noto Sans Symbols"/>
              <a:buChar char="●"/>
              <a:defRPr>
                <a:solidFill>
                  <a:srgbClr val="FFFFFF"/>
                </a:solidFill>
              </a:defRPr>
            </a:lvl4pPr>
            <a:lvl5pPr indent="-335279" lvl="4" marL="2286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680"/>
              <a:buFont typeface="Noto Sans Symbols"/>
              <a:buChar char="●"/>
              <a:defRPr>
                <a:solidFill>
                  <a:srgbClr val="FFFFF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32"/>
          <p:cNvSpPr txBox="1"/>
          <p:nvPr>
            <p:ph idx="2" type="body"/>
          </p:nvPr>
        </p:nvSpPr>
        <p:spPr>
          <a:xfrm>
            <a:off x="1" y="6238876"/>
            <a:ext cx="12192000" cy="61912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b" bIns="76175" lIns="152375" spcFirstLastPara="1" rIns="152375" wrap="square" tIns="761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emo, Video etc. &quot;special&quot; slides">
  <p:cSld name="2_Demo, Video etc. &quot;special&quot; slide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ite bar" id="49" name="Google Shape;4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355850"/>
            <a:ext cx="10165080" cy="162306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3"/>
          <p:cNvSpPr txBox="1"/>
          <p:nvPr>
            <p:ph type="ctrTitle"/>
          </p:nvPr>
        </p:nvSpPr>
        <p:spPr>
          <a:xfrm>
            <a:off x="1825625" y="649805"/>
            <a:ext cx="9390944" cy="1523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825"/>
              </a:buClr>
              <a:buSzPts val="54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3"/>
          <p:cNvSpPr txBox="1"/>
          <p:nvPr>
            <p:ph idx="1" type="subTitle"/>
          </p:nvPr>
        </p:nvSpPr>
        <p:spPr>
          <a:xfrm>
            <a:off x="1825273" y="4344989"/>
            <a:ext cx="93909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Calibri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33"/>
          <p:cNvSpPr txBox="1"/>
          <p:nvPr>
            <p:ph idx="2" type="body"/>
          </p:nvPr>
        </p:nvSpPr>
        <p:spPr>
          <a:xfrm>
            <a:off x="962732" y="2355850"/>
            <a:ext cx="10253485" cy="1384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D9822"/>
              </a:buClr>
              <a:buSzPts val="10000"/>
              <a:buFont typeface="Arial"/>
              <a:buNone/>
              <a:defRPr b="0" i="1" sz="10000">
                <a:solidFill>
                  <a:srgbClr val="5D982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3"/>
          <p:cNvSpPr txBox="1"/>
          <p:nvPr>
            <p:ph type="title"/>
          </p:nvPr>
        </p:nvSpPr>
        <p:spPr>
          <a:xfrm>
            <a:off x="508000" y="230189"/>
            <a:ext cx="11176000" cy="1329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82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3"/>
          <p:cNvSpPr txBox="1"/>
          <p:nvPr>
            <p:ph idx="1" type="body"/>
          </p:nvPr>
        </p:nvSpPr>
        <p:spPr>
          <a:xfrm>
            <a:off x="508000" y="1412875"/>
            <a:ext cx="11176000" cy="2210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431800" lvl="0" marL="45720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/>
            </a:lvl2pPr>
            <a:lvl3pPr indent="-381000" lvl="2" marL="1371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/>
            </a:lvl3pPr>
            <a:lvl4pPr indent="-381000" lvl="3" marL="18288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/>
            </a:lvl4pPr>
            <a:lvl5pPr indent="-381000" lvl="4" marL="2286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/>
          <p:nvPr>
            <p:ph type="title"/>
          </p:nvPr>
        </p:nvSpPr>
        <p:spPr>
          <a:xfrm>
            <a:off x="508000" y="230189"/>
            <a:ext cx="11176000" cy="1329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82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" type="body"/>
          </p:nvPr>
        </p:nvSpPr>
        <p:spPr>
          <a:xfrm>
            <a:off x="508000" y="1411552"/>
            <a:ext cx="11176000" cy="2210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431800" lvl="0" marL="45720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/>
            </a:lvl2pPr>
            <a:lvl3pPr indent="-381000" lvl="2" marL="1371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/>
            </a:lvl3pPr>
            <a:lvl4pPr indent="-381000" lvl="3" marL="18288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/>
            </a:lvl4pPr>
            <a:lvl5pPr indent="-381000" lvl="4" marL="2286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 txBox="1"/>
          <p:nvPr>
            <p:ph type="title"/>
          </p:nvPr>
        </p:nvSpPr>
        <p:spPr>
          <a:xfrm>
            <a:off x="508000" y="230189"/>
            <a:ext cx="11176000" cy="1329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82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5"/>
          <p:cNvSpPr txBox="1"/>
          <p:nvPr>
            <p:ph idx="1" type="body"/>
          </p:nvPr>
        </p:nvSpPr>
        <p:spPr>
          <a:xfrm>
            <a:off x="508000" y="1411553"/>
            <a:ext cx="5486400" cy="21298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406400" lvl="0" marL="4572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2pPr>
            <a:lvl3pPr indent="-355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3pPr>
            <a:lvl4pPr indent="-342900" lvl="3" marL="18288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3" name="Google Shape;23;p25"/>
          <p:cNvSpPr txBox="1"/>
          <p:nvPr>
            <p:ph idx="2" type="body"/>
          </p:nvPr>
        </p:nvSpPr>
        <p:spPr>
          <a:xfrm>
            <a:off x="6197600" y="1411553"/>
            <a:ext cx="5486400" cy="21298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406400" lvl="0" marL="4572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2pPr>
            <a:lvl3pPr indent="-355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3pPr>
            <a:lvl4pPr indent="-342900" lvl="3" marL="18288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6"/>
          <p:cNvSpPr txBox="1"/>
          <p:nvPr>
            <p:ph type="title"/>
          </p:nvPr>
        </p:nvSpPr>
        <p:spPr>
          <a:xfrm>
            <a:off x="508000" y="230189"/>
            <a:ext cx="11176000" cy="1329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82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>
  <p:cSld name="En blanco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/>
          <p:nvPr>
            <p:ph type="ctrTitle"/>
          </p:nvPr>
        </p:nvSpPr>
        <p:spPr>
          <a:xfrm>
            <a:off x="973667" y="1905001"/>
            <a:ext cx="10242551" cy="1523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825"/>
              </a:buClr>
              <a:buSzPts val="54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" type="subTitle"/>
          </p:nvPr>
        </p:nvSpPr>
        <p:spPr>
          <a:xfrm>
            <a:off x="973666" y="4344989"/>
            <a:ext cx="1024255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Calibri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emo, Video etc. &quot;special&quot; slides">
  <p:cSld name="1_Demo, Video etc. &quot;special&quot; slide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ite bar" id="31" name="Google Shape;31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355850"/>
            <a:ext cx="10165080" cy="162306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9"/>
          <p:cNvSpPr txBox="1"/>
          <p:nvPr>
            <p:ph type="ctrTitle"/>
          </p:nvPr>
        </p:nvSpPr>
        <p:spPr>
          <a:xfrm>
            <a:off x="1825625" y="649805"/>
            <a:ext cx="9390944" cy="1523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825"/>
              </a:buClr>
              <a:buSzPts val="54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9"/>
          <p:cNvSpPr txBox="1"/>
          <p:nvPr>
            <p:ph idx="1" type="subTitle"/>
          </p:nvPr>
        </p:nvSpPr>
        <p:spPr>
          <a:xfrm>
            <a:off x="1825273" y="4344989"/>
            <a:ext cx="93909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Calibri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9"/>
          <p:cNvSpPr txBox="1"/>
          <p:nvPr>
            <p:ph idx="2" type="body"/>
          </p:nvPr>
        </p:nvSpPr>
        <p:spPr>
          <a:xfrm>
            <a:off x="962732" y="2355850"/>
            <a:ext cx="10253485" cy="1384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D9822"/>
              </a:buClr>
              <a:buSzPts val="10000"/>
              <a:buFont typeface="Arial"/>
              <a:buNone/>
              <a:defRPr b="0" i="1" sz="10000">
                <a:solidFill>
                  <a:srgbClr val="5D982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0"/>
          <p:cNvSpPr txBox="1"/>
          <p:nvPr>
            <p:ph type="title"/>
          </p:nvPr>
        </p:nvSpPr>
        <p:spPr>
          <a:xfrm>
            <a:off x="508000" y="230189"/>
            <a:ext cx="11176000" cy="1329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825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0"/>
          <p:cNvSpPr txBox="1"/>
          <p:nvPr>
            <p:ph idx="1" type="body"/>
          </p:nvPr>
        </p:nvSpPr>
        <p:spPr>
          <a:xfrm>
            <a:off x="508000" y="1411553"/>
            <a:ext cx="5486400" cy="69249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b="1" sz="25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8" name="Google Shape;38;p30"/>
          <p:cNvSpPr txBox="1"/>
          <p:nvPr>
            <p:ph idx="2" type="body"/>
          </p:nvPr>
        </p:nvSpPr>
        <p:spPr>
          <a:xfrm>
            <a:off x="507999" y="2174875"/>
            <a:ext cx="5486400" cy="18558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74650" lvl="0" marL="457200" algn="l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  <a:defRPr sz="2300"/>
            </a:lvl1pPr>
            <a:lvl2pPr indent="-355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3pPr>
            <a:lvl4pPr indent="-336550" lvl="3" marL="182880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  <a:defRPr sz="1700"/>
            </a:lvl4pPr>
            <a:lvl5pPr indent="-336550" lvl="4" marL="228600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  <a:defRPr sz="17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9" name="Google Shape;39;p30"/>
          <p:cNvSpPr txBox="1"/>
          <p:nvPr>
            <p:ph idx="3" type="body"/>
          </p:nvPr>
        </p:nvSpPr>
        <p:spPr>
          <a:xfrm>
            <a:off x="6194642" y="1411553"/>
            <a:ext cx="5489359" cy="69249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b="1" sz="25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30"/>
          <p:cNvSpPr txBox="1"/>
          <p:nvPr>
            <p:ph idx="4" type="body"/>
          </p:nvPr>
        </p:nvSpPr>
        <p:spPr>
          <a:xfrm>
            <a:off x="6193368" y="2174875"/>
            <a:ext cx="5490632" cy="18558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74650" lvl="0" marL="457200" algn="l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  <a:defRPr sz="2300"/>
            </a:lvl1pPr>
            <a:lvl2pPr indent="-355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3pPr>
            <a:lvl4pPr indent="-336550" lvl="3" marL="182880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  <a:defRPr sz="1700"/>
            </a:lvl4pPr>
            <a:lvl5pPr indent="-336550" lvl="4" marL="228600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  <a:defRPr sz="17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508000" y="230189"/>
            <a:ext cx="11176000" cy="1329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825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508000" y="1412876"/>
            <a:ext cx="11176000" cy="21359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ottombar.png" id="12" name="Google Shape;1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299337"/>
            <a:ext cx="12192000" cy="55707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"/>
          <p:cNvSpPr txBox="1"/>
          <p:nvPr>
            <p:ph type="title"/>
          </p:nvPr>
        </p:nvSpPr>
        <p:spPr>
          <a:xfrm>
            <a:off x="508000" y="548680"/>
            <a:ext cx="11176000" cy="26642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es-GT" sz="5400">
                <a:solidFill>
                  <a:schemeClr val="dk1"/>
                </a:solidFill>
              </a:rPr>
              <a:t>VERSÍCULO CLAVE:</a:t>
            </a:r>
            <a:br>
              <a:rPr b="1" lang="es-GT" sz="5400">
                <a:solidFill>
                  <a:schemeClr val="dk1"/>
                </a:solidFill>
              </a:rPr>
            </a:br>
            <a:r>
              <a:rPr lang="es-GT" sz="5400">
                <a:solidFill>
                  <a:schemeClr val="dk1"/>
                </a:solidFill>
              </a:rPr>
              <a:t>“</a:t>
            </a:r>
            <a:r>
              <a:rPr lang="es-GT" sz="4000">
                <a:solidFill>
                  <a:schemeClr val="dk1"/>
                </a:solidFill>
              </a:rPr>
              <a:t>Y yo Juan vi la santa ciudad, la nueva Jerusalén, descender del cielo, de Dios, dispuesta como una esposa ataviada para su marido” Apocalipsis 21:2. </a:t>
            </a:r>
            <a:endParaRPr/>
          </a:p>
        </p:txBody>
      </p:sp>
      <p:sp>
        <p:nvSpPr>
          <p:cNvPr id="58" name="Google Shape;58;p3"/>
          <p:cNvSpPr txBox="1"/>
          <p:nvPr>
            <p:ph idx="1" type="body"/>
          </p:nvPr>
        </p:nvSpPr>
        <p:spPr>
          <a:xfrm>
            <a:off x="508000" y="3645024"/>
            <a:ext cx="11176000" cy="26642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es-GT" sz="5400"/>
              <a:t>FUNDAMENTO BÍBLICO: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GT" sz="4400"/>
              <a:t>Apocalipsis 21:1-10, 22-27; 22:1-5,12-15. </a:t>
            </a:r>
            <a:endParaRPr/>
          </a:p>
        </p:txBody>
      </p:sp>
    </p:spTree>
  </p:cSld>
  <p:clrMapOvr>
    <a:masterClrMapping/>
  </p:clrMapOvr>
  <p:transition spd="slow" p14:dur="1500">
    <p:split orient="vert" dir="in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"/>
          <p:cNvSpPr txBox="1"/>
          <p:nvPr>
            <p:ph idx="1" type="body"/>
          </p:nvPr>
        </p:nvSpPr>
        <p:spPr>
          <a:xfrm>
            <a:off x="335360" y="188640"/>
            <a:ext cx="11521280" cy="6320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538163" lvl="0" marL="538163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UcPeriod" startAt="2"/>
            </a:pPr>
            <a:r>
              <a:rPr lang="es-GT" sz="3600"/>
              <a:t>Descripción del nuevo Edén. 22:1-5.</a:t>
            </a:r>
            <a:endParaRPr/>
          </a:p>
          <a:p>
            <a:pPr indent="-514350" lvl="1" marL="1031875" rtl="0" algn="just">
              <a:lnSpc>
                <a:spcPct val="9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AutoNum type="arabicParenR"/>
            </a:pPr>
            <a:r>
              <a:rPr lang="es-GT" sz="3100"/>
              <a:t>Hay un rio limpio de agua de vida y resplandeciente como cristal que sale del trono de Dios y el Cordero, V.1. Véase Salmo 46:4,5. Esto se vincula con el Espíritu Santo, Juan 7:37-39.</a:t>
            </a:r>
            <a:endParaRPr/>
          </a:p>
          <a:p>
            <a:pPr indent="-514350" lvl="1" marL="1031875" rtl="0" algn="just">
              <a:lnSpc>
                <a:spcPct val="9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AutoNum type="arabicParenR"/>
            </a:pPr>
            <a:r>
              <a:rPr lang="es-GT" sz="3100"/>
              <a:t>Hay un árbol de la vida, que produce doce frutos, dando cada mes su fruto; y las hojas del árbol eran para la sanidad de las naciones, V.2.</a:t>
            </a:r>
            <a:endParaRPr/>
          </a:p>
          <a:p>
            <a:pPr indent="-514350" lvl="1" marL="1031875" rtl="0" algn="just">
              <a:lnSpc>
                <a:spcPct val="9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AutoNum type="arabicParenR"/>
            </a:pPr>
            <a:r>
              <a:rPr lang="es-GT" sz="3100"/>
              <a:t>Hay eliminación de maldición, V.3. Véase Génesis 3; Deuteronomio 28:15-60.</a:t>
            </a:r>
            <a:endParaRPr/>
          </a:p>
          <a:p>
            <a:pPr indent="-514350" lvl="1" marL="1031875" rtl="0" algn="just">
              <a:lnSpc>
                <a:spcPct val="9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AutoNum type="arabicParenR"/>
            </a:pPr>
            <a:r>
              <a:rPr lang="es-GT" sz="3100"/>
              <a:t>Hay el trono de Dios y el Cordero, sus siervos le servirán, verán su rostro, y su nombre estará en sus frentes, V.4.</a:t>
            </a:r>
            <a:endParaRPr/>
          </a:p>
          <a:p>
            <a:pPr indent="-514350" lvl="1" marL="1031875" rtl="0" algn="just">
              <a:lnSpc>
                <a:spcPct val="9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AutoNum type="arabicParenR"/>
            </a:pPr>
            <a:r>
              <a:rPr lang="es-GT" sz="3100"/>
              <a:t>Hay ausencia de noche, de luz de lámpara, del sol, y reinan para siempre con Dios en luz, V.5.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"/>
          <p:cNvSpPr txBox="1"/>
          <p:nvPr>
            <p:ph idx="1" type="body"/>
          </p:nvPr>
        </p:nvSpPr>
        <p:spPr>
          <a:xfrm>
            <a:off x="551329" y="2321004"/>
            <a:ext cx="11176055" cy="2215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538163" lvl="0" marL="538163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AutoNum type="alphaUcPeriod" startAt="3"/>
            </a:pPr>
            <a:r>
              <a:rPr lang="es-GT" sz="4000"/>
              <a:t>Esto nos enseña que somos templo del Dios viviente, que como Iglesia debe fluir el agua viva del Espíritu Santo y a vivir en la luz en medio de las tinieblas, Efesios 5:8; 1 Tesalonicenses 5:5.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/>
          <p:nvPr>
            <p:ph type="title"/>
          </p:nvPr>
        </p:nvSpPr>
        <p:spPr>
          <a:xfrm>
            <a:off x="551384" y="1803010"/>
            <a:ext cx="5400600" cy="3323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Calibri"/>
              <a:buNone/>
            </a:pPr>
            <a:r>
              <a:rPr b="1" lang="es-GT" sz="6700">
                <a:solidFill>
                  <a:schemeClr val="dk1"/>
                </a:solidFill>
              </a:rPr>
              <a:t>LA INVITACIÓN DEL CORDERO</a:t>
            </a:r>
            <a:br>
              <a:rPr b="1" lang="es-GT" sz="6700">
                <a:solidFill>
                  <a:schemeClr val="dk1"/>
                </a:solidFill>
              </a:rPr>
            </a:br>
            <a:br>
              <a:rPr lang="es-GT" sz="6600">
                <a:solidFill>
                  <a:srgbClr val="002060"/>
                </a:solidFill>
              </a:rPr>
            </a:br>
            <a:r>
              <a:rPr lang="es-GT" sz="4000">
                <a:solidFill>
                  <a:schemeClr val="dk1"/>
                </a:solidFill>
              </a:rPr>
              <a:t>Apocalipsis 22:12-17.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5951984" y="6106070"/>
            <a:ext cx="43204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GT" sz="5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pic>
        <p:nvPicPr>
          <p:cNvPr id="120" name="Google Shape;12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4032" y="788859"/>
            <a:ext cx="5327904" cy="5352288"/>
          </a:xfrm>
          <a:prstGeom prst="rect">
            <a:avLst/>
          </a:prstGeom>
          <a:solidFill>
            <a:srgbClr val="ECECEC"/>
          </a:solidFill>
          <a:ln cap="sq" cmpd="sng" w="381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 p14:dur="800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/>
          <p:nvPr>
            <p:ph idx="1" type="body"/>
          </p:nvPr>
        </p:nvSpPr>
        <p:spPr>
          <a:xfrm>
            <a:off x="335360" y="281197"/>
            <a:ext cx="11521280" cy="6100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514350" lvl="0" marL="5143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UcPeriod"/>
            </a:pPr>
            <a:r>
              <a:rPr lang="es-GT" sz="3600"/>
              <a:t>El Señor Jesucristo nos recuerda:</a:t>
            </a:r>
            <a:endParaRPr/>
          </a:p>
          <a:p>
            <a:pPr indent="-514350" lvl="1" marL="1031875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arenR"/>
            </a:pPr>
            <a:r>
              <a:rPr lang="es-GT" sz="3000"/>
              <a:t>Que Él vendrá pronto, V.12.</a:t>
            </a:r>
            <a:endParaRPr/>
          </a:p>
          <a:p>
            <a:pPr indent="-514350" lvl="1" marL="1031875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arenR"/>
            </a:pPr>
            <a:r>
              <a:rPr lang="es-GT" sz="3000"/>
              <a:t>Que Él viene con autoridad para juzgar el pecado, V.12.</a:t>
            </a:r>
            <a:endParaRPr/>
          </a:p>
          <a:p>
            <a:pPr indent="-514350" lvl="1" marL="1031875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arenR"/>
            </a:pPr>
            <a:r>
              <a:rPr lang="es-GT" sz="3000"/>
              <a:t>Que Él recompensara a las personas por sus obras, V.12.</a:t>
            </a:r>
            <a:endParaRPr/>
          </a:p>
          <a:p>
            <a:pPr indent="-514350" lvl="1" marL="1031875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arenR"/>
            </a:pPr>
            <a:r>
              <a:rPr lang="es-GT" sz="3000"/>
              <a:t>Que Él que comenzó todas las cosas también las terminará, V.13.</a:t>
            </a:r>
            <a:endParaRPr/>
          </a:p>
          <a:p>
            <a:pPr indent="-514350" lvl="1" marL="1031875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arenR"/>
            </a:pPr>
            <a:r>
              <a:rPr lang="es-GT" sz="3000"/>
              <a:t>Que son bienaventurados los que lavan sus ropas, tendrán derecho al árbol de vida y entrarán por las puertas de la ciudad, V.14.</a:t>
            </a:r>
            <a:endParaRPr/>
          </a:p>
          <a:p>
            <a:pPr indent="-514350" lvl="2" marL="1376363" rtl="0" algn="just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lang="es-GT" sz="2800"/>
              <a:t>Lavar nuestras ropas es una acción continua, una lucha diaria con el pecado.</a:t>
            </a:r>
            <a:endParaRPr/>
          </a:p>
          <a:p>
            <a:pPr indent="-514350" lvl="2" marL="1376363" rtl="0" algn="just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lang="es-GT" sz="2800"/>
              <a:t>La limpieza viene a través de la sangre de Cristo y es un testimonio de su obra en nuestra vida, Apocalipsis 1:5; 3:5; 19:8.</a:t>
            </a:r>
            <a:endParaRPr/>
          </a:p>
          <a:p>
            <a:pPr indent="-514350" lvl="1" marL="1031875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arenR"/>
            </a:pPr>
            <a:r>
              <a:rPr lang="es-GT" sz="3000"/>
              <a:t>Que los que son moralmente impuros estarán fuera, arrojados al lago de fuego, V.15. Véase 21:8.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/>
          <p:nvPr>
            <p:ph idx="1" type="body"/>
          </p:nvPr>
        </p:nvSpPr>
        <p:spPr>
          <a:xfrm>
            <a:off x="551384" y="1412258"/>
            <a:ext cx="11176000" cy="402571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514350" lvl="0" marL="5143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UcPeriod" startAt="2"/>
            </a:pPr>
            <a:r>
              <a:rPr lang="es-GT" sz="3600"/>
              <a:t>El Señor Jesucristo nos enfatiza:</a:t>
            </a:r>
            <a:endParaRPr/>
          </a:p>
          <a:p>
            <a:pPr indent="-514350" lvl="1" marL="1031875" rtl="0" algn="just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arenR"/>
            </a:pPr>
            <a:r>
              <a:rPr lang="es-GT" sz="3200"/>
              <a:t>Que Él es la fuente de este mensaje, V.16.</a:t>
            </a:r>
            <a:endParaRPr/>
          </a:p>
          <a:p>
            <a:pPr indent="-514350" lvl="1" marL="1031875" rtl="0" algn="just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arenR"/>
            </a:pPr>
            <a:r>
              <a:rPr lang="es-GT" sz="3200"/>
              <a:t>Que Él es la raíz y linaje de David y la estrella resplandeciente de la mañana, V.16. 2:28.</a:t>
            </a:r>
            <a:endParaRPr/>
          </a:p>
          <a:p>
            <a:pPr indent="-514350" lvl="1" marL="1031875" rtl="0" algn="just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arenR"/>
            </a:pPr>
            <a:r>
              <a:rPr lang="es-GT" sz="3200"/>
              <a:t>Que el Espíritu y la Esposa se unen para emitir una invitación, V.17.</a:t>
            </a:r>
            <a:endParaRPr/>
          </a:p>
          <a:p>
            <a:pPr indent="-514350" lvl="2" marL="1376363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lphaLcParenR"/>
            </a:pPr>
            <a:r>
              <a:rPr lang="es-GT" sz="3000"/>
              <a:t>Juan se une a esta invitación, 20.</a:t>
            </a:r>
            <a:endParaRPr/>
          </a:p>
          <a:p>
            <a:pPr indent="-514350" lvl="2" marL="1376363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lphaLcParenR"/>
            </a:pPr>
            <a:r>
              <a:rPr lang="es-GT" sz="3000"/>
              <a:t>El que oye, el que tiene sed, el que quiera puede venir.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/>
          <p:nvPr>
            <p:ph idx="1" type="body"/>
          </p:nvPr>
        </p:nvSpPr>
        <p:spPr>
          <a:xfrm>
            <a:off x="551384" y="2321004"/>
            <a:ext cx="11176000" cy="2215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514350" lvl="0" marL="5143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AutoNum type="alphaUcPeriod" startAt="3"/>
            </a:pPr>
            <a:r>
              <a:rPr lang="es-GT" sz="4000"/>
              <a:t>Esto nos recuerda que la Iglesia y el Espíritu Santo deben unirse para emitir la invitación a los sedientos y moribundos, quizás algunos se burlen, pero otros encontraran una vida nueva y eterna.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/>
          <p:nvPr>
            <p:ph type="title"/>
          </p:nvPr>
        </p:nvSpPr>
        <p:spPr>
          <a:xfrm>
            <a:off x="1127448" y="908720"/>
            <a:ext cx="10009112" cy="5040560"/>
          </a:xfrm>
          <a:prstGeom prst="curvedRightArrow">
            <a:avLst>
              <a:gd fmla="val 40482" name="adj1"/>
              <a:gd fmla="val 50000" name="adj2"/>
              <a:gd fmla="val 25000" name="adj3"/>
            </a:avLst>
          </a:prstGeom>
          <a:gradFill>
            <a:gsLst>
              <a:gs pos="0">
                <a:srgbClr val="9EE1F9"/>
              </a:gs>
              <a:gs pos="35000">
                <a:srgbClr val="BBE8FA"/>
              </a:gs>
              <a:gs pos="100000">
                <a:srgbClr val="E3F8FF"/>
              </a:gs>
            </a:gsLst>
            <a:lin ang="16200000" scaled="0"/>
          </a:gradFill>
          <a:ln cap="flat" cmpd="sng" w="9525">
            <a:solidFill>
              <a:srgbClr val="2F94AB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700"/>
              <a:buFont typeface="Calibri"/>
              <a:buNone/>
            </a:pPr>
            <a:r>
              <a:rPr lang="es-GT" sz="67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DISCIPULADO Y</a:t>
            </a:r>
            <a:br>
              <a:rPr lang="es-GT" sz="67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GT" sz="67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s-GT" sz="67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GT" sz="67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MINISTERIO EN ACCIÓN</a:t>
            </a:r>
            <a:endParaRPr/>
          </a:p>
        </p:txBody>
      </p:sp>
    </p:spTree>
  </p:cSld>
  <p:clrMapOvr>
    <a:masterClrMapping/>
  </p:clrMapOvr>
  <p:transition spd="slow" p14:dur="1500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>
            <p:ph idx="1" type="body"/>
          </p:nvPr>
        </p:nvSpPr>
        <p:spPr>
          <a:xfrm>
            <a:off x="508000" y="215728"/>
            <a:ext cx="11176000" cy="617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538163" lvl="0" marL="538163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oto Sans Symbols"/>
              <a:buChar char="⮚"/>
            </a:pPr>
            <a:r>
              <a:rPr lang="es-GT" sz="3400"/>
              <a:t>Abraham buscó una ciudad construida por Dios, Hebreos 11:8-10.</a:t>
            </a:r>
            <a:endParaRPr/>
          </a:p>
          <a:p>
            <a:pPr indent="-538163" lvl="0" marL="538163" rtl="0" algn="just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oto Sans Symbols"/>
              <a:buChar char="⮚"/>
            </a:pPr>
            <a:r>
              <a:rPr lang="es-GT" sz="3400"/>
              <a:t>Su fidelidad a Dios le dio el titulo de “padre de todos los creyentes, Romanos 4:11.</a:t>
            </a:r>
            <a:endParaRPr/>
          </a:p>
          <a:p>
            <a:pPr indent="-538163" lvl="0" marL="538163" rtl="0" algn="just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oto Sans Symbols"/>
              <a:buChar char="⮚"/>
            </a:pPr>
            <a:r>
              <a:rPr lang="es-GT" sz="3400"/>
              <a:t>Hay que seguir el ejemplo de Abraham mientras esperamos la venida de la Nueva Jerusalén, Romanos 4:12,13.</a:t>
            </a:r>
            <a:endParaRPr/>
          </a:p>
          <a:p>
            <a:pPr indent="-538163" lvl="0" marL="538163" rtl="0" algn="just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oto Sans Symbols"/>
              <a:buChar char="⮚"/>
            </a:pPr>
            <a:r>
              <a:rPr lang="es-GT" sz="3400"/>
              <a:t>Somos peregrinos en esta tierra, extranjeros en un sistema que rechaza a Cristo.</a:t>
            </a:r>
            <a:endParaRPr/>
          </a:p>
          <a:p>
            <a:pPr indent="-538163" lvl="0" marL="538163" rtl="0" algn="just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oto Sans Symbols"/>
              <a:buChar char="⮚"/>
            </a:pPr>
            <a:r>
              <a:rPr lang="es-GT" sz="3400"/>
              <a:t>Testifiquemos que una ciudad mejor, gobernada por el verdadero Rey, y todos son bienvenidos a servirle.</a:t>
            </a:r>
            <a:endParaRPr/>
          </a:p>
          <a:p>
            <a:pPr indent="-538163" lvl="0" marL="538163" rtl="0" algn="just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oto Sans Symbols"/>
              <a:buChar char="⮚"/>
            </a:pPr>
            <a:r>
              <a:rPr lang="es-GT" sz="3400"/>
              <a:t>Dedique un tiempo de adoración por la esperanza que tenemos como cristianos.</a:t>
            </a:r>
            <a:endParaRPr/>
          </a:p>
        </p:txBody>
      </p:sp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n para declarados justos por jesucristos" id="150" name="Google Shape;15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 txBox="1"/>
          <p:nvPr/>
        </p:nvSpPr>
        <p:spPr>
          <a:xfrm>
            <a:off x="5015880" y="4581128"/>
            <a:ext cx="7056784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GT" sz="4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Anunciemos el evangelio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GT" sz="4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de Jesús en quien tenemos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GT" sz="4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redención por su sangre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"/>
          <p:cNvSpPr txBox="1"/>
          <p:nvPr>
            <p:ph type="title"/>
          </p:nvPr>
        </p:nvSpPr>
        <p:spPr>
          <a:xfrm>
            <a:off x="508000" y="404664"/>
            <a:ext cx="11176000" cy="10415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Calibri"/>
              <a:buNone/>
            </a:pPr>
            <a:r>
              <a:rPr b="1" lang="es-GT" sz="6700">
                <a:solidFill>
                  <a:schemeClr val="dk1"/>
                </a:solidFill>
              </a:rPr>
              <a:t>INTRODUCCIÓN</a:t>
            </a:r>
            <a:endParaRPr/>
          </a:p>
        </p:txBody>
      </p:sp>
      <p:sp>
        <p:nvSpPr>
          <p:cNvPr id="64" name="Google Shape;64;p4"/>
          <p:cNvSpPr txBox="1"/>
          <p:nvPr>
            <p:ph idx="1" type="body"/>
          </p:nvPr>
        </p:nvSpPr>
        <p:spPr>
          <a:xfrm>
            <a:off x="508000" y="1862983"/>
            <a:ext cx="11176000" cy="421038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538163" lvl="0" marL="538163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3557"/>
              </a:buClr>
              <a:buSzPts val="3600"/>
              <a:buFont typeface="Noto Sans Symbols"/>
              <a:buChar char="⮚"/>
            </a:pPr>
            <a:r>
              <a:rPr lang="es-GT" sz="3600"/>
              <a:t>En esta lección, examinaremos la visión de Juan de la venida de la Nueva Jerusalén y las maravillas de la nueva creación. </a:t>
            </a:r>
            <a:endParaRPr/>
          </a:p>
          <a:p>
            <a:pPr indent="-538163" lvl="0" marL="538163" rtl="0" algn="just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153557"/>
              </a:buClr>
              <a:buSzPts val="3600"/>
              <a:buFont typeface="Noto Sans Symbols"/>
              <a:buChar char="⮚"/>
            </a:pPr>
            <a:r>
              <a:rPr lang="es-GT" sz="3600"/>
              <a:t>Al estudiar cómo se ven el cielo y la tierra cuando todo pecado desaparece, nos llenará de esperanza y alegría respecto a lo que nos espera.</a:t>
            </a:r>
            <a:endParaRPr/>
          </a:p>
          <a:p>
            <a:pPr indent="-538163" lvl="0" marL="538163" rtl="0" algn="just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153557"/>
              </a:buClr>
              <a:buSzPts val="3600"/>
              <a:buFont typeface="Noto Sans Symbols"/>
              <a:buChar char="⮚"/>
            </a:pPr>
            <a:r>
              <a:rPr lang="es-GT" sz="3600"/>
              <a:t>Hay que animarnos a compartir la buena noticia de que este mundo afligido se hará nuevo.</a:t>
            </a:r>
            <a:endParaRPr/>
          </a:p>
        </p:txBody>
      </p:sp>
    </p:spTree>
  </p:cSld>
  <p:clrMapOvr>
    <a:masterClrMapping/>
  </p:clrMapOvr>
  <p:transition spd="slow" p14:dur="1500">
    <p:split orient="vert" dir="in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 txBox="1"/>
          <p:nvPr>
            <p:ph type="title"/>
          </p:nvPr>
        </p:nvSpPr>
        <p:spPr>
          <a:xfrm>
            <a:off x="551384" y="1124744"/>
            <a:ext cx="5400600" cy="4680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Calibri"/>
              <a:buNone/>
            </a:pPr>
            <a:r>
              <a:rPr b="1" lang="es-GT" sz="6700">
                <a:solidFill>
                  <a:schemeClr val="dk1"/>
                </a:solidFill>
              </a:rPr>
              <a:t>LA ESPOSA DEL CORDERO</a:t>
            </a:r>
            <a:br>
              <a:rPr b="1" lang="es-GT" sz="6700">
                <a:solidFill>
                  <a:schemeClr val="dk1"/>
                </a:solidFill>
              </a:rPr>
            </a:br>
            <a:br>
              <a:rPr lang="es-GT" sz="6600">
                <a:solidFill>
                  <a:srgbClr val="002060"/>
                </a:solidFill>
              </a:rPr>
            </a:br>
            <a:r>
              <a:rPr lang="es-GT" sz="4000">
                <a:solidFill>
                  <a:schemeClr val="dk1"/>
                </a:solidFill>
              </a:rPr>
              <a:t>Apocalipsis 21:1-10. </a:t>
            </a:r>
            <a:endParaRPr/>
          </a:p>
        </p:txBody>
      </p:sp>
      <p:sp>
        <p:nvSpPr>
          <p:cNvPr id="70" name="Google Shape;70;p5"/>
          <p:cNvSpPr txBox="1"/>
          <p:nvPr/>
        </p:nvSpPr>
        <p:spPr>
          <a:xfrm>
            <a:off x="5951984" y="6106070"/>
            <a:ext cx="43204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GT" sz="5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71" name="Google Shape;7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4032" y="791908"/>
            <a:ext cx="5327904" cy="5346192"/>
          </a:xfrm>
          <a:prstGeom prst="rect">
            <a:avLst/>
          </a:prstGeom>
          <a:solidFill>
            <a:srgbClr val="ECECEC"/>
          </a:solidFill>
          <a:ln cap="sq" cmpd="sng" w="381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 p14:dur="800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"/>
          <p:cNvSpPr txBox="1"/>
          <p:nvPr>
            <p:ph idx="1" type="body"/>
          </p:nvPr>
        </p:nvSpPr>
        <p:spPr>
          <a:xfrm>
            <a:off x="551384" y="2285000"/>
            <a:ext cx="11161240" cy="2215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538163" lvl="0" marL="538163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AutoNum type="alphaUcPeriod"/>
            </a:pPr>
            <a:r>
              <a:rPr lang="es-GT" sz="4000"/>
              <a:t>En esta escena vemos la esposa del Cordero y la Nueva Jerusalén. Esta es la culminación de la nueva creación, en la que se realizan y se cumplen todas las antiguas promesas y advertencias de Dios.</a:t>
            </a:r>
            <a:endParaRPr/>
          </a:p>
        </p:txBody>
      </p:sp>
    </p:spTree>
  </p:cSld>
  <p:clrMapOvr>
    <a:masterClrMapping/>
  </p:clrMapOvr>
  <p:transition spd="slow" p14:dur="800">
    <p:circl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 txBox="1"/>
          <p:nvPr>
            <p:ph idx="1" type="body"/>
          </p:nvPr>
        </p:nvSpPr>
        <p:spPr>
          <a:xfrm>
            <a:off x="551384" y="765194"/>
            <a:ext cx="11161240" cy="5327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538163" lvl="0" marL="538163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UcPeriod" startAt="2"/>
            </a:pPr>
            <a:r>
              <a:rPr lang="es-GT" sz="3600"/>
              <a:t>Todas las cosas son hechas nuevas.</a:t>
            </a:r>
            <a:endParaRPr/>
          </a:p>
          <a:p>
            <a:pPr indent="-514350" lvl="1" marL="1031875" rtl="0" algn="just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arenR"/>
            </a:pPr>
            <a:r>
              <a:rPr lang="es-GT" sz="3200"/>
              <a:t>Un cielo nuevo y una tierra nueva, V.1. “Una nueva atmosfera, un nuevo entorno, un cambio radical de circunstancias, no existe el opresor”.</a:t>
            </a:r>
            <a:endParaRPr/>
          </a:p>
          <a:p>
            <a:pPr indent="-514350" lvl="1" marL="1031875" rtl="0" algn="just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arenR"/>
            </a:pPr>
            <a:r>
              <a:rPr lang="es-GT" sz="3200"/>
              <a:t>Una ciudad santa y nueva, Jerusalén, V.2.</a:t>
            </a:r>
            <a:endParaRPr/>
          </a:p>
          <a:p>
            <a:pPr indent="-514350" lvl="2" marL="1376363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lphaLcParenR"/>
            </a:pPr>
            <a:r>
              <a:rPr lang="es-GT" sz="3000"/>
              <a:t>Aquí la Nueva Jerusalén desciende del cielo.</a:t>
            </a:r>
            <a:endParaRPr/>
          </a:p>
          <a:p>
            <a:pPr indent="-514350" lvl="2" marL="1376363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lphaLcParenR"/>
            </a:pPr>
            <a:r>
              <a:rPr lang="es-GT" sz="3000"/>
              <a:t>Los ángeles se refieren a la ciudad como la esposa del Cordero, V.9, 10.</a:t>
            </a:r>
            <a:endParaRPr/>
          </a:p>
          <a:p>
            <a:pPr indent="-514350" lvl="1" marL="1031875" rtl="0" algn="just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arenR"/>
            </a:pPr>
            <a:r>
              <a:rPr lang="es-GT" sz="3200"/>
              <a:t>Un tabernáculo de Dios, de plena comunión con Dios, y de pleno gozo sin penas ni dolor, V.3-5. Véase 2 Crónicas 6:18-21, Juan 1:14; Ezequiel 37:27, 2 Corintios 6:16.</a:t>
            </a:r>
            <a:endParaRPr/>
          </a:p>
        </p:txBody>
      </p:sp>
    </p:spTree>
  </p:cSld>
  <p:clrMapOvr>
    <a:masterClrMapping/>
  </p:clrMapOvr>
  <p:transition spd="slow" p14:dur="800">
    <p:circl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"/>
          <p:cNvSpPr txBox="1"/>
          <p:nvPr>
            <p:ph idx="1" type="body"/>
          </p:nvPr>
        </p:nvSpPr>
        <p:spPr>
          <a:xfrm>
            <a:off x="551384" y="1751617"/>
            <a:ext cx="11161240" cy="33547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514350" lvl="0" marL="5143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UcPeriod" startAt="3"/>
            </a:pPr>
            <a:r>
              <a:rPr lang="es-GT" sz="3600"/>
              <a:t>Los destinos eternos de dos grupos.</a:t>
            </a:r>
            <a:endParaRPr/>
          </a:p>
          <a:p>
            <a:pPr indent="-514350" lvl="1" marL="1031875" rtl="0" algn="just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arenR"/>
            </a:pPr>
            <a:r>
              <a:rPr lang="es-GT" sz="3200"/>
              <a:t>Los que abrazaron la nueva creación, V.6, 7.  Él les da el agua de la vida, son reclamados por Dios como sus herederos, y no se avergüenza de ser su Dios, V.7. Romanos 8:14.</a:t>
            </a:r>
            <a:endParaRPr/>
          </a:p>
          <a:p>
            <a:pPr indent="-514350" lvl="1" marL="1031875" rtl="0" algn="just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arenR"/>
            </a:pPr>
            <a:r>
              <a:rPr lang="es-GT" sz="3200"/>
              <a:t>Los que rechazaron la nueva creación, V.8-10. Sufrirán la segunda muerte, su destino el lago de fuego, el mismo de la bestia, el falso profeta y Satanás.</a:t>
            </a:r>
            <a:endParaRPr/>
          </a:p>
        </p:txBody>
      </p:sp>
    </p:spTree>
  </p:cSld>
  <p:clrMapOvr>
    <a:masterClrMapping/>
  </p:clrMapOvr>
  <p:transition spd="slow" p14:dur="800">
    <p:circl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"/>
          <p:cNvSpPr txBox="1"/>
          <p:nvPr>
            <p:ph idx="1" type="body"/>
          </p:nvPr>
        </p:nvSpPr>
        <p:spPr>
          <a:xfrm>
            <a:off x="551384" y="2321004"/>
            <a:ext cx="11161240" cy="2215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538163" lvl="0" marL="538163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AutoNum type="alphaUcPeriod" startAt="4"/>
            </a:pPr>
            <a:r>
              <a:rPr lang="es-GT" sz="4000"/>
              <a:t>Esto nos anima a poner nuestras esperanzas en lo que está por venir, el apóstol Pablo nos dice que las aflicciones presentes no son comparables con la gloria venidera, Romanos 8:18.</a:t>
            </a:r>
            <a:endParaRPr/>
          </a:p>
        </p:txBody>
      </p:sp>
    </p:spTree>
  </p:cSld>
  <p:clrMapOvr>
    <a:masterClrMapping/>
  </p:clrMapOvr>
  <p:transition spd="slow" p14:dur="800">
    <p:circl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 txBox="1"/>
          <p:nvPr>
            <p:ph type="title"/>
          </p:nvPr>
        </p:nvSpPr>
        <p:spPr>
          <a:xfrm>
            <a:off x="551384" y="1803010"/>
            <a:ext cx="5400600" cy="3323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Calibri"/>
              <a:buNone/>
            </a:pPr>
            <a:r>
              <a:rPr b="1" lang="es-GT" sz="6700">
                <a:solidFill>
                  <a:schemeClr val="dk1"/>
                </a:solidFill>
              </a:rPr>
              <a:t>LA LUZ DEL CORDERO</a:t>
            </a:r>
            <a:br>
              <a:rPr b="1" lang="es-GT" sz="6700">
                <a:solidFill>
                  <a:schemeClr val="dk1"/>
                </a:solidFill>
              </a:rPr>
            </a:br>
            <a:br>
              <a:rPr lang="es-GT" sz="6600">
                <a:solidFill>
                  <a:srgbClr val="002060"/>
                </a:solidFill>
              </a:rPr>
            </a:br>
            <a:r>
              <a:rPr lang="es-GT" sz="4000">
                <a:solidFill>
                  <a:schemeClr val="dk1"/>
                </a:solidFill>
              </a:rPr>
              <a:t>Apocalipsis 21:22-27; 2:1-5.</a:t>
            </a:r>
            <a:endParaRPr/>
          </a:p>
        </p:txBody>
      </p:sp>
      <p:sp>
        <p:nvSpPr>
          <p:cNvPr id="97" name="Google Shape;97;p10"/>
          <p:cNvSpPr txBox="1"/>
          <p:nvPr/>
        </p:nvSpPr>
        <p:spPr>
          <a:xfrm>
            <a:off x="5951984" y="6106070"/>
            <a:ext cx="43204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GT" sz="5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pic>
        <p:nvPicPr>
          <p:cNvPr id="98" name="Google Shape;9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4032" y="794292"/>
            <a:ext cx="5323562" cy="5345151"/>
          </a:xfrm>
          <a:prstGeom prst="rect">
            <a:avLst/>
          </a:prstGeom>
          <a:solidFill>
            <a:srgbClr val="ECECEC"/>
          </a:solidFill>
          <a:ln cap="sq" cmpd="sng" w="381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 p14:dur="800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"/>
          <p:cNvSpPr txBox="1"/>
          <p:nvPr>
            <p:ph idx="1" type="body"/>
          </p:nvPr>
        </p:nvSpPr>
        <p:spPr>
          <a:xfrm>
            <a:off x="551384" y="544204"/>
            <a:ext cx="11176000" cy="584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538163" lvl="0" marL="538163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UcPeriod"/>
            </a:pPr>
            <a:r>
              <a:rPr lang="es-GT" sz="3600"/>
              <a:t>Descripción de la ciudad de Dios. 21:22-27.</a:t>
            </a:r>
            <a:endParaRPr/>
          </a:p>
          <a:p>
            <a:pPr indent="-514350" lvl="1" marL="1031875" rtl="0" algn="just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arenR"/>
            </a:pPr>
            <a:r>
              <a:rPr lang="es-GT" sz="3200"/>
              <a:t>No tiene un templo “porque el Señor Dios Todopoderoso es el templo de ella, y el Cordero, V. 22.</a:t>
            </a:r>
            <a:endParaRPr/>
          </a:p>
          <a:p>
            <a:pPr indent="-514350" lvl="1" marL="1031875" rtl="0" algn="just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arenR"/>
            </a:pPr>
            <a:r>
              <a:rPr lang="es-GT" sz="3200"/>
              <a:t>No tiene necesidad de luz “porque la gloria de Dios la ilumina y el Cordero es su lumbrera, V.23, 24. Véase Isaías 60:19,20.</a:t>
            </a:r>
            <a:endParaRPr/>
          </a:p>
          <a:p>
            <a:pPr indent="-514350" lvl="1" marL="1031875" rtl="0" algn="just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arenR"/>
            </a:pPr>
            <a:r>
              <a:rPr lang="es-GT" sz="3200"/>
              <a:t>No hay acceso exclusivo, V.25, 26.</a:t>
            </a:r>
            <a:endParaRPr/>
          </a:p>
          <a:p>
            <a:pPr indent="-457200" lvl="2" marL="137160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lphaLcParenR"/>
            </a:pPr>
            <a:r>
              <a:rPr lang="es-GT" sz="3000"/>
              <a:t>Antes solo el Sumo sacerdote podía entrar al Lugar Santísimo, una vez al año en el día de la Expiación.</a:t>
            </a:r>
            <a:endParaRPr/>
          </a:p>
          <a:p>
            <a:pPr indent="-457200" lvl="2" marL="137160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lphaLcParenR"/>
            </a:pPr>
            <a:r>
              <a:rPr lang="es-GT" sz="3000"/>
              <a:t>Aquí el pueblo de Dios tendrá acceso para presentarse directamente ante el Rey y adorar.</a:t>
            </a:r>
            <a:endParaRPr/>
          </a:p>
          <a:p>
            <a:pPr indent="-514350" lvl="1" marL="1031875" rtl="0" algn="just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arenR"/>
            </a:pPr>
            <a:r>
              <a:rPr lang="es-GT" sz="3200"/>
              <a:t>No entrara el inmundo o impío, solo los que están inscritos en el libro de la vida del Cordero, V.27. 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Green with White Fence Segoe_TP10286746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2017-01-11T02:21:49Z</dcterms:created>
  <dc:creator>Alfonso Gaitan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TC102867469990</vt:lpwstr>
  </property>
</Properties>
</file>