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6" r:id="rId1"/>
  </p:sldMasterIdLst>
  <p:sldIdLst>
    <p:sldId id="256" r:id="rId2"/>
    <p:sldId id="257" r:id="rId3"/>
    <p:sldId id="259" r:id="rId4"/>
    <p:sldId id="275" r:id="rId5"/>
    <p:sldId id="276" r:id="rId6"/>
    <p:sldId id="277" r:id="rId7"/>
    <p:sldId id="289" r:id="rId8"/>
    <p:sldId id="290" r:id="rId9"/>
    <p:sldId id="285" r:id="rId10"/>
    <p:sldId id="291" r:id="rId11"/>
    <p:sldId id="292" r:id="rId12"/>
    <p:sldId id="280" r:id="rId13"/>
    <p:sldId id="293" r:id="rId14"/>
    <p:sldId id="279" r:id="rId15"/>
    <p:sldId id="283" r:id="rId16"/>
    <p:sldId id="294" r:id="rId17"/>
    <p:sldId id="266" r:id="rId18"/>
    <p:sldId id="284" r:id="rId19"/>
    <p:sldId id="27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30B"/>
    <a:srgbClr val="4E79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04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138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965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870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519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878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72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398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102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60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911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145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38000">
              <a:schemeClr val="bg1"/>
            </a:gs>
            <a:gs pos="71000">
              <a:schemeClr val="bg1"/>
            </a:gs>
            <a:gs pos="100000">
              <a:srgbClr val="FFC000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7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38000">
              <a:schemeClr val="bg1"/>
            </a:gs>
            <a:gs pos="71000">
              <a:schemeClr val="bg1"/>
            </a:gs>
            <a:gs pos="100000">
              <a:srgbClr val="FFC000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60218" y="526474"/>
            <a:ext cx="5389418" cy="2895600"/>
          </a:xfrm>
        </p:spPr>
        <p:txBody>
          <a:bodyPr>
            <a:noAutofit/>
          </a:bodyPr>
          <a:lstStyle/>
          <a:p>
            <a:pPr algn="ctr"/>
            <a:r>
              <a:rPr lang="es-GT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SEGUNDA VENIDA DE CRISTO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41634B-A608-4F45-9355-D2A62BDA3377}"/>
              </a:ext>
            </a:extLst>
          </p:cNvPr>
          <p:cNvSpPr txBox="1"/>
          <p:nvPr/>
        </p:nvSpPr>
        <p:spPr>
          <a:xfrm>
            <a:off x="360218" y="4198564"/>
            <a:ext cx="5389417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GT" sz="2000" dirty="0"/>
              <a:t> </a:t>
            </a:r>
            <a:r>
              <a:rPr lang="es-GT" sz="4400" dirty="0"/>
              <a:t>“Jesucristo regresará victorioso sobre todo el mal”</a:t>
            </a:r>
            <a:endParaRPr lang="es-419" sz="4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231EFA-F0EB-41FD-B457-77065F6F8E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-6926"/>
            <a:ext cx="6096000" cy="6858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noFill/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57452485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E0E75-1034-4567-ACED-1AAECE4E4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377371"/>
            <a:ext cx="11175999" cy="6095999"/>
          </a:xfrm>
        </p:spPr>
        <p:txBody>
          <a:bodyPr anchor="ctr">
            <a:noAutofit/>
          </a:bodyPr>
          <a:lstStyle/>
          <a:p>
            <a:pPr marL="539750" lvl="1" indent="-539750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ángel emite una invitación inusual a la gran cena de Dios, V. 17,18.</a:t>
            </a:r>
          </a:p>
          <a:p>
            <a:pPr marL="984250" lvl="2" indent="-5270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 invitación a la gran cena de Dios simboliza un juicio completo= las aves tienen suficiente comida. </a:t>
            </a:r>
          </a:p>
          <a:p>
            <a:pPr marL="984250" lvl="2" indent="-5270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 cena es exactamente opuesta a la cena de bodas. </a:t>
            </a:r>
          </a:p>
          <a:p>
            <a:pPr marL="1454150" lvl="3" indent="-539750" algn="just">
              <a:buFont typeface="+mj-lt"/>
              <a:buAutoNum type="alphaL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la cena bodas del Cordero son invitados los siervos de Dios y se les ordenó alabarle, Apocalipsis 19:9,5. </a:t>
            </a:r>
          </a:p>
          <a:p>
            <a:pPr marL="1454150" lvl="3" indent="-539750" algn="just">
              <a:buFont typeface="+mj-lt"/>
              <a:buAutoNum type="alphaL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la gran cena de Dios las aves carroñeras son invitadas a devorar la carne de los enemigos derrotados por el Cordero.</a:t>
            </a:r>
          </a:p>
        </p:txBody>
      </p:sp>
    </p:spTree>
    <p:extLst>
      <p:ext uri="{BB962C8B-B14F-4D97-AF65-F5344CB8AC3E}">
        <p14:creationId xmlns:p14="http://schemas.microsoft.com/office/powerpoint/2010/main" val="168550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E0E75-1034-4567-ACED-1AAECE4E4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377371"/>
            <a:ext cx="11175999" cy="6095999"/>
          </a:xfrm>
        </p:spPr>
        <p:txBody>
          <a:bodyPr anchor="ctr">
            <a:noAutofit/>
          </a:bodyPr>
          <a:lstStyle/>
          <a:p>
            <a:pPr marL="539750" lvl="1" indent="-539750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ángel emite una invitación inusual a la gran cena de Dios, V. 17,18.</a:t>
            </a:r>
          </a:p>
          <a:p>
            <a:pPr marL="984250" lvl="2" indent="-527050" algn="just">
              <a:buFont typeface="+mj-lt"/>
              <a:buAutoNum type="arabicParenR" startAt="3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 gran cena de Dios tiene el siguiente menú:</a:t>
            </a:r>
          </a:p>
          <a:p>
            <a:pPr marL="1441450" lvl="3" indent="-527050" algn="just">
              <a:buFont typeface="+mj-lt"/>
              <a:buAutoNum type="alphaL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Carnes de Reyes, generales, fuertes.</a:t>
            </a:r>
          </a:p>
          <a:p>
            <a:pPr marL="1441450" lvl="3" indent="-527050" algn="just">
              <a:buFont typeface="+mj-lt"/>
              <a:buAutoNum type="alphaL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Carne de caballos y jinetes.</a:t>
            </a:r>
          </a:p>
          <a:p>
            <a:pPr marL="1441450" lvl="3" indent="-527050" algn="just">
              <a:buFont typeface="+mj-lt"/>
              <a:buAutoNum type="alphaL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Carnes de todos los pueblos: libres y esclavos, pequeños y grandes.</a:t>
            </a:r>
          </a:p>
          <a:p>
            <a:pPr marL="1441450" lvl="3" indent="-527050" algn="just">
              <a:buFont typeface="+mj-lt"/>
              <a:buAutoNum type="alphaL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profecía en Ezequiel es paralela a la visión de Juan aquí, Ezequiel 39:17-29.</a:t>
            </a:r>
          </a:p>
          <a:p>
            <a:pPr marL="984250" lvl="2" indent="-527050" algn="just">
              <a:buFont typeface="+mj-lt"/>
              <a:buAutoNum type="arabicParenR" startAt="3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profecía en Ezequiel es paralela a la visión de Juan aquí, Ezequiel 39:17-29.</a:t>
            </a:r>
          </a:p>
        </p:txBody>
      </p:sp>
    </p:spTree>
    <p:extLst>
      <p:ext uri="{BB962C8B-B14F-4D97-AF65-F5344CB8AC3E}">
        <p14:creationId xmlns:p14="http://schemas.microsoft.com/office/powerpoint/2010/main" val="2986649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E0E75-1034-4567-ACED-1AAECE4E4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318656"/>
            <a:ext cx="11175999" cy="6428508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visión de Juan nos motiva a examinar nuestro corazón, a considerar si estamos intimidados o tentados por los poderes oscuros de este mundo, hay que renunciar al mal de este mundo. </a:t>
            </a:r>
          </a:p>
        </p:txBody>
      </p:sp>
    </p:spTree>
    <p:extLst>
      <p:ext uri="{BB962C8B-B14F-4D97-AF65-F5344CB8AC3E}">
        <p14:creationId xmlns:p14="http://schemas.microsoft.com/office/powerpoint/2010/main" val="382867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2AFBC019-3604-44F4-B5B4-3C19D0428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3163" y="1785164"/>
            <a:ext cx="5633686" cy="471314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noFill/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8C85D30-9E4B-4D2A-846A-EFB01F5A7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857" y="457199"/>
            <a:ext cx="5386779" cy="3432630"/>
          </a:xfrm>
        </p:spPr>
        <p:txBody>
          <a:bodyPr anchor="ctr">
            <a:noAutofit/>
          </a:bodyPr>
          <a:lstStyle/>
          <a:p>
            <a:pPr algn="ctr"/>
            <a:r>
              <a:rPr lang="es-GT" sz="6200" b="1" dirty="0">
                <a:latin typeface="+mn-lt"/>
              </a:rPr>
              <a:t>LOS ENEMIGOS DE CRISTO VENCIDOS</a:t>
            </a:r>
            <a:endParaRPr lang="es-419" sz="6200" b="1" dirty="0">
              <a:latin typeface="+mn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DE5F0FA-7122-4FBE-B61B-A8F693E1E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2857" y="4655127"/>
            <a:ext cx="5386779" cy="1634837"/>
          </a:xfrm>
        </p:spPr>
        <p:txBody>
          <a:bodyPr anchor="ctr">
            <a:normAutofit/>
          </a:bodyPr>
          <a:lstStyle/>
          <a:p>
            <a:pPr algn="ctr"/>
            <a:r>
              <a:rPr lang="es-419" sz="4000" dirty="0"/>
              <a:t>Apocalipsis 19:19-21; 20:1-6.</a:t>
            </a:r>
          </a:p>
        </p:txBody>
      </p:sp>
      <p:sp>
        <p:nvSpPr>
          <p:cNvPr id="7" name="Circle: Hollow 6">
            <a:extLst>
              <a:ext uri="{FF2B5EF4-FFF2-40B4-BE49-F238E27FC236}">
                <a16:creationId xmlns:a16="http://schemas.microsoft.com/office/drawing/2014/main" id="{18AD124C-CC9B-4218-9DC5-CCCDBB98D98F}"/>
              </a:ext>
            </a:extLst>
          </p:cNvPr>
          <p:cNvSpPr/>
          <p:nvPr/>
        </p:nvSpPr>
        <p:spPr>
          <a:xfrm>
            <a:off x="8293667" y="360219"/>
            <a:ext cx="1458408" cy="1260764"/>
          </a:xfrm>
          <a:prstGeom prst="donut">
            <a:avLst>
              <a:gd name="adj" fmla="val 7460"/>
            </a:avLst>
          </a:prstGeom>
          <a:solidFill>
            <a:srgbClr val="FFC30B"/>
          </a:solidFill>
          <a:ln>
            <a:solidFill>
              <a:schemeClr val="tx1"/>
            </a:solidFill>
          </a:ln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4">
              <a:hueOff val="10395692"/>
              <a:satOff val="-47968"/>
              <a:lumOff val="1765"/>
              <a:alphaOff val="0"/>
            </a:schemeClr>
          </a:lnRef>
          <a:fillRef idx="3">
            <a:schemeClr val="accent4">
              <a:hueOff val="10395692"/>
              <a:satOff val="-47968"/>
              <a:lumOff val="1765"/>
              <a:alphaOff val="0"/>
            </a:schemeClr>
          </a:fillRef>
          <a:effectRef idx="2">
            <a:schemeClr val="accent4">
              <a:hueOff val="10395692"/>
              <a:satOff val="-47968"/>
              <a:lumOff val="1765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GT" sz="7200" dirty="0">
                <a:ln>
                  <a:solidFill>
                    <a:schemeClr val="tx1"/>
                  </a:solidFill>
                </a:ln>
                <a:solidFill>
                  <a:srgbClr val="FFC30B"/>
                </a:solidFill>
              </a:rPr>
              <a:t>3</a:t>
            </a:r>
            <a:endParaRPr lang="es-419" sz="1600" dirty="0">
              <a:ln>
                <a:solidFill>
                  <a:schemeClr val="tx1"/>
                </a:solidFill>
              </a:ln>
              <a:solidFill>
                <a:srgbClr val="FFC3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197574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E0E75-1034-4567-ACED-1AAECE4E4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218" y="374073"/>
            <a:ext cx="11526982" cy="6109854"/>
          </a:xfrm>
        </p:spPr>
        <p:txBody>
          <a:bodyPr anchor="ctr">
            <a:normAutofit fontScale="92500" lnSpcReduction="20000"/>
          </a:bodyPr>
          <a:lstStyle/>
          <a:p>
            <a:pPr marL="536575" indent="-536575" algn="just">
              <a:buFont typeface="+mj-lt"/>
              <a:buAutoNum type="alphaUcPeriod"/>
            </a:pPr>
            <a:r>
              <a:rPr lang="es-GT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enemigos del Cordero son derrotados de manera rápida y decisiva, 19:19-21. 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4100" dirty="0"/>
              <a:t>Los enemigos se reúnen para pelear contra el jinete del caballo blanco y su ejército, v. 19.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4100" dirty="0"/>
              <a:t>Los primeros enemigos que se enfrentan son la Bestia y el Falso Profeta, V.20.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700" dirty="0"/>
              <a:t>Acciones del falso profeta: hacia señales engañosas, logró que muchos recibieran la marca de la bestia y adoraran su imagen.</a:t>
            </a:r>
          </a:p>
          <a:p>
            <a:pPr marL="1357313" lvl="2" indent="-442913" algn="just">
              <a:buFont typeface="+mj-lt"/>
              <a:buAutoNum type="alphaLcParenR"/>
            </a:pPr>
            <a:r>
              <a:rPr lang="es-GT" sz="3700" dirty="0"/>
              <a:t>Destino de la Bestia y el Falso Profeta: fueron lanzados al lago de fuego.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4100" dirty="0"/>
              <a:t>Los ejércitos de la tierra se enfrentan al juicio del jinete, V.21.</a:t>
            </a:r>
            <a:endParaRPr lang="es-GT" sz="4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1698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E0E75-1034-4567-ACED-1AAECE4E4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5" y="360218"/>
            <a:ext cx="11161486" cy="6137563"/>
          </a:xfrm>
        </p:spPr>
        <p:txBody>
          <a:bodyPr anchor="ctr">
            <a:normAutofit/>
          </a:bodyPr>
          <a:lstStyle/>
          <a:p>
            <a:pPr marL="442913" indent="-442913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ángel desciende del cielo con la llave del pozo del abismo y una gran cadena, 20:1-6. 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800" dirty="0"/>
              <a:t>El abrió el abismo para liberar tormentos demoniacos sobre la tierra, Apocalipsis 9:1-3.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800" dirty="0"/>
              <a:t>El prendió a Satanás y lo ató, V.1,2.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800" dirty="0"/>
              <a:t>El arrojó a Satanás al abismo, atado con la gran cadena, lo encerró y puso su sello sobre él, V.3.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800" dirty="0"/>
              <a:t>El Cordero reina sin oposición durante un milenio, V.4-6. </a:t>
            </a:r>
          </a:p>
        </p:txBody>
      </p:sp>
    </p:spTree>
    <p:extLst>
      <p:ext uri="{BB962C8B-B14F-4D97-AF65-F5344CB8AC3E}">
        <p14:creationId xmlns:p14="http://schemas.microsoft.com/office/powerpoint/2010/main" val="32809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E0E75-1034-4567-ACED-1AAECE4E4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318656"/>
            <a:ext cx="11175999" cy="6428508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visión de Juan nos alienta, nos advierte del mal, del sufrimiento del juicio y nos motiva a compartir las buenas nuevas del triunfo del Cordero con aquellos que necesitan la salvación.</a:t>
            </a:r>
          </a:p>
        </p:txBody>
      </p:sp>
    </p:spTree>
    <p:extLst>
      <p:ext uri="{BB962C8B-B14F-4D97-AF65-F5344CB8AC3E}">
        <p14:creationId xmlns:p14="http://schemas.microsoft.com/office/powerpoint/2010/main" val="36666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eparation 1">
            <a:extLst>
              <a:ext uri="{FF2B5EF4-FFF2-40B4-BE49-F238E27FC236}">
                <a16:creationId xmlns:a16="http://schemas.microsoft.com/office/drawing/2014/main" id="{0F9DEEA2-027E-4296-94CE-1A1155EC9ECC}"/>
              </a:ext>
            </a:extLst>
          </p:cNvPr>
          <p:cNvSpPr/>
          <p:nvPr/>
        </p:nvSpPr>
        <p:spPr>
          <a:xfrm>
            <a:off x="1785256" y="1233714"/>
            <a:ext cx="8679543" cy="4325257"/>
          </a:xfrm>
          <a:prstGeom prst="flowChartPreparation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7000" dirty="0">
                <a:solidFill>
                  <a:schemeClr val="tx1"/>
                </a:solidFill>
              </a:rPr>
              <a:t>DISCIPULADO Y MINISTERIO EN ACCION</a:t>
            </a:r>
            <a:endParaRPr lang="es-419" sz="7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78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E0E75-1034-4567-ACED-1AAECE4E4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5" y="374073"/>
            <a:ext cx="11161486" cy="6123709"/>
          </a:xfrm>
        </p:spPr>
        <p:txBody>
          <a:bodyPr anchor="ctr">
            <a:normAutofit lnSpcReduction="10000"/>
          </a:bodyPr>
          <a:lstStyle/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4000" dirty="0"/>
              <a:t>Las Escrituras dejan claro que Jesús vencerá todo mal. </a:t>
            </a:r>
          </a:p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4000" dirty="0"/>
              <a:t>Esta gran victoria futura nos trae regocijo, pero también un desafío de enfrentar la oposición diaria.</a:t>
            </a:r>
          </a:p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4000" dirty="0"/>
              <a:t>Hay que recordar que seguir el camino del mundo conduce a la destrucción. </a:t>
            </a:r>
          </a:p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4000" dirty="0"/>
              <a:t>Debemos vivir cada día según el camino de Jesús, no el camino del mundo. </a:t>
            </a:r>
          </a:p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4000" dirty="0"/>
              <a:t>Hay que comprometernos a seguir a Jesús y reafirmar nuestro compromiso con Él.</a:t>
            </a:r>
          </a:p>
        </p:txBody>
      </p:sp>
    </p:spTree>
    <p:extLst>
      <p:ext uri="{BB962C8B-B14F-4D97-AF65-F5344CB8AC3E}">
        <p14:creationId xmlns:p14="http://schemas.microsoft.com/office/powerpoint/2010/main" val="685521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BC613F3-6929-4C89-AA15-9F641BF6B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5" y="1534"/>
            <a:ext cx="12187909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4018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34291"/>
            <a:ext cx="10515600" cy="3075709"/>
          </a:xfrm>
        </p:spPr>
        <p:txBody>
          <a:bodyPr>
            <a:normAutofit fontScale="90000"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VERSICULO CLAVE:</a:t>
            </a:r>
            <a:br>
              <a:rPr lang="es-GT" sz="5400" b="1" dirty="0">
                <a:latin typeface="+mn-lt"/>
              </a:rPr>
            </a:br>
            <a:r>
              <a:rPr lang="es-GT" sz="5400" b="1" dirty="0"/>
              <a:t>“</a:t>
            </a:r>
            <a:r>
              <a:rPr lang="es-GT" b="1" dirty="0"/>
              <a:t>Entonces vi el cielo abierto; y he aquí un caballo, y el que lo montaba se llamaba Fiel y Verdadero, y con justicia juzga y pelea”, Apocalipsis 19:11.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4142510"/>
            <a:ext cx="10515600" cy="198120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 BÍBLICO:</a:t>
            </a:r>
          </a:p>
          <a:p>
            <a:pPr marL="0" indent="0" algn="ctr">
              <a:buNone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Apocalipsis 19:11-21; 20:1-6.</a:t>
            </a:r>
          </a:p>
        </p:txBody>
      </p:sp>
    </p:spTree>
    <p:extLst>
      <p:ext uri="{BB962C8B-B14F-4D97-AF65-F5344CB8AC3E}">
        <p14:creationId xmlns:p14="http://schemas.microsoft.com/office/powerpoint/2010/main" val="1399436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7029" y="277091"/>
            <a:ext cx="11161485" cy="900545"/>
          </a:xfrm>
        </p:spPr>
        <p:txBody>
          <a:bodyPr>
            <a:normAutofit/>
          </a:bodyPr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4073" y="1357745"/>
            <a:ext cx="11485418" cy="5126182"/>
          </a:xfrm>
        </p:spPr>
        <p:txBody>
          <a:bodyPr anchor="ctr">
            <a:noAutofit/>
          </a:bodyPr>
          <a:lstStyle/>
          <a:p>
            <a:pPr algn="just"/>
            <a:r>
              <a:rPr lang="es-GT" sz="3600" dirty="0"/>
              <a:t>El Arrebatamiento y la Segunda Venida de Cristo con frecuencia son confundidos. En el Arrebatamiento Cristo aparece en el cielo, en la Segunda Venida vendrá a la tierra y la Iglesia le seguirá. Véase 1 Tesalonicenses 4:17; Zacarías 14:4; Apocalipsis 19:14. </a:t>
            </a:r>
          </a:p>
          <a:p>
            <a:pPr algn="just"/>
            <a:r>
              <a:rPr lang="es-GT" sz="3600" dirty="0"/>
              <a:t>Este tema nos recuerda algunas verdades clave. El mal algún día llegará a su fin, y la justicia prevalecerá. Cristo saldrá victorioso sobre todos sus enemigos.  Todo ser humano debe elegir un lado en esta lucha. Y los seguidores de Cristo deben declarar su victoria a los que no han oído.</a:t>
            </a:r>
          </a:p>
        </p:txBody>
      </p:sp>
    </p:spTree>
    <p:extLst>
      <p:ext uri="{BB962C8B-B14F-4D97-AF65-F5344CB8AC3E}">
        <p14:creationId xmlns:p14="http://schemas.microsoft.com/office/powerpoint/2010/main" val="251856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FEF56DB-0B6D-468A-B52C-C5B66CDF11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6600" y="1787236"/>
            <a:ext cx="5610225" cy="47053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noFill/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8C85D30-9E4B-4D2A-846A-EFB01F5A7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857" y="457199"/>
            <a:ext cx="5386779" cy="3432630"/>
          </a:xfrm>
        </p:spPr>
        <p:txBody>
          <a:bodyPr anchor="ctr">
            <a:normAutofit/>
          </a:bodyPr>
          <a:lstStyle/>
          <a:p>
            <a:pPr algn="ctr"/>
            <a:r>
              <a:rPr lang="es-GT" sz="6200" b="1" dirty="0">
                <a:latin typeface="+mn-lt"/>
              </a:rPr>
              <a:t>CRISTO REGRESA TRIUNFANTE</a:t>
            </a:r>
            <a:endParaRPr lang="es-419" sz="6200" b="1" dirty="0">
              <a:latin typeface="+mn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DE5F0FA-7122-4FBE-B61B-A8F693E1E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2857" y="4655127"/>
            <a:ext cx="5386779" cy="1634837"/>
          </a:xfrm>
        </p:spPr>
        <p:txBody>
          <a:bodyPr anchor="ctr">
            <a:normAutofit/>
          </a:bodyPr>
          <a:lstStyle/>
          <a:p>
            <a:pPr algn="ctr"/>
            <a:r>
              <a:rPr lang="es-419" sz="4000" dirty="0"/>
              <a:t>Apocalipsis 19:11-14.</a:t>
            </a:r>
          </a:p>
        </p:txBody>
      </p:sp>
      <p:sp>
        <p:nvSpPr>
          <p:cNvPr id="7" name="Circle: Hollow 6">
            <a:extLst>
              <a:ext uri="{FF2B5EF4-FFF2-40B4-BE49-F238E27FC236}">
                <a16:creationId xmlns:a16="http://schemas.microsoft.com/office/drawing/2014/main" id="{18AD124C-CC9B-4218-9DC5-CCCDBB98D98F}"/>
              </a:ext>
            </a:extLst>
          </p:cNvPr>
          <p:cNvSpPr/>
          <p:nvPr/>
        </p:nvSpPr>
        <p:spPr>
          <a:xfrm>
            <a:off x="8293667" y="360219"/>
            <a:ext cx="1458408" cy="1260764"/>
          </a:xfrm>
          <a:prstGeom prst="donut">
            <a:avLst>
              <a:gd name="adj" fmla="val 7460"/>
            </a:avLst>
          </a:prstGeom>
          <a:solidFill>
            <a:srgbClr val="FFC30B"/>
          </a:solidFill>
          <a:ln>
            <a:solidFill>
              <a:schemeClr val="tx1"/>
            </a:solidFill>
          </a:ln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4">
              <a:hueOff val="10395692"/>
              <a:satOff val="-47968"/>
              <a:lumOff val="1765"/>
              <a:alphaOff val="0"/>
            </a:schemeClr>
          </a:lnRef>
          <a:fillRef idx="3">
            <a:schemeClr val="accent4">
              <a:hueOff val="10395692"/>
              <a:satOff val="-47968"/>
              <a:lumOff val="1765"/>
              <a:alphaOff val="0"/>
            </a:schemeClr>
          </a:fillRef>
          <a:effectRef idx="2">
            <a:schemeClr val="accent4">
              <a:hueOff val="10395692"/>
              <a:satOff val="-47968"/>
              <a:lumOff val="1765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GT" sz="7200" dirty="0">
                <a:ln>
                  <a:solidFill>
                    <a:schemeClr val="tx1"/>
                  </a:solidFill>
                </a:ln>
                <a:solidFill>
                  <a:srgbClr val="FFC30B"/>
                </a:solidFill>
              </a:rPr>
              <a:t>1</a:t>
            </a:r>
            <a:endParaRPr lang="es-419" sz="1600" dirty="0">
              <a:ln>
                <a:solidFill>
                  <a:schemeClr val="tx1"/>
                </a:solidFill>
              </a:ln>
              <a:solidFill>
                <a:srgbClr val="FFC3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48636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E0E75-1034-4567-ACED-1AAECE4E4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360219"/>
            <a:ext cx="11180618" cy="6137563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V.11 nos describe la culminación de la lucha entre Dios y Satanás, entre los santos y los seguidores de la bestia al final de la gran tribulación. </a:t>
            </a:r>
          </a:p>
          <a:p>
            <a:pPr marL="536575" indent="-536575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vio el cielo abierto y a un jinete sentado sobre un caballo blanco, V.11.</a:t>
            </a:r>
            <a:endParaRPr lang="es-GT" sz="3600" dirty="0"/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El nombre del jinete del caballo blanco: Fiel y Verdadero.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El jinete viene en justicia a juzgar y para hacer la guerra, el guerrero victorioso. </a:t>
            </a:r>
          </a:p>
        </p:txBody>
      </p:sp>
    </p:spTree>
    <p:extLst>
      <p:ext uri="{BB962C8B-B14F-4D97-AF65-F5344CB8AC3E}">
        <p14:creationId xmlns:p14="http://schemas.microsoft.com/office/powerpoint/2010/main" val="1247881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E0E75-1034-4567-ACED-1AAECE4E4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401782"/>
            <a:ext cx="11172040" cy="6096000"/>
          </a:xfrm>
        </p:spPr>
        <p:txBody>
          <a:bodyPr anchor="ctr">
            <a:normAutofit fontScale="92500" lnSpcReduction="10000"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descripción del jinete, V.12-13. 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900" dirty="0"/>
              <a:t>Sus ojos como llama de fuego: Mira el interior.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900" dirty="0"/>
              <a:t>Muchas diademas en su cabeza=Corona de Reino.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900" dirty="0"/>
              <a:t>Un Nombre escrito que ninguno conoce sino El=eso demuestra que es único.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900" dirty="0"/>
              <a:t>Vestido de ropas manchadas de sangre: de su propio sacrificio o de sus enemigos.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900" dirty="0"/>
              <a:t>Su nombre es EL VERBO DE DIOS, Juan 1:1, 14; 1 Juan 1:1 en delante.</a:t>
            </a:r>
          </a:p>
          <a:p>
            <a:pPr marL="539750" indent="-539750" algn="just">
              <a:buFont typeface="+mj-lt"/>
              <a:buAutoNum type="alphaUcPeriod" startAt="3"/>
            </a:pPr>
            <a:r>
              <a:rPr lang="es-GT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grandes ejércitos del cielo vestidos de lino blanco y limpio acompañan al Señor, V.14. Véase Apocalipsis 3:4; 19:8.</a:t>
            </a:r>
          </a:p>
        </p:txBody>
      </p:sp>
    </p:spTree>
    <p:extLst>
      <p:ext uri="{BB962C8B-B14F-4D97-AF65-F5344CB8AC3E}">
        <p14:creationId xmlns:p14="http://schemas.microsoft.com/office/powerpoint/2010/main" val="4070693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E0E75-1034-4567-ACED-1AAECE4E4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401782"/>
            <a:ext cx="11172040" cy="6096000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5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visión de Juan nos da la esperanza de que los poderes malvados de este mundo pueden ser resistidos y que su condena ya es segura, hay que permanecer fieles a Cristo.</a:t>
            </a:r>
          </a:p>
        </p:txBody>
      </p:sp>
    </p:spTree>
    <p:extLst>
      <p:ext uri="{BB962C8B-B14F-4D97-AF65-F5344CB8AC3E}">
        <p14:creationId xmlns:p14="http://schemas.microsoft.com/office/powerpoint/2010/main" val="1927996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E40F61E-75E6-46AC-9288-4C973125F5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8302" y="1778495"/>
            <a:ext cx="5609138" cy="471928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noFill/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8C85D30-9E4B-4D2A-846A-EFB01F5A7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857" y="457199"/>
            <a:ext cx="5386779" cy="3432630"/>
          </a:xfrm>
        </p:spPr>
        <p:txBody>
          <a:bodyPr anchor="ctr">
            <a:normAutofit/>
          </a:bodyPr>
          <a:lstStyle/>
          <a:p>
            <a:pPr algn="ctr"/>
            <a:r>
              <a:rPr lang="es-GT" sz="6200" b="1" dirty="0">
                <a:latin typeface="+mn-lt"/>
              </a:rPr>
              <a:t>REY DE REYES </a:t>
            </a:r>
            <a:br>
              <a:rPr lang="es-GT" sz="6200" b="1" dirty="0">
                <a:latin typeface="+mn-lt"/>
              </a:rPr>
            </a:br>
            <a:r>
              <a:rPr lang="es-GT" sz="6200" b="1" dirty="0">
                <a:latin typeface="+mn-lt"/>
              </a:rPr>
              <a:t>Y SEÑOR DE SEÑORES</a:t>
            </a:r>
            <a:endParaRPr lang="es-419" sz="6200" b="1" dirty="0">
              <a:latin typeface="+mn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DE5F0FA-7122-4FBE-B61B-A8F693E1E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2857" y="4655127"/>
            <a:ext cx="5386779" cy="1634837"/>
          </a:xfrm>
        </p:spPr>
        <p:txBody>
          <a:bodyPr anchor="ctr">
            <a:normAutofit/>
          </a:bodyPr>
          <a:lstStyle/>
          <a:p>
            <a:pPr algn="ctr"/>
            <a:r>
              <a:rPr lang="es-419" sz="4000" dirty="0" err="1"/>
              <a:t>Apocalípsis</a:t>
            </a:r>
            <a:r>
              <a:rPr lang="es-419" sz="4000" dirty="0"/>
              <a:t> 19:15-18.</a:t>
            </a:r>
          </a:p>
        </p:txBody>
      </p:sp>
      <p:sp>
        <p:nvSpPr>
          <p:cNvPr id="7" name="Circle: Hollow 6">
            <a:extLst>
              <a:ext uri="{FF2B5EF4-FFF2-40B4-BE49-F238E27FC236}">
                <a16:creationId xmlns:a16="http://schemas.microsoft.com/office/drawing/2014/main" id="{18AD124C-CC9B-4218-9DC5-CCCDBB98D98F}"/>
              </a:ext>
            </a:extLst>
          </p:cNvPr>
          <p:cNvSpPr/>
          <p:nvPr/>
        </p:nvSpPr>
        <p:spPr>
          <a:xfrm>
            <a:off x="8293667" y="360219"/>
            <a:ext cx="1458408" cy="1260764"/>
          </a:xfrm>
          <a:prstGeom prst="donut">
            <a:avLst>
              <a:gd name="adj" fmla="val 7460"/>
            </a:avLst>
          </a:prstGeom>
          <a:solidFill>
            <a:srgbClr val="FFC30B"/>
          </a:solidFill>
          <a:ln>
            <a:solidFill>
              <a:schemeClr val="tx1"/>
            </a:solidFill>
          </a:ln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4">
              <a:hueOff val="10395692"/>
              <a:satOff val="-47968"/>
              <a:lumOff val="1765"/>
              <a:alphaOff val="0"/>
            </a:schemeClr>
          </a:lnRef>
          <a:fillRef idx="3">
            <a:schemeClr val="accent4">
              <a:hueOff val="10395692"/>
              <a:satOff val="-47968"/>
              <a:lumOff val="1765"/>
              <a:alphaOff val="0"/>
            </a:schemeClr>
          </a:fillRef>
          <a:effectRef idx="2">
            <a:schemeClr val="accent4">
              <a:hueOff val="10395692"/>
              <a:satOff val="-47968"/>
              <a:lumOff val="1765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GT" sz="7200" dirty="0">
                <a:ln>
                  <a:solidFill>
                    <a:schemeClr val="tx1"/>
                  </a:solidFill>
                </a:ln>
                <a:solidFill>
                  <a:srgbClr val="FFC30B"/>
                </a:solidFill>
              </a:rPr>
              <a:t>2</a:t>
            </a:r>
            <a:endParaRPr lang="es-419" sz="1600" dirty="0">
              <a:ln>
                <a:solidFill>
                  <a:schemeClr val="tx1"/>
                </a:solidFill>
              </a:ln>
              <a:solidFill>
                <a:srgbClr val="FFC3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911248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E0E75-1034-4567-ACED-1AAECE4E4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377371"/>
            <a:ext cx="11175999" cy="6095999"/>
          </a:xfrm>
        </p:spPr>
        <p:txBody>
          <a:bodyPr anchor="ctr">
            <a:noAutofit/>
          </a:bodyPr>
          <a:lstStyle/>
          <a:p>
            <a:pPr marL="539750" lvl="0" indent="-5397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describe al Señor listo para la guerra, V.15,16.</a:t>
            </a:r>
          </a:p>
          <a:p>
            <a:pPr marL="996950" lvl="1" indent="-554038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su boca sale una espada aguda (espada de justicia).</a:t>
            </a:r>
          </a:p>
          <a:p>
            <a:pPr marL="996950" lvl="1" indent="-554038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Reinará con vara de hierro.</a:t>
            </a:r>
          </a:p>
          <a:p>
            <a:pPr marL="996950" lvl="1" indent="-554038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pisa el lagar con fiereza de la ira de Dios.</a:t>
            </a:r>
          </a:p>
          <a:p>
            <a:pPr marL="996950" lvl="1" indent="-554038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nombre en su vestidura y en su muslo REY DE REYES Y SEÑOR DE SEÑORES.</a:t>
            </a:r>
          </a:p>
        </p:txBody>
      </p:sp>
    </p:spTree>
    <p:extLst>
      <p:ext uri="{BB962C8B-B14F-4D97-AF65-F5344CB8AC3E}">
        <p14:creationId xmlns:p14="http://schemas.microsoft.com/office/powerpoint/2010/main" val="188846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</TotalTime>
  <Words>992</Words>
  <Application>Microsoft Office PowerPoint</Application>
  <PresentationFormat>Panorámica</PresentationFormat>
  <Paragraphs>65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Tema de Office</vt:lpstr>
      <vt:lpstr>LA SEGUNDA VENIDA DE CRISTO</vt:lpstr>
      <vt:lpstr>VERSICULO CLAVE: “Entonces vi el cielo abierto; y he aquí un caballo, y el que lo montaba se llamaba Fiel y Verdadero, y con justicia juzga y pelea”, Apocalipsis 19:11. </vt:lpstr>
      <vt:lpstr>INTRODUCCIÓN</vt:lpstr>
      <vt:lpstr>CRISTO REGRESA TRIUNFANTE</vt:lpstr>
      <vt:lpstr>Presentación de PowerPoint</vt:lpstr>
      <vt:lpstr>Presentación de PowerPoint</vt:lpstr>
      <vt:lpstr>Presentación de PowerPoint</vt:lpstr>
      <vt:lpstr>REY DE REYES  Y SEÑOR DE SEÑORES</vt:lpstr>
      <vt:lpstr>Presentación de PowerPoint</vt:lpstr>
      <vt:lpstr>Presentación de PowerPoint</vt:lpstr>
      <vt:lpstr>Presentación de PowerPoint</vt:lpstr>
      <vt:lpstr>Presentación de PowerPoint</vt:lpstr>
      <vt:lpstr>LOS ENEMIGOS DE CRISTO VENCIDOS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EXPERIENCIA PENTECOSTAL CONTINÚA</dc:title>
  <dc:creator>Alberto A. Gaitan Ortiz</dc:creator>
  <cp:lastModifiedBy>David Rodríguez Zamora</cp:lastModifiedBy>
  <cp:revision>101</cp:revision>
  <dcterms:created xsi:type="dcterms:W3CDTF">2016-05-10T21:15:14Z</dcterms:created>
  <dcterms:modified xsi:type="dcterms:W3CDTF">2020-08-25T00:17:36Z</dcterms:modified>
</cp:coreProperties>
</file>